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131.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90.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86.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147"/>
  </p:notesMasterIdLst>
  <p:sldIdLst>
    <p:sldId id="1261" r:id="rId5"/>
    <p:sldId id="1262" r:id="rId6"/>
    <p:sldId id="1214" r:id="rId7"/>
    <p:sldId id="1208" r:id="rId8"/>
    <p:sldId id="258" r:id="rId9"/>
    <p:sldId id="259" r:id="rId10"/>
    <p:sldId id="261" r:id="rId11"/>
    <p:sldId id="264" r:id="rId12"/>
    <p:sldId id="266" r:id="rId13"/>
    <p:sldId id="265" r:id="rId14"/>
    <p:sldId id="1217" r:id="rId15"/>
    <p:sldId id="1246" r:id="rId16"/>
    <p:sldId id="260" r:id="rId17"/>
    <p:sldId id="262" r:id="rId18"/>
    <p:sldId id="268" r:id="rId19"/>
    <p:sldId id="1263" r:id="rId20"/>
    <p:sldId id="1340" r:id="rId21"/>
    <p:sldId id="1259" r:id="rId22"/>
    <p:sldId id="1225" r:id="rId23"/>
    <p:sldId id="1226" r:id="rId24"/>
    <p:sldId id="1257" r:id="rId25"/>
    <p:sldId id="1227" r:id="rId26"/>
    <p:sldId id="1228" r:id="rId27"/>
    <p:sldId id="1229" r:id="rId28"/>
    <p:sldId id="1230" r:id="rId29"/>
    <p:sldId id="1231" r:id="rId30"/>
    <p:sldId id="1232" r:id="rId31"/>
    <p:sldId id="1233" r:id="rId32"/>
    <p:sldId id="1247" r:id="rId33"/>
    <p:sldId id="1273" r:id="rId34"/>
    <p:sldId id="1341" r:id="rId35"/>
    <p:sldId id="1278" r:id="rId36"/>
    <p:sldId id="1282" r:id="rId37"/>
    <p:sldId id="1284" r:id="rId38"/>
    <p:sldId id="1283" r:id="rId39"/>
    <p:sldId id="1285" r:id="rId40"/>
    <p:sldId id="1286" r:id="rId41"/>
    <p:sldId id="1343" r:id="rId42"/>
    <p:sldId id="1260" r:id="rId43"/>
    <p:sldId id="278" r:id="rId44"/>
    <p:sldId id="279" r:id="rId45"/>
    <p:sldId id="281" r:id="rId46"/>
    <p:sldId id="282" r:id="rId47"/>
    <p:sldId id="1216" r:id="rId48"/>
    <p:sldId id="283" r:id="rId49"/>
    <p:sldId id="284" r:id="rId50"/>
    <p:sldId id="289" r:id="rId51"/>
    <p:sldId id="1248" r:id="rId52"/>
    <p:sldId id="1249" r:id="rId53"/>
    <p:sldId id="1250" r:id="rId54"/>
    <p:sldId id="1251" r:id="rId55"/>
    <p:sldId id="1287" r:id="rId56"/>
    <p:sldId id="1356" r:id="rId57"/>
    <p:sldId id="343" r:id="rId58"/>
    <p:sldId id="1289" r:id="rId59"/>
    <p:sldId id="1290" r:id="rId60"/>
    <p:sldId id="1291" r:id="rId61"/>
    <p:sldId id="1292" r:id="rId62"/>
    <p:sldId id="1293" r:id="rId63"/>
    <p:sldId id="1294" r:id="rId64"/>
    <p:sldId id="1295" r:id="rId65"/>
    <p:sldId id="1296" r:id="rId66"/>
    <p:sldId id="350" r:id="rId67"/>
    <p:sldId id="1297" r:id="rId68"/>
    <p:sldId id="352" r:id="rId69"/>
    <p:sldId id="1327" r:id="rId70"/>
    <p:sldId id="354" r:id="rId71"/>
    <p:sldId id="1252" r:id="rId72"/>
    <p:sldId id="1172" r:id="rId73"/>
    <p:sldId id="1173" r:id="rId74"/>
    <p:sldId id="1174" r:id="rId75"/>
    <p:sldId id="1175" r:id="rId76"/>
    <p:sldId id="1176" r:id="rId77"/>
    <p:sldId id="1236" r:id="rId78"/>
    <p:sldId id="1178" r:id="rId79"/>
    <p:sldId id="1179" r:id="rId80"/>
    <p:sldId id="1180" r:id="rId81"/>
    <p:sldId id="1303" r:id="rId82"/>
    <p:sldId id="1301" r:id="rId83"/>
    <p:sldId id="1336" r:id="rId84"/>
    <p:sldId id="1302" r:id="rId85"/>
    <p:sldId id="1304" r:id="rId86"/>
    <p:sldId id="1305" r:id="rId87"/>
    <p:sldId id="1307" r:id="rId88"/>
    <p:sldId id="1338" r:id="rId89"/>
    <p:sldId id="1337" r:id="rId90"/>
    <p:sldId id="1253" r:id="rId91"/>
    <p:sldId id="1182" r:id="rId92"/>
    <p:sldId id="1183" r:id="rId93"/>
    <p:sldId id="1189" r:id="rId94"/>
    <p:sldId id="1184" r:id="rId95"/>
    <p:sldId id="1309" r:id="rId96"/>
    <p:sldId id="1330" r:id="rId97"/>
    <p:sldId id="1359" r:id="rId98"/>
    <p:sldId id="1310" r:id="rId99"/>
    <p:sldId id="1254" r:id="rId100"/>
    <p:sldId id="1186" r:id="rId101"/>
    <p:sldId id="1187" r:id="rId102"/>
    <p:sldId id="1188" r:id="rId103"/>
    <p:sldId id="1258" r:id="rId104"/>
    <p:sldId id="1358" r:id="rId105"/>
    <p:sldId id="1361" r:id="rId106"/>
    <p:sldId id="1312" r:id="rId107"/>
    <p:sldId id="329" r:id="rId108"/>
    <p:sldId id="322" r:id="rId109"/>
    <p:sldId id="1352" r:id="rId110"/>
    <p:sldId id="1357" r:id="rId111"/>
    <p:sldId id="1313" r:id="rId112"/>
    <p:sldId id="1314" r:id="rId113"/>
    <p:sldId id="330" r:id="rId114"/>
    <p:sldId id="1315" r:id="rId115"/>
    <p:sldId id="1316" r:id="rId116"/>
    <p:sldId id="359" r:id="rId117"/>
    <p:sldId id="1255" r:id="rId118"/>
    <p:sldId id="1190" r:id="rId119"/>
    <p:sldId id="1193" r:id="rId120"/>
    <p:sldId id="1194" r:id="rId121"/>
    <p:sldId id="1332" r:id="rId122"/>
    <p:sldId id="1333" r:id="rId123"/>
    <p:sldId id="1334" r:id="rId124"/>
    <p:sldId id="1335" r:id="rId125"/>
    <p:sldId id="1320" r:id="rId126"/>
    <p:sldId id="356" r:id="rId127"/>
    <p:sldId id="1256" r:id="rId128"/>
    <p:sldId id="1239" r:id="rId129"/>
    <p:sldId id="1241" r:id="rId130"/>
    <p:sldId id="1199" r:id="rId131"/>
    <p:sldId id="1242" r:id="rId132"/>
    <p:sldId id="1200" r:id="rId133"/>
    <p:sldId id="1202" r:id="rId134"/>
    <p:sldId id="1201" r:id="rId135"/>
    <p:sldId id="1203" r:id="rId136"/>
    <p:sldId id="1243" r:id="rId137"/>
    <p:sldId id="1244" r:id="rId138"/>
    <p:sldId id="1206" r:id="rId139"/>
    <p:sldId id="1245" r:id="rId140"/>
    <p:sldId id="1344" r:id="rId141"/>
    <p:sldId id="1345" r:id="rId142"/>
    <p:sldId id="1347" r:id="rId143"/>
    <p:sldId id="1348" r:id="rId144"/>
    <p:sldId id="1353" r:id="rId145"/>
    <p:sldId id="1349" r:id="rId14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我が国の医療と医師の働き方" id="{5F9A9D60-D430-444A-9FEA-A33FEA276069}">
          <p14:sldIdLst>
            <p14:sldId id="1261"/>
            <p14:sldId id="1262"/>
            <p14:sldId id="1214"/>
            <p14:sldId id="1208"/>
            <p14:sldId id="258"/>
            <p14:sldId id="259"/>
            <p14:sldId id="261"/>
            <p14:sldId id="264"/>
            <p14:sldId id="266"/>
            <p14:sldId id="265"/>
            <p14:sldId id="1217"/>
            <p14:sldId id="1246"/>
            <p14:sldId id="260"/>
            <p14:sldId id="262"/>
            <p14:sldId id="268"/>
            <p14:sldId id="1263"/>
            <p14:sldId id="1340"/>
          </p14:sldIdLst>
        </p14:section>
        <p14:section name="制度の基本について～基本的な労働法制～" id="{72BA2650-69F5-41C4-9CF9-27DCE8143189}">
          <p14:sldIdLst>
            <p14:sldId id="1259"/>
            <p14:sldId id="1225"/>
            <p14:sldId id="1226"/>
            <p14:sldId id="1257"/>
            <p14:sldId id="1227"/>
            <p14:sldId id="1228"/>
            <p14:sldId id="1229"/>
            <p14:sldId id="1230"/>
            <p14:sldId id="1231"/>
            <p14:sldId id="1232"/>
            <p14:sldId id="1233"/>
            <p14:sldId id="1247"/>
            <p14:sldId id="1273"/>
            <p14:sldId id="1341"/>
            <p14:sldId id="1278"/>
            <p14:sldId id="1282"/>
            <p14:sldId id="1284"/>
            <p14:sldId id="1283"/>
            <p14:sldId id="1285"/>
            <p14:sldId id="1286"/>
            <p14:sldId id="1343"/>
          </p14:sldIdLst>
        </p14:section>
        <p14:section name="制度の基本について～医師の特別則～" id="{54BEB44F-34DA-46A0-8A4B-D0A9DD9B8BDD}">
          <p14:sldIdLst>
            <p14:sldId id="1260"/>
            <p14:sldId id="278"/>
            <p14:sldId id="279"/>
            <p14:sldId id="281"/>
            <p14:sldId id="282"/>
            <p14:sldId id="1216"/>
            <p14:sldId id="283"/>
            <p14:sldId id="284"/>
            <p14:sldId id="289"/>
            <p14:sldId id="1248"/>
            <p14:sldId id="1249"/>
            <p14:sldId id="1250"/>
            <p14:sldId id="1251"/>
            <p14:sldId id="1287"/>
            <p14:sldId id="1356"/>
            <p14:sldId id="343"/>
            <p14:sldId id="1289"/>
            <p14:sldId id="1290"/>
            <p14:sldId id="1291"/>
            <p14:sldId id="1292"/>
            <p14:sldId id="1293"/>
            <p14:sldId id="1294"/>
            <p14:sldId id="1295"/>
            <p14:sldId id="1296"/>
            <p14:sldId id="350"/>
            <p14:sldId id="1297"/>
            <p14:sldId id="352"/>
            <p14:sldId id="1327"/>
            <p14:sldId id="354"/>
          </p14:sldIdLst>
        </p14:section>
        <p14:section name="制度の基本について～医師の健康を守る働き方～" id="{87C122CF-940A-448C-8A15-5FC36BDFA3FE}">
          <p14:sldIdLst>
            <p14:sldId id="1252"/>
            <p14:sldId id="1172"/>
            <p14:sldId id="1173"/>
            <p14:sldId id="1174"/>
            <p14:sldId id="1175"/>
            <p14:sldId id="1176"/>
            <p14:sldId id="1236"/>
            <p14:sldId id="1178"/>
            <p14:sldId id="1179"/>
            <p14:sldId id="1180"/>
            <p14:sldId id="1303"/>
            <p14:sldId id="1301"/>
            <p14:sldId id="1336"/>
            <p14:sldId id="1302"/>
            <p14:sldId id="1304"/>
            <p14:sldId id="1305"/>
            <p14:sldId id="1307"/>
            <p14:sldId id="1338"/>
            <p14:sldId id="1337"/>
          </p14:sldIdLst>
        </p14:section>
        <p14:section name="現場を支える副業/兼業のために" id="{15DA6D5C-60E7-4CB7-8F2D-A9D4C8702517}">
          <p14:sldIdLst>
            <p14:sldId id="1253"/>
            <p14:sldId id="1182"/>
            <p14:sldId id="1183"/>
            <p14:sldId id="1189"/>
            <p14:sldId id="1184"/>
            <p14:sldId id="1309"/>
            <p14:sldId id="1330"/>
            <p14:sldId id="1359"/>
            <p14:sldId id="1310"/>
          </p14:sldIdLst>
        </p14:section>
        <p14:section name="タスク・シフト/シェア" id="{AF4522EB-EF31-4519-8FFB-7389D60ECF05}">
          <p14:sldIdLst>
            <p14:sldId id="1254"/>
            <p14:sldId id="1186"/>
            <p14:sldId id="1187"/>
            <p14:sldId id="1188"/>
            <p14:sldId id="1258"/>
            <p14:sldId id="1358"/>
            <p14:sldId id="1361"/>
            <p14:sldId id="1312"/>
            <p14:sldId id="329"/>
            <p14:sldId id="322"/>
            <p14:sldId id="1352"/>
            <p14:sldId id="1357"/>
            <p14:sldId id="1313"/>
            <p14:sldId id="1314"/>
            <p14:sldId id="330"/>
            <p14:sldId id="1315"/>
            <p14:sldId id="1316"/>
            <p14:sldId id="359"/>
          </p14:sldIdLst>
        </p14:section>
        <p14:section name="医師のプロフェッショナリズム" id="{6CF2B571-2546-4530-9A6F-7FEE16881C9C}">
          <p14:sldIdLst>
            <p14:sldId id="1255"/>
            <p14:sldId id="1190"/>
            <p14:sldId id="1193"/>
            <p14:sldId id="1194"/>
            <p14:sldId id="1332"/>
            <p14:sldId id="1333"/>
            <p14:sldId id="1334"/>
            <p14:sldId id="1335"/>
            <p14:sldId id="1320"/>
            <p14:sldId id="356"/>
          </p14:sldIdLst>
        </p14:section>
        <p14:section name="働き方を守る様々な法制度" id="{1E3B26E4-3438-4B69-A27C-6BED58061DF4}">
          <p14:sldIdLst>
            <p14:sldId id="1256"/>
            <p14:sldId id="1239"/>
            <p14:sldId id="1241"/>
            <p14:sldId id="1199"/>
            <p14:sldId id="1242"/>
            <p14:sldId id="1200"/>
            <p14:sldId id="1202"/>
            <p14:sldId id="1201"/>
            <p14:sldId id="1203"/>
            <p14:sldId id="1243"/>
            <p14:sldId id="1244"/>
            <p14:sldId id="1206"/>
            <p14:sldId id="1245"/>
            <p14:sldId id="1344"/>
            <p14:sldId id="1345"/>
            <p14:sldId id="1347"/>
            <p14:sldId id="1348"/>
            <p14:sldId id="1353"/>
            <p14:sldId id="1349"/>
          </p14:sldIdLst>
        </p14:section>
      </p14:sectionLst>
    </p:ex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ED0644-A299-BCDC-CAD1-5B10997D7AE7}" name="藤川 葵(fujikawa-aoi.wi1)" initials="藤川" userId="S::FAQVL@lansys.mhlw.go.jp::06ae1f61-33a6-4a4e-958e-fb503234d1d9" providerId="AD"/>
  <p188:author id="{11534C6C-B7F8-067A-300F-7A0B006090F0}" name="ベクトル橋本麻友子" initials="橋本" userId="ベクトル橋本麻友子"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ベクトル橋本麻友子" initials="橋本" lastIdx="4" clrIdx="6">
    <p:extLst>
      <p:ext uri="{19B8F6BF-5375-455C-9EA6-DF929625EA0E}">
        <p15:presenceInfo xmlns:p15="http://schemas.microsoft.com/office/powerpoint/2012/main" userId="ベクトル橋本麻友子" providerId="None"/>
      </p:ext>
    </p:extLst>
  </p:cmAuthor>
  <p:cmAuthor id="1" name="中野 僚介(nakano-ryousuke.cr7)" initials="中野" lastIdx="10" clrIdx="0">
    <p:extLst>
      <p:ext uri="{19B8F6BF-5375-455C-9EA6-DF929625EA0E}">
        <p15:presenceInfo xmlns:p15="http://schemas.microsoft.com/office/powerpoint/2012/main" userId="S-1-5-21-4175116151-3849908774-3845857867-619321" providerId="AD"/>
      </p:ext>
    </p:extLst>
  </p:cmAuthor>
  <p:cmAuthor id="2" name="貫和" initials="MSOffice" lastIdx="7" clrIdx="1">
    <p:extLst>
      <p:ext uri="{19B8F6BF-5375-455C-9EA6-DF929625EA0E}">
        <p15:presenceInfo xmlns:p15="http://schemas.microsoft.com/office/powerpoint/2012/main" userId="貫和" providerId="None"/>
      </p:ext>
    </p:extLst>
  </p:cmAuthor>
  <p:cmAuthor id="3" name="杉山 良輔(sugiyama-ryousuke.mn7)" initials="杉山" lastIdx="19" clrIdx="2">
    <p:extLst>
      <p:ext uri="{19B8F6BF-5375-455C-9EA6-DF929625EA0E}">
        <p15:presenceInfo xmlns:p15="http://schemas.microsoft.com/office/powerpoint/2012/main" userId="S-1-5-21-4175116151-3849908774-3845857867-632737" providerId="AD"/>
      </p:ext>
    </p:extLst>
  </p:cmAuthor>
  <p:cmAuthor id="4" name="藤川 葵(fujikawa-aoi.wi1)" initials="藤川" lastIdx="52" clrIdx="3">
    <p:extLst>
      <p:ext uri="{19B8F6BF-5375-455C-9EA6-DF929625EA0E}">
        <p15:presenceInfo xmlns:p15="http://schemas.microsoft.com/office/powerpoint/2012/main" userId="S::FAQVL@lansys.mhlw.go.jp::06ae1f61-33a6-4a4e-958e-fb503234d1d9" providerId="AD"/>
      </p:ext>
    </p:extLst>
  </p:cmAuthor>
  <p:cmAuthor id="5" name="木戸 みち子" initials="木戸" lastIdx="39" clrIdx="4">
    <p:extLst>
      <p:ext uri="{19B8F6BF-5375-455C-9EA6-DF929625EA0E}">
        <p15:presenceInfo xmlns:p15="http://schemas.microsoft.com/office/powerpoint/2012/main" userId="fb2a9f12408e2f8f" providerId="Windows Live"/>
      </p:ext>
    </p:extLst>
  </p:cmAuthor>
  <p:cmAuthor id="6" name="中野 僚介(nakano-ryousuke.cr7)" initials="中野 [2]" lastIdx="60" clrIdx="5">
    <p:extLst>
      <p:ext uri="{19B8F6BF-5375-455C-9EA6-DF929625EA0E}">
        <p15:presenceInfo xmlns:p15="http://schemas.microsoft.com/office/powerpoint/2012/main" userId="S::NRYOW@lansys.mhlw.go.jp::364d5605-3fe9-4dbf-9c2f-f1fd6350b6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25A"/>
    <a:srgbClr val="FFFFFF"/>
    <a:srgbClr val="FAC090"/>
    <a:srgbClr val="FEDFE1"/>
    <a:srgbClr val="4F81BD"/>
    <a:srgbClr val="558ED5"/>
    <a:srgbClr val="C6D9F1"/>
    <a:srgbClr val="7EA3CF"/>
    <a:srgbClr val="95B3D7"/>
    <a:srgbClr val="ED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5695" autoAdjust="0"/>
  </p:normalViewPr>
  <p:slideViewPr>
    <p:cSldViewPr>
      <p:cViewPr varScale="1">
        <p:scale>
          <a:sx n="100" d="100"/>
          <a:sy n="100" d="100"/>
        </p:scale>
        <p:origin x="1938" y="96"/>
      </p:cViewPr>
      <p:guideLst>
        <p:guide orient="horz" pos="1888"/>
        <p:guide pos="2880"/>
      </p:guideLst>
    </p:cSldViewPr>
  </p:slideViewPr>
  <p:notesTextViewPr>
    <p:cViewPr>
      <p:scale>
        <a:sx n="100" d="100"/>
        <a:sy n="100" d="100"/>
      </p:scale>
      <p:origin x="0" y="0"/>
    </p:cViewPr>
  </p:notesText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55" Type="http://schemas.openxmlformats.org/officeDocument/2006/relationships/customXml" Target="../customXml/item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56" Type="http://schemas.openxmlformats.org/officeDocument/2006/relationships/customXml" Target="../customXml/item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customXml" Target="../customXml/item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9D7A4-BACE-468E-9CAB-0752CD332BF4}"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kumimoji="1" lang="ja-JP" altLang="en-US"/>
        </a:p>
      </dgm:t>
    </dgm:pt>
    <dgm:pt modelId="{F4EC664E-E98B-430D-8B22-326661CD39C0}">
      <dgm:prSet phldrT="[テキスト]" custT="1"/>
      <dgm:spPr>
        <a:solidFill>
          <a:schemeClr val="accent6">
            <a:lumMod val="60000"/>
            <a:lumOff val="40000"/>
          </a:schemeClr>
        </a:solidFill>
      </dgm:spPr>
      <dgm:t>
        <a:bodyPr lIns="0" rIns="0"/>
        <a:lstStyle/>
        <a:p>
          <a:pPr>
            <a:buClrTx/>
            <a:buSzTx/>
            <a:buFontTx/>
            <a:buNone/>
          </a:pPr>
          <a:r>
            <a:rPr kumimoji="1" lang="ja-JP" altLang="en-US" sz="1400" b="1"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① 雇用期間</a:t>
          </a:r>
          <a:br>
            <a:rPr kumimoji="1" lang="en-US" altLang="ja-JP"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（いつからいつまで）</a:t>
          </a:r>
          <a:endParaRPr kumimoji="1" lang="ja-JP" altLang="en-US" sz="1200" dirty="0">
            <a:solidFill>
              <a:schemeClr val="tx1">
                <a:lumMod val="75000"/>
                <a:lumOff val="25000"/>
              </a:schemeClr>
            </a:solidFill>
          </a:endParaRPr>
        </a:p>
      </dgm:t>
    </dgm:pt>
    <dgm:pt modelId="{8CAA8AAD-CAA0-4102-8D52-2C0622E811D7}" type="parTrans" cxnId="{5CF961C0-0D17-4C57-9596-7204FEF12990}">
      <dgm:prSet/>
      <dgm:spPr/>
      <dgm:t>
        <a:bodyPr/>
        <a:lstStyle/>
        <a:p>
          <a:endParaRPr kumimoji="1" lang="ja-JP" altLang="en-US" sz="1600"/>
        </a:p>
      </dgm:t>
    </dgm:pt>
    <dgm:pt modelId="{1EC49E12-D1CD-4901-9EFE-E63218E4754D}" type="sibTrans" cxnId="{5CF961C0-0D17-4C57-9596-7204FEF12990}">
      <dgm:prSet/>
      <dgm:spPr/>
      <dgm:t>
        <a:bodyPr/>
        <a:lstStyle/>
        <a:p>
          <a:endParaRPr kumimoji="1" lang="ja-JP" altLang="en-US" sz="1600"/>
        </a:p>
      </dgm:t>
    </dgm:pt>
    <dgm:pt modelId="{9018BEA3-9F9D-43CD-A095-BEB1857EF1E3}">
      <dgm:prSet custT="1"/>
      <dgm:spPr>
        <a:solidFill>
          <a:schemeClr val="accent6">
            <a:lumMod val="60000"/>
            <a:lumOff val="40000"/>
          </a:schemeClr>
        </a:solidFill>
      </dgm:spPr>
      <dgm:t>
        <a:bodyPr lIns="0" rIns="0"/>
        <a:lstStyle/>
        <a:p>
          <a:r>
            <a:rPr kumimoji="1" lang="ja-JP" altLang="en-US" sz="1400" b="1"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② 勤務地等</a:t>
          </a:r>
          <a:br>
            <a:rPr kumimoji="1" lang="en-US" altLang="ja-JP" sz="14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（どこで働くか）</a:t>
          </a:r>
        </a:p>
      </dgm:t>
    </dgm:pt>
    <dgm:pt modelId="{F5101174-350E-4918-BC6C-A92BC7EE1D49}" type="parTrans" cxnId="{1FC2BB2F-4044-49A1-A693-9C49B6C6B724}">
      <dgm:prSet/>
      <dgm:spPr/>
      <dgm:t>
        <a:bodyPr/>
        <a:lstStyle/>
        <a:p>
          <a:endParaRPr kumimoji="1" lang="ja-JP" altLang="en-US" sz="1600"/>
        </a:p>
      </dgm:t>
    </dgm:pt>
    <dgm:pt modelId="{CC101249-0689-439C-9DA5-9948BBBAD92A}" type="sibTrans" cxnId="{1FC2BB2F-4044-49A1-A693-9C49B6C6B724}">
      <dgm:prSet/>
      <dgm:spPr/>
      <dgm:t>
        <a:bodyPr/>
        <a:lstStyle/>
        <a:p>
          <a:endParaRPr kumimoji="1" lang="ja-JP" altLang="en-US" sz="1600"/>
        </a:p>
      </dgm:t>
    </dgm:pt>
    <dgm:pt modelId="{63BE3C2F-A970-4E28-BDDD-9B10A668B95A}">
      <dgm:prSet custT="1"/>
      <dgm:spPr>
        <a:solidFill>
          <a:schemeClr val="accent6">
            <a:lumMod val="60000"/>
            <a:lumOff val="40000"/>
          </a:schemeClr>
        </a:solidFill>
      </dgm:spPr>
      <dgm:t>
        <a:bodyPr lIns="0" rIns="0"/>
        <a:lstStyle/>
        <a:p>
          <a:r>
            <a:rPr kumimoji="1" lang="ja-JP" altLang="en-US" sz="1400" b="1"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③ 業務内容</a:t>
          </a:r>
          <a:br>
            <a:rPr kumimoji="1" lang="en-US" altLang="ja-JP"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（どんな仕事内容か）</a:t>
          </a:r>
        </a:p>
      </dgm:t>
    </dgm:pt>
    <dgm:pt modelId="{2FBED668-A3C6-4781-8E4C-1F497420B8CF}" type="parTrans" cxnId="{B7A55D81-6F25-45D7-840B-7F0F10C1E042}">
      <dgm:prSet/>
      <dgm:spPr/>
      <dgm:t>
        <a:bodyPr/>
        <a:lstStyle/>
        <a:p>
          <a:endParaRPr kumimoji="1" lang="ja-JP" altLang="en-US" sz="1600"/>
        </a:p>
      </dgm:t>
    </dgm:pt>
    <dgm:pt modelId="{6ADC7E22-747B-49D9-BB40-815ED92ED262}" type="sibTrans" cxnId="{B7A55D81-6F25-45D7-840B-7F0F10C1E042}">
      <dgm:prSet/>
      <dgm:spPr/>
      <dgm:t>
        <a:bodyPr/>
        <a:lstStyle/>
        <a:p>
          <a:endParaRPr kumimoji="1" lang="ja-JP" altLang="en-US" sz="1600"/>
        </a:p>
      </dgm:t>
    </dgm:pt>
    <dgm:pt modelId="{B605F2E9-4AE8-4B26-AE9A-6FDB7A392F6A}">
      <dgm:prSet custT="1"/>
      <dgm:spPr>
        <a:solidFill>
          <a:schemeClr val="accent6">
            <a:lumMod val="60000"/>
            <a:lumOff val="40000"/>
          </a:schemeClr>
        </a:solidFill>
      </dgm:spPr>
      <dgm:t>
        <a:bodyPr lIns="0" rIns="0"/>
        <a:lstStyle/>
        <a:p>
          <a:r>
            <a:rPr kumimoji="1" lang="ja-JP" altLang="en-US" sz="1400" b="1"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④ 勤務時間</a:t>
          </a:r>
          <a:br>
            <a:rPr kumimoji="1" lang="en-US" altLang="ja-JP"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（シフト等の時間は）</a:t>
          </a:r>
        </a:p>
      </dgm:t>
    </dgm:pt>
    <dgm:pt modelId="{10D8B328-0788-4F27-88FC-3BF66970B6B3}" type="parTrans" cxnId="{247010B2-DDC1-4915-A410-80E683B86D97}">
      <dgm:prSet/>
      <dgm:spPr/>
      <dgm:t>
        <a:bodyPr/>
        <a:lstStyle/>
        <a:p>
          <a:endParaRPr kumimoji="1" lang="ja-JP" altLang="en-US" sz="1600"/>
        </a:p>
      </dgm:t>
    </dgm:pt>
    <dgm:pt modelId="{34647639-1B66-484D-B4AD-34BB94BF8DD8}" type="sibTrans" cxnId="{247010B2-DDC1-4915-A410-80E683B86D97}">
      <dgm:prSet/>
      <dgm:spPr/>
      <dgm:t>
        <a:bodyPr/>
        <a:lstStyle/>
        <a:p>
          <a:endParaRPr kumimoji="1" lang="ja-JP" altLang="en-US" sz="1600"/>
        </a:p>
      </dgm:t>
    </dgm:pt>
    <dgm:pt modelId="{00AF6566-599F-4C52-8DEC-B4FDBC4A0649}">
      <dgm:prSet custT="1"/>
      <dgm:spPr>
        <a:solidFill>
          <a:schemeClr val="accent6">
            <a:lumMod val="60000"/>
            <a:lumOff val="40000"/>
          </a:schemeClr>
        </a:solidFill>
      </dgm:spPr>
      <dgm:t>
        <a:bodyPr lIns="0" rIns="0"/>
        <a:lstStyle/>
        <a:p>
          <a:r>
            <a:rPr kumimoji="1" lang="ja-JP" altLang="en-US" sz="1400" b="1"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⑤ 休日休憩</a:t>
          </a:r>
          <a:br>
            <a:rPr kumimoji="1" lang="en-US" altLang="ja-JP"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（何日か・何分か）</a:t>
          </a:r>
        </a:p>
      </dgm:t>
    </dgm:pt>
    <dgm:pt modelId="{CFFC9C1C-53D3-493A-8211-8C2197FE87D7}" type="parTrans" cxnId="{4CF6611E-D4D5-481C-A4D7-0BE9BDAD892E}">
      <dgm:prSet/>
      <dgm:spPr/>
      <dgm:t>
        <a:bodyPr/>
        <a:lstStyle/>
        <a:p>
          <a:endParaRPr kumimoji="1" lang="ja-JP" altLang="en-US" sz="1600"/>
        </a:p>
      </dgm:t>
    </dgm:pt>
    <dgm:pt modelId="{F5A4522B-A7A4-41DC-9CA0-B7CA7C12F3F8}" type="sibTrans" cxnId="{4CF6611E-D4D5-481C-A4D7-0BE9BDAD892E}">
      <dgm:prSet/>
      <dgm:spPr/>
      <dgm:t>
        <a:bodyPr/>
        <a:lstStyle/>
        <a:p>
          <a:endParaRPr kumimoji="1" lang="ja-JP" altLang="en-US" sz="1600"/>
        </a:p>
      </dgm:t>
    </dgm:pt>
    <dgm:pt modelId="{3E12445C-6DD9-4744-A8E2-0FBF51C38C86}">
      <dgm:prSet custT="1"/>
      <dgm:spPr>
        <a:solidFill>
          <a:schemeClr val="accent6">
            <a:lumMod val="60000"/>
            <a:lumOff val="40000"/>
          </a:schemeClr>
        </a:solidFill>
      </dgm:spPr>
      <dgm:t>
        <a:bodyPr lIns="0" rIns="0"/>
        <a:lstStyle/>
        <a:p>
          <a:r>
            <a:rPr kumimoji="1" lang="ja-JP" altLang="en-US" sz="1400" b="1"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⑥ 給料計算</a:t>
          </a:r>
          <a:br>
            <a:rPr kumimoji="1" lang="en-US" altLang="ja-JP"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（時給･月給･交通費等）</a:t>
          </a:r>
        </a:p>
      </dgm:t>
    </dgm:pt>
    <dgm:pt modelId="{853CF9A8-094D-4AE9-BF1C-559BD67D950F}" type="parTrans" cxnId="{CA8A51ED-26EB-4046-9582-C293CDF5EF11}">
      <dgm:prSet/>
      <dgm:spPr/>
      <dgm:t>
        <a:bodyPr/>
        <a:lstStyle/>
        <a:p>
          <a:endParaRPr kumimoji="1" lang="ja-JP" altLang="en-US" sz="1600"/>
        </a:p>
      </dgm:t>
    </dgm:pt>
    <dgm:pt modelId="{F42A0513-EEB3-4A87-A822-23504BC80AD5}" type="sibTrans" cxnId="{CA8A51ED-26EB-4046-9582-C293CDF5EF11}">
      <dgm:prSet/>
      <dgm:spPr/>
      <dgm:t>
        <a:bodyPr/>
        <a:lstStyle/>
        <a:p>
          <a:endParaRPr kumimoji="1" lang="ja-JP" altLang="en-US" sz="1600"/>
        </a:p>
      </dgm:t>
    </dgm:pt>
    <dgm:pt modelId="{7C139FD9-2723-407A-95A9-AF32D1ADEC0A}">
      <dgm:prSet custT="1"/>
      <dgm:spPr>
        <a:solidFill>
          <a:schemeClr val="accent6">
            <a:lumMod val="60000"/>
            <a:lumOff val="40000"/>
          </a:schemeClr>
        </a:solidFill>
      </dgm:spPr>
      <dgm:t>
        <a:bodyPr lIns="0" rIns="0"/>
        <a:lstStyle/>
        <a:p>
          <a:r>
            <a:rPr kumimoji="1" lang="ja-JP" altLang="en-US" sz="1400" b="1"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⑦ 支払時期</a:t>
          </a:r>
          <a:br>
            <a:rPr kumimoji="1" lang="en-US" altLang="ja-JP"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（賃金の支払い日は）</a:t>
          </a:r>
        </a:p>
      </dgm:t>
    </dgm:pt>
    <dgm:pt modelId="{4B9B3D98-CCB9-4797-8A06-1FF2ADB32FDA}" type="parTrans" cxnId="{502EBA72-6107-459B-A686-D0CD65D93C19}">
      <dgm:prSet/>
      <dgm:spPr/>
      <dgm:t>
        <a:bodyPr/>
        <a:lstStyle/>
        <a:p>
          <a:endParaRPr kumimoji="1" lang="ja-JP" altLang="en-US" sz="1600"/>
        </a:p>
      </dgm:t>
    </dgm:pt>
    <dgm:pt modelId="{12945151-D975-47B5-9073-87E26F4D4DB2}" type="sibTrans" cxnId="{502EBA72-6107-459B-A686-D0CD65D93C19}">
      <dgm:prSet/>
      <dgm:spPr/>
      <dgm:t>
        <a:bodyPr/>
        <a:lstStyle/>
        <a:p>
          <a:endParaRPr kumimoji="1" lang="ja-JP" altLang="en-US" sz="1600"/>
        </a:p>
      </dgm:t>
    </dgm:pt>
    <dgm:pt modelId="{DC3F2163-7DC6-4273-836C-0907633C680E}">
      <dgm:prSet custT="1"/>
      <dgm:spPr>
        <a:solidFill>
          <a:schemeClr val="accent6">
            <a:lumMod val="60000"/>
            <a:lumOff val="40000"/>
          </a:schemeClr>
        </a:solidFill>
      </dgm:spPr>
      <dgm:t>
        <a:bodyPr lIns="0" rIns="0"/>
        <a:lstStyle/>
        <a:p>
          <a:r>
            <a:rPr kumimoji="1" lang="ja-JP" altLang="en-US" sz="1400" b="1"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⑧ 退職解雇</a:t>
          </a:r>
          <a:br>
            <a:rPr kumimoji="1" lang="en-US" altLang="ja-JP"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（辞める時の手続き）</a:t>
          </a:r>
        </a:p>
      </dgm:t>
    </dgm:pt>
    <dgm:pt modelId="{3D44540B-2CB9-4BD2-8DB3-C87D1CE8B0A5}" type="parTrans" cxnId="{7F1397F3-9244-4ABF-A509-4DE8278175EB}">
      <dgm:prSet/>
      <dgm:spPr/>
      <dgm:t>
        <a:bodyPr/>
        <a:lstStyle/>
        <a:p>
          <a:endParaRPr kumimoji="1" lang="ja-JP" altLang="en-US" sz="1600"/>
        </a:p>
      </dgm:t>
    </dgm:pt>
    <dgm:pt modelId="{5777BA12-5F42-48E5-A65A-D4AC53C38C50}" type="sibTrans" cxnId="{7F1397F3-9244-4ABF-A509-4DE8278175EB}">
      <dgm:prSet/>
      <dgm:spPr/>
      <dgm:t>
        <a:bodyPr/>
        <a:lstStyle/>
        <a:p>
          <a:endParaRPr kumimoji="1" lang="ja-JP" altLang="en-US" sz="1600"/>
        </a:p>
      </dgm:t>
    </dgm:pt>
    <dgm:pt modelId="{452F338D-4DF7-4934-954F-C6B7F995D337}" type="pres">
      <dgm:prSet presAssocID="{ACC9D7A4-BACE-468E-9CAB-0752CD332BF4}" presName="diagram" presStyleCnt="0">
        <dgm:presLayoutVars>
          <dgm:dir/>
          <dgm:resizeHandles val="exact"/>
        </dgm:presLayoutVars>
      </dgm:prSet>
      <dgm:spPr/>
    </dgm:pt>
    <dgm:pt modelId="{D31FF121-CD5E-4A88-8F4B-1058CA4DAECA}" type="pres">
      <dgm:prSet presAssocID="{F4EC664E-E98B-430D-8B22-326661CD39C0}" presName="node" presStyleLbl="node1" presStyleIdx="0" presStyleCnt="8" custScaleX="116718" custScaleY="90936" custLinFactNeighborX="-6121">
        <dgm:presLayoutVars>
          <dgm:bulletEnabled val="1"/>
        </dgm:presLayoutVars>
      </dgm:prSet>
      <dgm:spPr/>
    </dgm:pt>
    <dgm:pt modelId="{7786A156-4BD1-4C9F-BCF0-D757009CCA94}" type="pres">
      <dgm:prSet presAssocID="{1EC49E12-D1CD-4901-9EFE-E63218E4754D}" presName="sibTrans" presStyleCnt="0"/>
      <dgm:spPr/>
    </dgm:pt>
    <dgm:pt modelId="{C54DE1C4-A566-4F33-A374-3FC428887DFA}" type="pres">
      <dgm:prSet presAssocID="{9018BEA3-9F9D-43CD-A095-BEB1857EF1E3}" presName="node" presStyleLbl="node1" presStyleIdx="1" presStyleCnt="8" custScaleX="116718" custScaleY="90936" custLinFactNeighborX="-6121">
        <dgm:presLayoutVars>
          <dgm:bulletEnabled val="1"/>
        </dgm:presLayoutVars>
      </dgm:prSet>
      <dgm:spPr/>
    </dgm:pt>
    <dgm:pt modelId="{8C99DF8C-9DBB-472F-A633-6BBB136F5AA1}" type="pres">
      <dgm:prSet presAssocID="{CC101249-0689-439C-9DA5-9948BBBAD92A}" presName="sibTrans" presStyleCnt="0"/>
      <dgm:spPr/>
    </dgm:pt>
    <dgm:pt modelId="{2672BB59-5F30-4BDA-BA4C-42FD05B32EE0}" type="pres">
      <dgm:prSet presAssocID="{63BE3C2F-A970-4E28-BDDD-9B10A668B95A}" presName="node" presStyleLbl="node1" presStyleIdx="2" presStyleCnt="8" custScaleX="116718" custScaleY="90936" custLinFactNeighborX="-6121">
        <dgm:presLayoutVars>
          <dgm:bulletEnabled val="1"/>
        </dgm:presLayoutVars>
      </dgm:prSet>
      <dgm:spPr/>
    </dgm:pt>
    <dgm:pt modelId="{040B64ED-71BF-4E5D-AEA5-EA6659CF5DBA}" type="pres">
      <dgm:prSet presAssocID="{6ADC7E22-747B-49D9-BB40-815ED92ED262}" presName="sibTrans" presStyleCnt="0"/>
      <dgm:spPr/>
    </dgm:pt>
    <dgm:pt modelId="{E3E143D4-8BB9-4842-A412-CB7D87CF2B78}" type="pres">
      <dgm:prSet presAssocID="{B605F2E9-4AE8-4B26-AE9A-6FDB7A392F6A}" presName="node" presStyleLbl="node1" presStyleIdx="3" presStyleCnt="8" custScaleX="116718" custScaleY="90936" custLinFactNeighborX="-6121">
        <dgm:presLayoutVars>
          <dgm:bulletEnabled val="1"/>
        </dgm:presLayoutVars>
      </dgm:prSet>
      <dgm:spPr/>
    </dgm:pt>
    <dgm:pt modelId="{318FE3B9-93AC-41F9-A097-2EC6B5F13197}" type="pres">
      <dgm:prSet presAssocID="{34647639-1B66-484D-B4AD-34BB94BF8DD8}" presName="sibTrans" presStyleCnt="0"/>
      <dgm:spPr/>
    </dgm:pt>
    <dgm:pt modelId="{A1149322-1841-4E73-9ECE-80956252ECA3}" type="pres">
      <dgm:prSet presAssocID="{00AF6566-599F-4C52-8DEC-B4FDBC4A0649}" presName="node" presStyleLbl="node1" presStyleIdx="4" presStyleCnt="8" custScaleX="116718" custScaleY="91057" custLinFactNeighborX="-6121">
        <dgm:presLayoutVars>
          <dgm:bulletEnabled val="1"/>
        </dgm:presLayoutVars>
      </dgm:prSet>
      <dgm:spPr/>
    </dgm:pt>
    <dgm:pt modelId="{DCE1EEB1-A7CE-4A50-9128-062ED3C4425C}" type="pres">
      <dgm:prSet presAssocID="{F5A4522B-A7A4-41DC-9CA0-B7CA7C12F3F8}" presName="sibTrans" presStyleCnt="0"/>
      <dgm:spPr/>
    </dgm:pt>
    <dgm:pt modelId="{C16637B8-12D3-43F9-A2AE-7D98B60A11BA}" type="pres">
      <dgm:prSet presAssocID="{3E12445C-6DD9-4744-A8E2-0FBF51C38C86}" presName="node" presStyleLbl="node1" presStyleIdx="5" presStyleCnt="8" custScaleX="116718" custScaleY="91057" custLinFactNeighborX="-6121">
        <dgm:presLayoutVars>
          <dgm:bulletEnabled val="1"/>
        </dgm:presLayoutVars>
      </dgm:prSet>
      <dgm:spPr/>
    </dgm:pt>
    <dgm:pt modelId="{6A08F9B1-412D-47C9-9A0F-5857B73C6B25}" type="pres">
      <dgm:prSet presAssocID="{F42A0513-EEB3-4A87-A822-23504BC80AD5}" presName="sibTrans" presStyleCnt="0"/>
      <dgm:spPr/>
    </dgm:pt>
    <dgm:pt modelId="{CA38725C-1375-48F7-A7B9-BC49116D2F84}" type="pres">
      <dgm:prSet presAssocID="{7C139FD9-2723-407A-95A9-AF32D1ADEC0A}" presName="node" presStyleLbl="node1" presStyleIdx="6" presStyleCnt="8" custScaleX="116718" custScaleY="91057" custLinFactNeighborX="-6121">
        <dgm:presLayoutVars>
          <dgm:bulletEnabled val="1"/>
        </dgm:presLayoutVars>
      </dgm:prSet>
      <dgm:spPr/>
    </dgm:pt>
    <dgm:pt modelId="{CA5FDB21-BCA0-4FD3-B416-4D8314AE4A9D}" type="pres">
      <dgm:prSet presAssocID="{12945151-D975-47B5-9073-87E26F4D4DB2}" presName="sibTrans" presStyleCnt="0"/>
      <dgm:spPr/>
    </dgm:pt>
    <dgm:pt modelId="{59C906E1-1F03-480E-8544-93980879702D}" type="pres">
      <dgm:prSet presAssocID="{DC3F2163-7DC6-4273-836C-0907633C680E}" presName="node" presStyleLbl="node1" presStyleIdx="7" presStyleCnt="8" custScaleX="116718" custScaleY="91057" custLinFactNeighborX="-6121">
        <dgm:presLayoutVars>
          <dgm:bulletEnabled val="1"/>
        </dgm:presLayoutVars>
      </dgm:prSet>
      <dgm:spPr/>
    </dgm:pt>
  </dgm:ptLst>
  <dgm:cxnLst>
    <dgm:cxn modelId="{8ECD6502-20B5-4AB9-B8B8-F9A8BE668544}" type="presOf" srcId="{3E12445C-6DD9-4744-A8E2-0FBF51C38C86}" destId="{C16637B8-12D3-43F9-A2AE-7D98B60A11BA}" srcOrd="0" destOrd="0" presId="urn:microsoft.com/office/officeart/2005/8/layout/default"/>
    <dgm:cxn modelId="{4CF6611E-D4D5-481C-A4D7-0BE9BDAD892E}" srcId="{ACC9D7A4-BACE-468E-9CAB-0752CD332BF4}" destId="{00AF6566-599F-4C52-8DEC-B4FDBC4A0649}" srcOrd="4" destOrd="0" parTransId="{CFFC9C1C-53D3-493A-8211-8C2197FE87D7}" sibTransId="{F5A4522B-A7A4-41DC-9CA0-B7CA7C12F3F8}"/>
    <dgm:cxn modelId="{EBA8281F-4406-4F3F-8966-CBE1778D6A5F}" type="presOf" srcId="{63BE3C2F-A970-4E28-BDDD-9B10A668B95A}" destId="{2672BB59-5F30-4BDA-BA4C-42FD05B32EE0}" srcOrd="0" destOrd="0" presId="urn:microsoft.com/office/officeart/2005/8/layout/default"/>
    <dgm:cxn modelId="{EC7A942E-C929-4942-94F3-FD380C55DA06}" type="presOf" srcId="{ACC9D7A4-BACE-468E-9CAB-0752CD332BF4}" destId="{452F338D-4DF7-4934-954F-C6B7F995D337}" srcOrd="0" destOrd="0" presId="urn:microsoft.com/office/officeart/2005/8/layout/default"/>
    <dgm:cxn modelId="{1FC2BB2F-4044-49A1-A693-9C49B6C6B724}" srcId="{ACC9D7A4-BACE-468E-9CAB-0752CD332BF4}" destId="{9018BEA3-9F9D-43CD-A095-BEB1857EF1E3}" srcOrd="1" destOrd="0" parTransId="{F5101174-350E-4918-BC6C-A92BC7EE1D49}" sibTransId="{CC101249-0689-439C-9DA5-9948BBBAD92A}"/>
    <dgm:cxn modelId="{1394DE40-5C91-4396-A276-7BDA4DD479BE}" type="presOf" srcId="{00AF6566-599F-4C52-8DEC-B4FDBC4A0649}" destId="{A1149322-1841-4E73-9ECE-80956252ECA3}" srcOrd="0" destOrd="0" presId="urn:microsoft.com/office/officeart/2005/8/layout/default"/>
    <dgm:cxn modelId="{502EBA72-6107-459B-A686-D0CD65D93C19}" srcId="{ACC9D7A4-BACE-468E-9CAB-0752CD332BF4}" destId="{7C139FD9-2723-407A-95A9-AF32D1ADEC0A}" srcOrd="6" destOrd="0" parTransId="{4B9B3D98-CCB9-4797-8A06-1FF2ADB32FDA}" sibTransId="{12945151-D975-47B5-9073-87E26F4D4DB2}"/>
    <dgm:cxn modelId="{B7A55D81-6F25-45D7-840B-7F0F10C1E042}" srcId="{ACC9D7A4-BACE-468E-9CAB-0752CD332BF4}" destId="{63BE3C2F-A970-4E28-BDDD-9B10A668B95A}" srcOrd="2" destOrd="0" parTransId="{2FBED668-A3C6-4781-8E4C-1F497420B8CF}" sibTransId="{6ADC7E22-747B-49D9-BB40-815ED92ED262}"/>
    <dgm:cxn modelId="{C13A2899-2D40-48C6-96B3-1674D455E007}" type="presOf" srcId="{DC3F2163-7DC6-4273-836C-0907633C680E}" destId="{59C906E1-1F03-480E-8544-93980879702D}" srcOrd="0" destOrd="0" presId="urn:microsoft.com/office/officeart/2005/8/layout/default"/>
    <dgm:cxn modelId="{DB3B2B9C-10F6-4B5E-9476-6C9BAAF97265}" type="presOf" srcId="{9018BEA3-9F9D-43CD-A095-BEB1857EF1E3}" destId="{C54DE1C4-A566-4F33-A374-3FC428887DFA}" srcOrd="0" destOrd="0" presId="urn:microsoft.com/office/officeart/2005/8/layout/default"/>
    <dgm:cxn modelId="{874C74A0-BDA2-49C6-A343-B85A800FEA53}" type="presOf" srcId="{B605F2E9-4AE8-4B26-AE9A-6FDB7A392F6A}" destId="{E3E143D4-8BB9-4842-A412-CB7D87CF2B78}" srcOrd="0" destOrd="0" presId="urn:microsoft.com/office/officeart/2005/8/layout/default"/>
    <dgm:cxn modelId="{247010B2-DDC1-4915-A410-80E683B86D97}" srcId="{ACC9D7A4-BACE-468E-9CAB-0752CD332BF4}" destId="{B605F2E9-4AE8-4B26-AE9A-6FDB7A392F6A}" srcOrd="3" destOrd="0" parTransId="{10D8B328-0788-4F27-88FC-3BF66970B6B3}" sibTransId="{34647639-1B66-484D-B4AD-34BB94BF8DD8}"/>
    <dgm:cxn modelId="{C57D2BBB-7F19-4708-8B34-A5F7A49CA09E}" type="presOf" srcId="{7C139FD9-2723-407A-95A9-AF32D1ADEC0A}" destId="{CA38725C-1375-48F7-A7B9-BC49116D2F84}" srcOrd="0" destOrd="0" presId="urn:microsoft.com/office/officeart/2005/8/layout/default"/>
    <dgm:cxn modelId="{5CF961C0-0D17-4C57-9596-7204FEF12990}" srcId="{ACC9D7A4-BACE-468E-9CAB-0752CD332BF4}" destId="{F4EC664E-E98B-430D-8B22-326661CD39C0}" srcOrd="0" destOrd="0" parTransId="{8CAA8AAD-CAA0-4102-8D52-2C0622E811D7}" sibTransId="{1EC49E12-D1CD-4901-9EFE-E63218E4754D}"/>
    <dgm:cxn modelId="{CA8A51ED-26EB-4046-9582-C293CDF5EF11}" srcId="{ACC9D7A4-BACE-468E-9CAB-0752CD332BF4}" destId="{3E12445C-6DD9-4744-A8E2-0FBF51C38C86}" srcOrd="5" destOrd="0" parTransId="{853CF9A8-094D-4AE9-BF1C-559BD67D950F}" sibTransId="{F42A0513-EEB3-4A87-A822-23504BC80AD5}"/>
    <dgm:cxn modelId="{B0313DEE-38B4-4AA6-A580-951270C57F2E}" type="presOf" srcId="{F4EC664E-E98B-430D-8B22-326661CD39C0}" destId="{D31FF121-CD5E-4A88-8F4B-1058CA4DAECA}" srcOrd="0" destOrd="0" presId="urn:microsoft.com/office/officeart/2005/8/layout/default"/>
    <dgm:cxn modelId="{7F1397F3-9244-4ABF-A509-4DE8278175EB}" srcId="{ACC9D7A4-BACE-468E-9CAB-0752CD332BF4}" destId="{DC3F2163-7DC6-4273-836C-0907633C680E}" srcOrd="7" destOrd="0" parTransId="{3D44540B-2CB9-4BD2-8DB3-C87D1CE8B0A5}" sibTransId="{5777BA12-5F42-48E5-A65A-D4AC53C38C50}"/>
    <dgm:cxn modelId="{F8732B5A-1933-400A-ADC4-443DAB39073E}" type="presParOf" srcId="{452F338D-4DF7-4934-954F-C6B7F995D337}" destId="{D31FF121-CD5E-4A88-8F4B-1058CA4DAECA}" srcOrd="0" destOrd="0" presId="urn:microsoft.com/office/officeart/2005/8/layout/default"/>
    <dgm:cxn modelId="{261F740C-6201-44F3-8189-E713BA5E2AFD}" type="presParOf" srcId="{452F338D-4DF7-4934-954F-C6B7F995D337}" destId="{7786A156-4BD1-4C9F-BCF0-D757009CCA94}" srcOrd="1" destOrd="0" presId="urn:microsoft.com/office/officeart/2005/8/layout/default"/>
    <dgm:cxn modelId="{0CF3870B-DD33-491F-89ED-26543B5F2344}" type="presParOf" srcId="{452F338D-4DF7-4934-954F-C6B7F995D337}" destId="{C54DE1C4-A566-4F33-A374-3FC428887DFA}" srcOrd="2" destOrd="0" presId="urn:microsoft.com/office/officeart/2005/8/layout/default"/>
    <dgm:cxn modelId="{D2AE0B2A-FAA4-4884-92CE-A81FFDC191B0}" type="presParOf" srcId="{452F338D-4DF7-4934-954F-C6B7F995D337}" destId="{8C99DF8C-9DBB-472F-A633-6BBB136F5AA1}" srcOrd="3" destOrd="0" presId="urn:microsoft.com/office/officeart/2005/8/layout/default"/>
    <dgm:cxn modelId="{2D7C8CF5-544C-4153-8C47-ED1585CB9F9C}" type="presParOf" srcId="{452F338D-4DF7-4934-954F-C6B7F995D337}" destId="{2672BB59-5F30-4BDA-BA4C-42FD05B32EE0}" srcOrd="4" destOrd="0" presId="urn:microsoft.com/office/officeart/2005/8/layout/default"/>
    <dgm:cxn modelId="{38A1A600-E732-4B86-BF13-14865D051102}" type="presParOf" srcId="{452F338D-4DF7-4934-954F-C6B7F995D337}" destId="{040B64ED-71BF-4E5D-AEA5-EA6659CF5DBA}" srcOrd="5" destOrd="0" presId="urn:microsoft.com/office/officeart/2005/8/layout/default"/>
    <dgm:cxn modelId="{6C2F18DA-3452-4ADF-B830-33BDB7CF911B}" type="presParOf" srcId="{452F338D-4DF7-4934-954F-C6B7F995D337}" destId="{E3E143D4-8BB9-4842-A412-CB7D87CF2B78}" srcOrd="6" destOrd="0" presId="urn:microsoft.com/office/officeart/2005/8/layout/default"/>
    <dgm:cxn modelId="{9613BCA1-379C-4049-9B91-DA518384BE1D}" type="presParOf" srcId="{452F338D-4DF7-4934-954F-C6B7F995D337}" destId="{318FE3B9-93AC-41F9-A097-2EC6B5F13197}" srcOrd="7" destOrd="0" presId="urn:microsoft.com/office/officeart/2005/8/layout/default"/>
    <dgm:cxn modelId="{73C72C36-9F00-4CED-9243-7C7B7A143722}" type="presParOf" srcId="{452F338D-4DF7-4934-954F-C6B7F995D337}" destId="{A1149322-1841-4E73-9ECE-80956252ECA3}" srcOrd="8" destOrd="0" presId="urn:microsoft.com/office/officeart/2005/8/layout/default"/>
    <dgm:cxn modelId="{5B0F7E19-9397-42E9-B0C3-80579C36BBE9}" type="presParOf" srcId="{452F338D-4DF7-4934-954F-C6B7F995D337}" destId="{DCE1EEB1-A7CE-4A50-9128-062ED3C4425C}" srcOrd="9" destOrd="0" presId="urn:microsoft.com/office/officeart/2005/8/layout/default"/>
    <dgm:cxn modelId="{735593F8-491D-4DFD-85CA-C10E141A5619}" type="presParOf" srcId="{452F338D-4DF7-4934-954F-C6B7F995D337}" destId="{C16637B8-12D3-43F9-A2AE-7D98B60A11BA}" srcOrd="10" destOrd="0" presId="urn:microsoft.com/office/officeart/2005/8/layout/default"/>
    <dgm:cxn modelId="{49A01F86-7086-45AE-9D90-F6F3F60AC48C}" type="presParOf" srcId="{452F338D-4DF7-4934-954F-C6B7F995D337}" destId="{6A08F9B1-412D-47C9-9A0F-5857B73C6B25}" srcOrd="11" destOrd="0" presId="urn:microsoft.com/office/officeart/2005/8/layout/default"/>
    <dgm:cxn modelId="{1CEDABF7-602C-45A9-BC8F-6B06F244FB6E}" type="presParOf" srcId="{452F338D-4DF7-4934-954F-C6B7F995D337}" destId="{CA38725C-1375-48F7-A7B9-BC49116D2F84}" srcOrd="12" destOrd="0" presId="urn:microsoft.com/office/officeart/2005/8/layout/default"/>
    <dgm:cxn modelId="{66B37765-768B-4F97-85C3-8D91F77E3121}" type="presParOf" srcId="{452F338D-4DF7-4934-954F-C6B7F995D337}" destId="{CA5FDB21-BCA0-4FD3-B416-4D8314AE4A9D}" srcOrd="13" destOrd="0" presId="urn:microsoft.com/office/officeart/2005/8/layout/default"/>
    <dgm:cxn modelId="{8D20C9A7-D12F-4BD1-B9B9-6823EF378706}" type="presParOf" srcId="{452F338D-4DF7-4934-954F-C6B7F995D337}" destId="{59C906E1-1F03-480E-8544-93980879702D}" srcOrd="1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FF121-CD5E-4A88-8F4B-1058CA4DAECA}">
      <dsp:nvSpPr>
        <dsp:cNvPr id="0" name=""/>
        <dsp:cNvSpPr/>
      </dsp:nvSpPr>
      <dsp:spPr>
        <a:xfrm>
          <a:off x="257796" y="139"/>
          <a:ext cx="1691993" cy="790948"/>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1" lang="ja-JP" altLang="en-US" sz="1400" b="1"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① 雇用期間</a:t>
          </a:r>
          <a:br>
            <a:rPr kumimoji="1" lang="en-US" altLang="ja-JP"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（いつからいつまで）</a:t>
          </a:r>
          <a:endParaRPr kumimoji="1" lang="ja-JP" altLang="en-US" sz="1200" kern="1200" dirty="0">
            <a:solidFill>
              <a:schemeClr val="tx1">
                <a:lumMod val="75000"/>
                <a:lumOff val="25000"/>
              </a:schemeClr>
            </a:solidFill>
          </a:endParaRPr>
        </a:p>
      </dsp:txBody>
      <dsp:txXfrm>
        <a:off x="257796" y="139"/>
        <a:ext cx="1691993" cy="790948"/>
      </dsp:txXfrm>
    </dsp:sp>
    <dsp:sp modelId="{C54DE1C4-A566-4F33-A374-3FC428887DFA}">
      <dsp:nvSpPr>
        <dsp:cNvPr id="0" name=""/>
        <dsp:cNvSpPr/>
      </dsp:nvSpPr>
      <dsp:spPr>
        <a:xfrm>
          <a:off x="2094754" y="139"/>
          <a:ext cx="1691993" cy="790948"/>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② 勤務地等</a:t>
          </a:r>
          <a:br>
            <a:rPr kumimoji="1" lang="en-US" altLang="ja-JP" sz="14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（どこで働くか）</a:t>
          </a:r>
        </a:p>
      </dsp:txBody>
      <dsp:txXfrm>
        <a:off x="2094754" y="139"/>
        <a:ext cx="1691993" cy="790948"/>
      </dsp:txXfrm>
    </dsp:sp>
    <dsp:sp modelId="{2672BB59-5F30-4BDA-BA4C-42FD05B32EE0}">
      <dsp:nvSpPr>
        <dsp:cNvPr id="0" name=""/>
        <dsp:cNvSpPr/>
      </dsp:nvSpPr>
      <dsp:spPr>
        <a:xfrm>
          <a:off x="3931712" y="139"/>
          <a:ext cx="1691993" cy="790948"/>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③ 業務内容</a:t>
          </a:r>
          <a:br>
            <a:rPr kumimoji="1" lang="en-US" altLang="ja-JP"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（どんな仕事内容か）</a:t>
          </a:r>
        </a:p>
      </dsp:txBody>
      <dsp:txXfrm>
        <a:off x="3931712" y="139"/>
        <a:ext cx="1691993" cy="790948"/>
      </dsp:txXfrm>
    </dsp:sp>
    <dsp:sp modelId="{E3E143D4-8BB9-4842-A412-CB7D87CF2B78}">
      <dsp:nvSpPr>
        <dsp:cNvPr id="0" name=""/>
        <dsp:cNvSpPr/>
      </dsp:nvSpPr>
      <dsp:spPr>
        <a:xfrm>
          <a:off x="5768670" y="139"/>
          <a:ext cx="1691993" cy="790948"/>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④ 勤務時間</a:t>
          </a:r>
          <a:br>
            <a:rPr kumimoji="1" lang="en-US" altLang="ja-JP"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（シフト等の時間は）</a:t>
          </a:r>
        </a:p>
      </dsp:txBody>
      <dsp:txXfrm>
        <a:off x="5768670" y="139"/>
        <a:ext cx="1691993" cy="790948"/>
      </dsp:txXfrm>
    </dsp:sp>
    <dsp:sp modelId="{A1149322-1841-4E73-9ECE-80956252ECA3}">
      <dsp:nvSpPr>
        <dsp:cNvPr id="0" name=""/>
        <dsp:cNvSpPr/>
      </dsp:nvSpPr>
      <dsp:spPr>
        <a:xfrm>
          <a:off x="257796" y="936051"/>
          <a:ext cx="1691993" cy="79200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⑤ 休日休憩</a:t>
          </a:r>
          <a:br>
            <a:rPr kumimoji="1" lang="en-US" altLang="ja-JP"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（何日か・何分か）</a:t>
          </a:r>
        </a:p>
      </dsp:txBody>
      <dsp:txXfrm>
        <a:off x="257796" y="936051"/>
        <a:ext cx="1691993" cy="792000"/>
      </dsp:txXfrm>
    </dsp:sp>
    <dsp:sp modelId="{C16637B8-12D3-43F9-A2AE-7D98B60A11BA}">
      <dsp:nvSpPr>
        <dsp:cNvPr id="0" name=""/>
        <dsp:cNvSpPr/>
      </dsp:nvSpPr>
      <dsp:spPr>
        <a:xfrm>
          <a:off x="2094754" y="936051"/>
          <a:ext cx="1691993" cy="79200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⑥ 給料計算</a:t>
          </a:r>
          <a:br>
            <a:rPr kumimoji="1" lang="en-US" altLang="ja-JP"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（時給･月給･交通費等）</a:t>
          </a:r>
        </a:p>
      </dsp:txBody>
      <dsp:txXfrm>
        <a:off x="2094754" y="936051"/>
        <a:ext cx="1691993" cy="792000"/>
      </dsp:txXfrm>
    </dsp:sp>
    <dsp:sp modelId="{CA38725C-1375-48F7-A7B9-BC49116D2F84}">
      <dsp:nvSpPr>
        <dsp:cNvPr id="0" name=""/>
        <dsp:cNvSpPr/>
      </dsp:nvSpPr>
      <dsp:spPr>
        <a:xfrm>
          <a:off x="3931712" y="936051"/>
          <a:ext cx="1691993" cy="79200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⑦ 支払時期</a:t>
          </a:r>
          <a:br>
            <a:rPr kumimoji="1" lang="en-US" altLang="ja-JP"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（賃金の支払い日は）</a:t>
          </a:r>
        </a:p>
      </dsp:txBody>
      <dsp:txXfrm>
        <a:off x="3931712" y="936051"/>
        <a:ext cx="1691993" cy="792000"/>
      </dsp:txXfrm>
    </dsp:sp>
    <dsp:sp modelId="{59C906E1-1F03-480E-8544-93980879702D}">
      <dsp:nvSpPr>
        <dsp:cNvPr id="0" name=""/>
        <dsp:cNvSpPr/>
      </dsp:nvSpPr>
      <dsp:spPr>
        <a:xfrm>
          <a:off x="5768670" y="936051"/>
          <a:ext cx="1691993" cy="79200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⑧ 退職解雇</a:t>
          </a:r>
          <a:br>
            <a:rPr kumimoji="1" lang="en-US" altLang="ja-JP"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200" b="0" i="0" u="none" strike="noStrike" kern="1200" cap="none" spc="0" normalizeH="0" baseline="0" noProof="0" dirty="0">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（辞める時の手続き）</a:t>
          </a:r>
        </a:p>
      </dsp:txBody>
      <dsp:txXfrm>
        <a:off x="5768670" y="936051"/>
        <a:ext cx="1691993" cy="792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59" tIns="45729" rIns="91459" bIns="457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59" tIns="45729" rIns="91459" bIns="45729" rtlCol="0"/>
          <a:lstStyle>
            <a:lvl1pPr algn="r">
              <a:defRPr sz="1200"/>
            </a:lvl1pPr>
          </a:lstStyle>
          <a:p>
            <a:fld id="{BCBE2059-DE0E-4E45-93F6-EFA36879772D}" type="datetimeFigureOut">
              <a:rPr kumimoji="1" lang="ja-JP" altLang="en-US" smtClean="0"/>
              <a:t>2023/7/3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59" tIns="45729" rIns="91459" bIns="45729" rtlCol="0" anchor="ctr"/>
          <a:lstStyle/>
          <a:p>
            <a:endParaRPr lang="ja-JP" altLang="en-US"/>
          </a:p>
        </p:txBody>
      </p:sp>
      <p:sp>
        <p:nvSpPr>
          <p:cNvPr id="5" name="ノート プレースホルダー 4"/>
          <p:cNvSpPr>
            <a:spLocks noGrp="1"/>
          </p:cNvSpPr>
          <p:nvPr>
            <p:ph type="body" sz="quarter" idx="3"/>
          </p:nvPr>
        </p:nvSpPr>
        <p:spPr>
          <a:xfrm>
            <a:off x="680720" y="4783309"/>
            <a:ext cx="5445760" cy="3913614"/>
          </a:xfrm>
          <a:prstGeom prst="rect">
            <a:avLst/>
          </a:prstGeom>
        </p:spPr>
        <p:txBody>
          <a:bodyPr vert="horz" lIns="91459" tIns="45729" rIns="91459" bIns="457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8692"/>
          </a:xfrm>
          <a:prstGeom prst="rect">
            <a:avLst/>
          </a:prstGeom>
        </p:spPr>
        <p:txBody>
          <a:bodyPr vert="horz" lIns="91459" tIns="45729" rIns="91459" bIns="457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8"/>
            <a:ext cx="2949787" cy="498692"/>
          </a:xfrm>
          <a:prstGeom prst="rect">
            <a:avLst/>
          </a:prstGeom>
        </p:spPr>
        <p:txBody>
          <a:bodyPr vert="horz" lIns="91459" tIns="45729" rIns="91459" bIns="45729" rtlCol="0" anchor="b"/>
          <a:lstStyle>
            <a:lvl1pPr algn="r">
              <a:defRPr sz="1200"/>
            </a:lvl1pPr>
          </a:lstStyle>
          <a:p>
            <a:fld id="{796792A5-21A2-47AD-AB52-EFDCB2AB30E8}" type="slidenum">
              <a:rPr kumimoji="1" lang="ja-JP" altLang="en-US" smtClean="0"/>
              <a:t>‹#›</a:t>
            </a:fld>
            <a:endParaRPr kumimoji="1" lang="ja-JP" altLang="en-US"/>
          </a:p>
        </p:txBody>
      </p:sp>
    </p:spTree>
    <p:extLst>
      <p:ext uri="{BB962C8B-B14F-4D97-AF65-F5344CB8AC3E}">
        <p14:creationId xmlns:p14="http://schemas.microsoft.com/office/powerpoint/2010/main" val="847451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a:t>
            </a:fld>
            <a:endParaRPr kumimoji="1" lang="ja-JP" altLang="en-US"/>
          </a:p>
        </p:txBody>
      </p:sp>
    </p:spTree>
    <p:extLst>
      <p:ext uri="{BB962C8B-B14F-4D97-AF65-F5344CB8AC3E}">
        <p14:creationId xmlns:p14="http://schemas.microsoft.com/office/powerpoint/2010/main" val="308784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このように求められる医療の役割が増え、一方でそれを支えるマンパワーの確保が難しくなっていく中、医師個人の業務量はこれからも増加していくかもしれません。</a:t>
            </a:r>
          </a:p>
          <a:p>
            <a:r>
              <a:rPr kumimoji="1" lang="ja-JP" altLang="en-US"/>
              <a:t>高齢者の増加によって、患者さんの治療にはより時間と人手がかかります。</a:t>
            </a:r>
            <a:endParaRPr kumimoji="1" lang="en-US" altLang="ja-JP"/>
          </a:p>
          <a:p>
            <a:r>
              <a:rPr kumimoji="1" lang="ja-JP" altLang="en-US"/>
              <a:t>また、医師は生涯修練が求められる職業ですが、最新の高度化した医療を提供するための</a:t>
            </a:r>
            <a:r>
              <a:rPr kumimoji="1" lang="en-US" altLang="ja-JP"/>
              <a:t>｢</a:t>
            </a:r>
            <a:r>
              <a:rPr kumimoji="1" lang="ja-JP" altLang="en-US"/>
              <a:t>担い手</a:t>
            </a:r>
            <a:r>
              <a:rPr kumimoji="1" lang="en-US" altLang="ja-JP"/>
              <a:t>｣</a:t>
            </a:r>
            <a:r>
              <a:rPr kumimoji="1" lang="ja-JP" altLang="en-US"/>
              <a:t>としての修練には、これまで以上に年月がかかることも想定されます。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10</a:t>
            </a:fld>
            <a:endParaRPr kumimoji="1" lang="ja-JP" altLang="en-US"/>
          </a:p>
        </p:txBody>
      </p:sp>
    </p:spTree>
    <p:extLst>
      <p:ext uri="{BB962C8B-B14F-4D97-AF65-F5344CB8AC3E}">
        <p14:creationId xmlns:p14="http://schemas.microsoft.com/office/powerpoint/2010/main" val="10540159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103</a:t>
            </a:fld>
            <a:endParaRPr kumimoji="1" lang="ja-JP" altLang="en-US"/>
          </a:p>
        </p:txBody>
      </p:sp>
    </p:spTree>
    <p:extLst>
      <p:ext uri="{BB962C8B-B14F-4D97-AF65-F5344CB8AC3E}">
        <p14:creationId xmlns:p14="http://schemas.microsoft.com/office/powerpoint/2010/main" val="28062112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defTabSz="882900">
              <a:defRPr/>
            </a:pPr>
            <a:fld id="{1883E73A-E418-4AEC-98A2-E2317C5E3A6D}" type="slidenum">
              <a:rPr lang="ja-JP" altLang="en-US">
                <a:solidFill>
                  <a:prstClr val="black"/>
                </a:solidFill>
                <a:latin typeface="Calibri"/>
                <a:ea typeface="ＭＳ Ｐゴシック" panose="020B0600070205080204" pitchFamily="50" charset="-128"/>
              </a:rPr>
              <a:pPr defTabSz="882900">
                <a:defRPr/>
              </a:pPr>
              <a:t>104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792297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50875" y="1425575"/>
            <a:ext cx="5130800" cy="38496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83402">
              <a:defRPr/>
            </a:pPr>
            <a:fld id="{B0C36BB3-5AC8-45C2-A928-53DFAAD12CC4}" type="slidenum">
              <a:rPr lang="ja-JP" altLang="en-US">
                <a:solidFill>
                  <a:prstClr val="black"/>
                </a:solidFill>
                <a:latin typeface="游ゴシック" panose="020F0502020204030204"/>
                <a:ea typeface="游ゴシック" panose="020B0400000000000000" pitchFamily="50" charset="-128"/>
              </a:rPr>
              <a:pPr defTabSz="883402">
                <a:defRPr/>
              </a:pPr>
              <a:t>105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368248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106</a:t>
            </a:fld>
            <a:endParaRPr kumimoji="1" lang="ja-JP" altLang="en-US"/>
          </a:p>
        </p:txBody>
      </p:sp>
    </p:spTree>
    <p:extLst>
      <p:ext uri="{BB962C8B-B14F-4D97-AF65-F5344CB8AC3E}">
        <p14:creationId xmlns:p14="http://schemas.microsoft.com/office/powerpoint/2010/main" val="16677011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107</a:t>
            </a:fld>
            <a:endParaRPr kumimoji="1" lang="ja-JP" altLang="en-US"/>
          </a:p>
        </p:txBody>
      </p:sp>
    </p:spTree>
    <p:extLst>
      <p:ext uri="{BB962C8B-B14F-4D97-AF65-F5344CB8AC3E}">
        <p14:creationId xmlns:p14="http://schemas.microsoft.com/office/powerpoint/2010/main" val="13446954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108</a:t>
            </a:fld>
            <a:endParaRPr kumimoji="1" lang="ja-JP" altLang="en-US"/>
          </a:p>
        </p:txBody>
      </p:sp>
    </p:spTree>
    <p:extLst>
      <p:ext uri="{BB962C8B-B14F-4D97-AF65-F5344CB8AC3E}">
        <p14:creationId xmlns:p14="http://schemas.microsoft.com/office/powerpoint/2010/main" val="18053853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109</a:t>
            </a:fld>
            <a:endParaRPr kumimoji="1" lang="ja-JP" altLang="en-US"/>
          </a:p>
        </p:txBody>
      </p:sp>
    </p:spTree>
    <p:extLst>
      <p:ext uri="{BB962C8B-B14F-4D97-AF65-F5344CB8AC3E}">
        <p14:creationId xmlns:p14="http://schemas.microsoft.com/office/powerpoint/2010/main" val="33378938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0900" y="723900"/>
            <a:ext cx="4824413" cy="3619500"/>
          </a:xfrm>
        </p:spPr>
      </p:sp>
      <p:sp>
        <p:nvSpPr>
          <p:cNvPr id="3" name="ノート プレースホルダー 2"/>
          <p:cNvSpPr>
            <a:spLocks noGrp="1"/>
          </p:cNvSpPr>
          <p:nvPr>
            <p:ph type="body" idx="1"/>
          </p:nvPr>
        </p:nvSpPr>
        <p:spPr/>
        <p:txBody>
          <a:bodyPr/>
          <a:lstStyle/>
          <a:p>
            <a:pPr marL="0" indent="0">
              <a:buClr>
                <a:schemeClr val="accent3"/>
              </a:buClr>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pPr defTabSz="882900">
              <a:defRPr/>
            </a:pPr>
            <a:fld id="{1883E73A-E418-4AEC-98A2-E2317C5E3A6D}" type="slidenum">
              <a:rPr lang="ja-JP" altLang="en-US">
                <a:solidFill>
                  <a:prstClr val="black"/>
                </a:solidFill>
                <a:latin typeface="Calibri"/>
                <a:ea typeface="ＭＳ Ｐゴシック" panose="020B0600070205080204" pitchFamily="50" charset="-128"/>
              </a:rPr>
              <a:pPr defTabSz="882900">
                <a:defRPr/>
              </a:pPr>
              <a:t>110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6343407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111</a:t>
            </a:fld>
            <a:endParaRPr kumimoji="1" lang="ja-JP" altLang="en-US"/>
          </a:p>
        </p:txBody>
      </p:sp>
    </p:spTree>
    <p:extLst>
      <p:ext uri="{BB962C8B-B14F-4D97-AF65-F5344CB8AC3E}">
        <p14:creationId xmlns:p14="http://schemas.microsoft.com/office/powerpoint/2010/main" val="26684645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112</a:t>
            </a:fld>
            <a:endParaRPr kumimoji="1" lang="ja-JP" altLang="en-US"/>
          </a:p>
        </p:txBody>
      </p:sp>
    </p:spTree>
    <p:extLst>
      <p:ext uri="{BB962C8B-B14F-4D97-AF65-F5344CB8AC3E}">
        <p14:creationId xmlns:p14="http://schemas.microsoft.com/office/powerpoint/2010/main" val="265865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kumimoji="1" lang="ja-JP" altLang="en-US"/>
              <a:t>医療はすでに、医療者の精一杯の努力で支えられている中で、今後、こうした状況の変化が見込まれます。</a:t>
            </a:r>
            <a:endParaRPr kumimoji="1" lang="en-US" altLang="ja-JP"/>
          </a:p>
          <a:p>
            <a:pPr defTabSz="883402">
              <a:defRPr/>
            </a:pPr>
            <a:r>
              <a:rPr kumimoji="1" lang="ja-JP" altLang="en-US"/>
              <a:t>地域に必要とされる医療を守り続けるためには、医師を含む医療の担い手が、より持続的に医療を提供できるような社会の実現が必要になってきます。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a:t>
            </a:fld>
            <a:endParaRPr kumimoji="1" lang="ja-JP" altLang="en-US"/>
          </a:p>
        </p:txBody>
      </p:sp>
    </p:spTree>
    <p:extLst>
      <p:ext uri="{BB962C8B-B14F-4D97-AF65-F5344CB8AC3E}">
        <p14:creationId xmlns:p14="http://schemas.microsoft.com/office/powerpoint/2010/main" val="29147686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114</a:t>
            </a:fld>
            <a:endParaRPr kumimoji="1" lang="ja-JP" altLang="en-US"/>
          </a:p>
        </p:txBody>
      </p:sp>
    </p:spTree>
    <p:extLst>
      <p:ext uri="{BB962C8B-B14F-4D97-AF65-F5344CB8AC3E}">
        <p14:creationId xmlns:p14="http://schemas.microsoft.com/office/powerpoint/2010/main" val="1708558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医師という業務の特性上、学生時代から、臨床・専門研修を越えて、継続して修練に励むことが重要です。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115</a:t>
            </a:fld>
            <a:endParaRPr kumimoji="1" lang="ja-JP" altLang="en-US"/>
          </a:p>
        </p:txBody>
      </p:sp>
    </p:spTree>
    <p:extLst>
      <p:ext uri="{BB962C8B-B14F-4D97-AF65-F5344CB8AC3E}">
        <p14:creationId xmlns:p14="http://schemas.microsoft.com/office/powerpoint/2010/main" val="15496245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法に基づく研修、すなわち臨床研修や、専門医の養成期間を終えた後も、自身の技術を高めるための活動は継続していきます。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116</a:t>
            </a:fld>
            <a:endParaRPr kumimoji="1" lang="ja-JP" altLang="en-US"/>
          </a:p>
        </p:txBody>
      </p:sp>
    </p:spTree>
    <p:extLst>
      <p:ext uri="{BB962C8B-B14F-4D97-AF65-F5344CB8AC3E}">
        <p14:creationId xmlns:p14="http://schemas.microsoft.com/office/powerpoint/2010/main" val="1810333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医師は継続して修練に励むことが求められている一方で、修練を理由に際限なく労働時間が長くなっていいわけではなく、まずは所定の労働時間内で効率的な研修が出来るよう、労働時間を適切に管理することが大切です。</a:t>
            </a:r>
          </a:p>
          <a:p>
            <a:r>
              <a:rPr kumimoji="1" lang="ja-JP" altLang="en-US"/>
              <a:t>特に医師になりたての臨床研修医や専攻医を指導する医師は、臨床研修医・専攻医の労働時間を単に短くするのではなく、研修の密度を高めるような「研修の効率化」を行い、指導医と臨床研修医・専攻医とが互いに満足を得られる研修体制を整えていく必要があり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117</a:t>
            </a:fld>
            <a:endParaRPr kumimoji="1" lang="ja-JP" altLang="en-US"/>
          </a:p>
        </p:txBody>
      </p:sp>
    </p:spTree>
    <p:extLst>
      <p:ext uri="{BB962C8B-B14F-4D97-AF65-F5344CB8AC3E}">
        <p14:creationId xmlns:p14="http://schemas.microsoft.com/office/powerpoint/2010/main" val="83597761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118</a:t>
            </a:fld>
            <a:endParaRPr kumimoji="1" lang="ja-JP" altLang="en-US"/>
          </a:p>
        </p:txBody>
      </p:sp>
    </p:spTree>
    <p:extLst>
      <p:ext uri="{BB962C8B-B14F-4D97-AF65-F5344CB8AC3E}">
        <p14:creationId xmlns:p14="http://schemas.microsoft.com/office/powerpoint/2010/main" val="32738705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119</a:t>
            </a:fld>
            <a:endParaRPr kumimoji="1" lang="ja-JP" altLang="en-US"/>
          </a:p>
        </p:txBody>
      </p:sp>
    </p:spTree>
    <p:extLst>
      <p:ext uri="{BB962C8B-B14F-4D97-AF65-F5344CB8AC3E}">
        <p14:creationId xmlns:p14="http://schemas.microsoft.com/office/powerpoint/2010/main" val="10577299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120</a:t>
            </a:fld>
            <a:endParaRPr kumimoji="1" lang="ja-JP" altLang="en-US"/>
          </a:p>
        </p:txBody>
      </p:sp>
    </p:spTree>
    <p:extLst>
      <p:ext uri="{BB962C8B-B14F-4D97-AF65-F5344CB8AC3E}">
        <p14:creationId xmlns:p14="http://schemas.microsoft.com/office/powerpoint/2010/main" val="25835269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121</a:t>
            </a:fld>
            <a:endParaRPr kumimoji="1" lang="ja-JP" altLang="en-US"/>
          </a:p>
        </p:txBody>
      </p:sp>
    </p:spTree>
    <p:extLst>
      <p:ext uri="{BB962C8B-B14F-4D97-AF65-F5344CB8AC3E}">
        <p14:creationId xmlns:p14="http://schemas.microsoft.com/office/powerpoint/2010/main" val="1152165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122</a:t>
            </a:fld>
            <a:endParaRPr kumimoji="1" lang="ja-JP" altLang="en-US"/>
          </a:p>
        </p:txBody>
      </p:sp>
    </p:spTree>
    <p:extLst>
      <p:ext uri="{BB962C8B-B14F-4D97-AF65-F5344CB8AC3E}">
        <p14:creationId xmlns:p14="http://schemas.microsoft.com/office/powerpoint/2010/main" val="15534765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124</a:t>
            </a:fld>
            <a:endParaRPr kumimoji="1" lang="ja-JP" altLang="en-US"/>
          </a:p>
        </p:txBody>
      </p:sp>
    </p:spTree>
    <p:extLst>
      <p:ext uri="{BB962C8B-B14F-4D97-AF65-F5344CB8AC3E}">
        <p14:creationId xmlns:p14="http://schemas.microsoft.com/office/powerpoint/2010/main" val="338281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586">
              <a:defRPr/>
            </a:pPr>
            <a:r>
              <a:rPr kumimoji="1" lang="ja-JP" altLang="en-US" b="0"/>
              <a:t>そのためには、</a:t>
            </a:r>
            <a:r>
              <a:rPr lang="ja-JP" altLang="en-US" kern="100">
                <a:latin typeface="Yu Gothic" panose="020B0400000000000000" pitchFamily="34" charset="-128"/>
                <a:ea typeface="Yu Gothic" panose="020B0400000000000000" pitchFamily="34" charset="-128"/>
                <a:cs typeface="Times New Roman" panose="02020603050405020304" pitchFamily="18" charset="0"/>
              </a:rPr>
              <a:t>医療分野でも、時間の制約のない</a:t>
            </a:r>
            <a:r>
              <a:rPr lang="ja-JP" altLang="ja-JP"/>
              <a:t>働き方</a:t>
            </a:r>
            <a:r>
              <a:rPr lang="ja-JP" altLang="en-US"/>
              <a:t>が</a:t>
            </a:r>
            <a:r>
              <a:rPr lang="ja-JP" altLang="ja-JP"/>
              <a:t>できる人</a:t>
            </a:r>
            <a:r>
              <a:rPr lang="ja-JP" altLang="en-US"/>
              <a:t>だけで業務を行うようなやり</a:t>
            </a:r>
            <a:r>
              <a:rPr lang="ja-JP" altLang="ja-JP"/>
              <a:t>方を見直して、</a:t>
            </a:r>
            <a:r>
              <a:rPr kumimoji="1" lang="ja-JP" altLang="en-US" b="0"/>
              <a:t>子育て中の方々や高齢な方々など、多様な環境にある医療従事者が活躍しつづけるために、働きやすい環境を作っていくことが大切です。</a:t>
            </a:r>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476859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chemeClr val="tx1"/>
                </a:solidFill>
              </a:rPr>
              <a:t>さて、医師の働き方改革の制度と直接関連はありませんが、以前より我が国に設けられている、働く人が働きやすい環境を守るための制度を解説します。</a:t>
            </a:r>
          </a:p>
          <a:p>
            <a:r>
              <a:rPr kumimoji="1" lang="ja-JP" altLang="en-US">
                <a:solidFill>
                  <a:schemeClr val="tx1"/>
                </a:solidFill>
              </a:rPr>
              <a:t>まず、ハラスメントを防止する制度についてです。医療現場でもハラスメントが起きることがあります。</a:t>
            </a:r>
            <a:endParaRPr kumimoji="1" lang="en-US" altLang="ja-JP">
              <a:solidFill>
                <a:schemeClr val="tx1"/>
              </a:solidFill>
            </a:endParaRPr>
          </a:p>
          <a:p>
            <a:r>
              <a:rPr kumimoji="1" lang="ja-JP" altLang="en-US" b="0" u="none">
                <a:solidFill>
                  <a:schemeClr val="tx1"/>
                </a:solidFill>
              </a:rPr>
              <a:t>ハラスメントには、例えば、</a:t>
            </a:r>
            <a:endParaRPr kumimoji="1" lang="en-US" altLang="ja-JP" b="0" u="none">
              <a:solidFill>
                <a:schemeClr val="tx1"/>
              </a:solidFill>
            </a:endParaRPr>
          </a:p>
          <a:p>
            <a:r>
              <a:rPr kumimoji="1" lang="ja-JP" altLang="en-US" b="0" u="none">
                <a:solidFill>
                  <a:schemeClr val="tx1"/>
                </a:solidFill>
              </a:rPr>
              <a:t>パワーハラスメント</a:t>
            </a:r>
            <a:endParaRPr kumimoji="1" lang="en-US" altLang="ja-JP" b="0" u="none">
              <a:solidFill>
                <a:schemeClr val="tx1"/>
              </a:solidFill>
            </a:endParaRPr>
          </a:p>
          <a:p>
            <a:r>
              <a:rPr kumimoji="1" lang="ja-JP" altLang="en-US" b="0" u="none">
                <a:solidFill>
                  <a:schemeClr val="tx1"/>
                </a:solidFill>
              </a:rPr>
              <a:t>セクシュアルハラスメント</a:t>
            </a:r>
            <a:endParaRPr kumimoji="1" lang="en-US" altLang="ja-JP" b="0" u="none">
              <a:solidFill>
                <a:schemeClr val="tx1"/>
              </a:solidFill>
            </a:endParaRPr>
          </a:p>
          <a:p>
            <a:r>
              <a:rPr kumimoji="1" lang="ja-JP" altLang="en-US" b="0" u="none">
                <a:solidFill>
                  <a:schemeClr val="tx1"/>
                </a:solidFill>
              </a:rPr>
              <a:t>妊娠・出産・育児休業等に関するハラスメント</a:t>
            </a:r>
            <a:endParaRPr kumimoji="1" lang="en-US" altLang="ja-JP" b="0" u="none">
              <a:solidFill>
                <a:schemeClr val="tx1"/>
              </a:solidFill>
            </a:endParaRPr>
          </a:p>
          <a:p>
            <a:r>
              <a:rPr kumimoji="1" lang="ja-JP" altLang="en-US" b="0" u="none">
                <a:solidFill>
                  <a:schemeClr val="tx1"/>
                </a:solidFill>
              </a:rPr>
              <a:t>があります。</a:t>
            </a:r>
            <a:endParaRPr kumimoji="1" lang="en-US" altLang="ja-JP" b="0" u="none">
              <a:solidFill>
                <a:schemeClr val="tx1"/>
              </a:solidFill>
            </a:endParaRPr>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125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74423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586">
              <a:defRPr/>
            </a:pPr>
            <a:r>
              <a:rPr kumimoji="1" lang="ja-JP" altLang="en-US">
                <a:solidFill>
                  <a:schemeClr val="tx1"/>
                </a:solidFill>
              </a:rPr>
              <a:t>ハラスメントにあったときは、自分の所属する機関の相談窓口に相談しましょう。</a:t>
            </a:r>
            <a:endParaRPr kumimoji="1" lang="en-US" altLang="ja-JP" strike="sngStrike">
              <a:solidFill>
                <a:schemeClr val="tx1"/>
              </a:solidFill>
            </a:endParaRPr>
          </a:p>
          <a:p>
            <a:r>
              <a:rPr kumimoji="1" lang="ja-JP" altLang="en-US">
                <a:solidFill>
                  <a:schemeClr val="tx1"/>
                </a:solidFill>
              </a:rPr>
              <a:t>すべての企業は相談窓口の設置などを含めた、ハラスメント対策を講じる義務があります。</a:t>
            </a:r>
          </a:p>
          <a:p>
            <a:r>
              <a:rPr kumimoji="1" lang="ja-JP" altLang="en-US">
                <a:solidFill>
                  <a:schemeClr val="tx1"/>
                </a:solidFill>
              </a:rPr>
              <a:t>企業が講ずべき措置の詳細は、「あかるい職場応援団」をご覧ください。</a:t>
            </a:r>
          </a:p>
          <a:p>
            <a:endParaRPr kumimoji="1" lang="en-US" altLang="ja-JP">
              <a:solidFill>
                <a:srgbClr val="FF0000"/>
              </a:solidFill>
            </a:endParaRPr>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126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47516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chemeClr val="tx1"/>
                </a:solidFill>
              </a:rPr>
              <a:t>相談窓口に相談するときには、事実関係を整理することも大切です。</a:t>
            </a:r>
          </a:p>
          <a:p>
            <a:r>
              <a:rPr kumimoji="1" lang="ja-JP" altLang="en-US">
                <a:solidFill>
                  <a:schemeClr val="tx1"/>
                </a:solidFill>
              </a:rPr>
              <a:t>１．ハラスメントだと感じたことが起こった日時</a:t>
            </a:r>
          </a:p>
          <a:p>
            <a:r>
              <a:rPr kumimoji="1" lang="ja-JP" altLang="en-US">
                <a:solidFill>
                  <a:schemeClr val="tx1"/>
                </a:solidFill>
              </a:rPr>
              <a:t>２．どこで起こったのか</a:t>
            </a:r>
          </a:p>
          <a:p>
            <a:r>
              <a:rPr kumimoji="1" lang="ja-JP" altLang="en-US">
                <a:solidFill>
                  <a:schemeClr val="tx1"/>
                </a:solidFill>
              </a:rPr>
              <a:t>３．どのようなことを言われたのか、強要されたのか</a:t>
            </a:r>
          </a:p>
          <a:p>
            <a:r>
              <a:rPr kumimoji="1" lang="ja-JP" altLang="en-US">
                <a:solidFill>
                  <a:schemeClr val="tx1"/>
                </a:solidFill>
              </a:rPr>
              <a:t>４．誰に言われたのか、強要されたのか</a:t>
            </a:r>
          </a:p>
          <a:p>
            <a:r>
              <a:rPr kumimoji="1" lang="ja-JP" altLang="en-US">
                <a:solidFill>
                  <a:schemeClr val="tx1"/>
                </a:solidFill>
              </a:rPr>
              <a:t>５．そのとき誰がみていたか</a:t>
            </a:r>
          </a:p>
          <a:p>
            <a:r>
              <a:rPr kumimoji="1" lang="ja-JP" altLang="en-US">
                <a:solidFill>
                  <a:schemeClr val="tx1"/>
                </a:solidFill>
              </a:rPr>
              <a:t>そのためには、記録を残しておくなどの対応をすることも大切です。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127</a:t>
            </a:fld>
            <a:endParaRPr kumimoji="1" lang="ja-JP" altLang="en-US"/>
          </a:p>
        </p:txBody>
      </p:sp>
    </p:spTree>
    <p:extLst>
      <p:ext uri="{BB962C8B-B14F-4D97-AF65-F5344CB8AC3E}">
        <p14:creationId xmlns:p14="http://schemas.microsoft.com/office/powerpoint/2010/main" val="106330187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ハラスメントに関する悩み事はまずは自分の所属する機関での相談窓口へ相談することができますが、自分の所属する機関に相談窓口がない、様々な理由で相談するのが不安な場合は、これらの機関に相談することができます。</a:t>
            </a:r>
          </a:p>
          <a:p>
            <a:r>
              <a:rPr kumimoji="1" lang="ja-JP" altLang="en-US" dirty="0">
                <a:solidFill>
                  <a:schemeClr val="tx1"/>
                </a:solidFill>
              </a:rPr>
              <a:t>・各都道府県に設置した労働局やその傘下の労働基準監督署には、総合労働相談コーナーが設置されています。総合労働相談コーナーでは、職場におけるいじめ・嫌がらせや労働条件の引き下げなどのあらゆる分野の労働問題に関する相談を受け付けています。</a:t>
            </a:r>
            <a:endParaRPr kumimoji="1" lang="en-US" altLang="ja-JP" dirty="0">
              <a:solidFill>
                <a:schemeClr val="tx1"/>
              </a:solidFill>
            </a:endParaRPr>
          </a:p>
          <a:p>
            <a:r>
              <a:rPr kumimoji="1" lang="ja-JP" altLang="en-US" dirty="0">
                <a:solidFill>
                  <a:schemeClr val="tx1"/>
                </a:solidFill>
              </a:rPr>
              <a:t>・相談のみでは、トラブルの解決に至らなかった場合、都道府県労働局に、あっせんという制度があります。あっせんとは、弁護士などの労働問題の専門家が、中立で公平な立場から、労働者と使用者の双方の話し合いを促進することにより、トラブルの解決を図る制度です。</a:t>
            </a:r>
          </a:p>
          <a:p>
            <a:r>
              <a:rPr kumimoji="1" lang="ja-JP" altLang="en-US" dirty="0">
                <a:solidFill>
                  <a:schemeClr val="tx1"/>
                </a:solidFill>
              </a:rPr>
              <a:t>・法テラス（日本司法支援センター）では、様々な法的トラブルに対して、トラブルの解決に必要な情報やサービスの提供を受けられます。</a:t>
            </a:r>
          </a:p>
          <a:p>
            <a:r>
              <a:rPr kumimoji="1" lang="ja-JP" altLang="en-US" dirty="0">
                <a:solidFill>
                  <a:schemeClr val="tx1"/>
                </a:solidFill>
              </a:rPr>
              <a:t>・みんなの人権</a:t>
            </a:r>
            <a:r>
              <a:rPr kumimoji="1" lang="en-US" altLang="ja-JP" dirty="0">
                <a:solidFill>
                  <a:schemeClr val="tx1"/>
                </a:solidFill>
              </a:rPr>
              <a:t>110</a:t>
            </a:r>
            <a:r>
              <a:rPr kumimoji="1" lang="ja-JP" altLang="en-US" dirty="0">
                <a:solidFill>
                  <a:schemeClr val="tx1"/>
                </a:solidFill>
              </a:rPr>
              <a:t>番は、最寄りの法務局・地方法務局において差別や虐待、ハラスメントなど、様々な人権問題についての相談を受け付ける相談電話です。法務局・地方法務局およびその支局では、窓口において、面接による相談も受け付けています。また、インターネットによる相談にも対応しています。</a:t>
            </a:r>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128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369719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労働者である医師には、年次有給休暇を取得する権利が与えられています。</a:t>
            </a:r>
          </a:p>
          <a:p>
            <a:r>
              <a:rPr kumimoji="1" lang="ja-JP" altLang="en-US"/>
              <a:t>勤務開始から６ヶ月継続して勤務し、全労働日の８割以上出勤すると</a:t>
            </a:r>
            <a:r>
              <a:rPr kumimoji="1" lang="en-US" altLang="ja-JP"/>
              <a:t>10</a:t>
            </a:r>
            <a:r>
              <a:rPr kumimoji="1" lang="ja-JP" altLang="en-US"/>
              <a:t>労働日分の有給休暇が付与されます。また、勤続年数に応じ、有給休暇の付与日数は変動します。</a:t>
            </a:r>
          </a:p>
          <a:p>
            <a:r>
              <a:rPr kumimoji="1" lang="ja-JP" altLang="en-US"/>
              <a:t>また、医療機関側は年</a:t>
            </a:r>
            <a:r>
              <a:rPr kumimoji="1" lang="en-US" altLang="ja-JP"/>
              <a:t>10</a:t>
            </a:r>
            <a:r>
              <a:rPr kumimoji="1" lang="ja-JP" altLang="en-US"/>
              <a:t>日以上の年次有給休暇が付与される労働者に対して、年次有給休暇の日数のうち年</a:t>
            </a:r>
            <a:r>
              <a:rPr kumimoji="1" lang="en-US" altLang="ja-JP"/>
              <a:t>5</a:t>
            </a:r>
            <a:r>
              <a:rPr kumimoji="1" lang="ja-JP" altLang="en-US"/>
              <a:t>日については、使用者が時季を指定して取得させることが義務付けられています。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129</a:t>
            </a:fld>
            <a:endParaRPr kumimoji="1" lang="ja-JP" altLang="en-US"/>
          </a:p>
        </p:txBody>
      </p:sp>
    </p:spTree>
    <p:extLst>
      <p:ext uri="{BB962C8B-B14F-4D97-AF65-F5344CB8AC3E}">
        <p14:creationId xmlns:p14="http://schemas.microsoft.com/office/powerpoint/2010/main" val="52621852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さらに、有給休暇とは別に家庭の状況やライフステージに応じて取得できる休暇があります。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130</a:t>
            </a:fld>
            <a:endParaRPr kumimoji="1" lang="ja-JP" altLang="en-US"/>
          </a:p>
        </p:txBody>
      </p:sp>
    </p:spTree>
    <p:extLst>
      <p:ext uri="{BB962C8B-B14F-4D97-AF65-F5344CB8AC3E}">
        <p14:creationId xmlns:p14="http://schemas.microsoft.com/office/powerpoint/2010/main" val="32730700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産前産後休業は出産前</a:t>
            </a:r>
            <a:r>
              <a:rPr kumimoji="1" lang="en-US" altLang="ja-JP"/>
              <a:t>6</a:t>
            </a:r>
            <a:r>
              <a:rPr kumimoji="1" lang="ja-JP" altLang="en-US"/>
              <a:t>週間、出産後８週間の休業を保障する制度です。パート・アルバイト等を含め、すべての女性が産前産後休業の対象です。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131</a:t>
            </a:fld>
            <a:endParaRPr kumimoji="1" lang="ja-JP" altLang="en-US"/>
          </a:p>
        </p:txBody>
      </p:sp>
    </p:spTree>
    <p:extLst>
      <p:ext uri="{BB962C8B-B14F-4D97-AF65-F5344CB8AC3E}">
        <p14:creationId xmlns:p14="http://schemas.microsoft.com/office/powerpoint/2010/main" val="82886890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産後パパ育休は、通常の育児休業とは別に取得できる育児休業です。産後パパ育休は、お子さんが生まれてから</a:t>
            </a:r>
            <a:r>
              <a:rPr kumimoji="1" lang="en-US" altLang="ja-JP"/>
              <a:t>8</a:t>
            </a:r>
            <a:r>
              <a:rPr kumimoji="1" lang="ja-JP" altLang="en-US"/>
              <a:t>週間以内に、最大</a:t>
            </a:r>
            <a:r>
              <a:rPr kumimoji="1" lang="en-US" altLang="ja-JP"/>
              <a:t>4</a:t>
            </a:r>
            <a:r>
              <a:rPr kumimoji="1" lang="ja-JP" altLang="en-US"/>
              <a:t>週間まで取得することが出来ます。</a:t>
            </a:r>
            <a:endParaRPr kumimoji="1" lang="en-US" altLang="ja-JP"/>
          </a:p>
          <a:p>
            <a:r>
              <a:rPr kumimoji="1" lang="ja-JP" altLang="en-US"/>
              <a:t>また、予め職場に申し出ることで、</a:t>
            </a:r>
            <a:r>
              <a:rPr kumimoji="1" lang="en-US" altLang="ja-JP"/>
              <a:t>2</a:t>
            </a:r>
            <a:r>
              <a:rPr kumimoji="1" lang="ja-JP" altLang="en-US"/>
              <a:t>回に分割して取得することもできます。なお、産後パパ育休の期間であっても、労使の間に合意があれば、一定の上限の範囲で休業中に就業することもできます。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132</a:t>
            </a:fld>
            <a:endParaRPr kumimoji="1" lang="ja-JP" altLang="en-US"/>
          </a:p>
        </p:txBody>
      </p:sp>
    </p:spTree>
    <p:extLst>
      <p:ext uri="{BB962C8B-B14F-4D97-AF65-F5344CB8AC3E}">
        <p14:creationId xmlns:p14="http://schemas.microsoft.com/office/powerpoint/2010/main" val="183327951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育児休業は、女性は産後休業終了後から、男性は出産予定日から、お子さんが</a:t>
            </a:r>
            <a:r>
              <a:rPr kumimoji="1" lang="en-US" altLang="ja-JP"/>
              <a:t>1</a:t>
            </a:r>
            <a:r>
              <a:rPr kumimoji="1" lang="ja-JP" altLang="en-US"/>
              <a:t>歳になるまでの間、取得することができます。</a:t>
            </a:r>
          </a:p>
          <a:p>
            <a:r>
              <a:rPr kumimoji="1" lang="ja-JP" altLang="en-US"/>
              <a:t>両親共に育児休業を取得する場合であれば、お子さんが</a:t>
            </a:r>
            <a:r>
              <a:rPr kumimoji="1" lang="en-US" altLang="ja-JP"/>
              <a:t>1</a:t>
            </a:r>
            <a:r>
              <a:rPr kumimoji="1" lang="ja-JP" altLang="en-US"/>
              <a:t>歳</a:t>
            </a:r>
            <a:r>
              <a:rPr kumimoji="1" lang="en-US" altLang="ja-JP"/>
              <a:t>2</a:t>
            </a:r>
            <a:r>
              <a:rPr kumimoji="1" lang="ja-JP" altLang="en-US"/>
              <a:t>か月になるまでの間</a:t>
            </a:r>
            <a:r>
              <a:rPr kumimoji="1" lang="ja-JP" altLang="en-US" b="0" u="none"/>
              <a:t>で</a:t>
            </a:r>
            <a:r>
              <a:rPr kumimoji="1" lang="en-US" altLang="ja-JP" b="0" u="none"/>
              <a:t>1</a:t>
            </a:r>
            <a:r>
              <a:rPr kumimoji="1" lang="ja-JP" altLang="en-US" b="0" u="none"/>
              <a:t>年間、取得することができるようになります。</a:t>
            </a:r>
            <a:endParaRPr kumimoji="1" lang="en-US" altLang="ja-JP" b="0" u="none"/>
          </a:p>
          <a:p>
            <a:r>
              <a:rPr kumimoji="1" lang="ja-JP" altLang="en-US" b="0" u="none"/>
              <a:t>また、保育所等に入れないなどの事情があれば、</a:t>
            </a:r>
            <a:r>
              <a:rPr kumimoji="1" lang="en-US" altLang="ja-JP" b="0" u="none"/>
              <a:t>1</a:t>
            </a:r>
            <a:r>
              <a:rPr kumimoji="1" lang="ja-JP" altLang="en-US" b="0" u="none"/>
              <a:t>歳</a:t>
            </a:r>
            <a:r>
              <a:rPr kumimoji="1" lang="en-US" altLang="ja-JP" b="0" u="none"/>
              <a:t>6</a:t>
            </a:r>
            <a:r>
              <a:rPr kumimoji="1" lang="ja-JP" altLang="en-US" b="0" u="none"/>
              <a:t>ヶ月までになるまでの間（それでも保育所に入所できない場合には２歳になるまでの間）、育児休業を取得することができます。</a:t>
            </a:r>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133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824614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小学校に入る前のお子さんがいらっしゃる方の場合、職場に申し出ることにより、１つの年度中に最大５日まで、</a:t>
            </a:r>
            <a:r>
              <a:rPr kumimoji="1" lang="ja-JP" altLang="en-US" b="0" u="none"/>
              <a:t>病気、けがをしたお子さんの看護又はお子さんに予防接種や健康診断を受けさせるための休暇を時間単位で取得が可能です。</a:t>
            </a:r>
            <a:endParaRPr kumimoji="1" lang="en-US" altLang="ja-JP" b="0" u="none"/>
          </a:p>
          <a:p>
            <a:r>
              <a:rPr kumimoji="1" lang="ja-JP" altLang="en-US" b="0" u="none"/>
              <a:t>また、この対象になる小学校入学前のお子さんが２人以上いらっしゃる場合は、取得可能な上限が</a:t>
            </a:r>
            <a:r>
              <a:rPr kumimoji="1" lang="en-US" altLang="ja-JP" b="0" u="none"/>
              <a:t>10</a:t>
            </a:r>
            <a:r>
              <a:rPr kumimoji="1" lang="ja-JP" altLang="en-US" b="0" u="none"/>
              <a:t>日になります。</a:t>
            </a:r>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134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9377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こうした中、医師の働き方改革を進めていくことは、医師本人だけでなく、患者さんにとっても重要なことです。</a:t>
            </a:r>
          </a:p>
          <a:p>
            <a:r>
              <a:rPr kumimoji="1" lang="ja-JP" altLang="en-US"/>
              <a:t>医師の働き方改革の推進による、医師にとってのメリットとしては、</a:t>
            </a:r>
          </a:p>
          <a:p>
            <a:r>
              <a:rPr kumimoji="1" lang="ja-JP" altLang="en-US"/>
              <a:t>①前日の勤務から翌日の勤務までの間のインターバルが確保されることで、必要な休息をとれるようになる、ということや、</a:t>
            </a:r>
          </a:p>
          <a:p>
            <a:r>
              <a:rPr kumimoji="1" lang="ja-JP" altLang="en-US"/>
              <a:t>②医療現場全体でのタスク・シフト</a:t>
            </a:r>
            <a:r>
              <a:rPr kumimoji="1" lang="en-US" altLang="ja-JP"/>
              <a:t>/</a:t>
            </a:r>
            <a:r>
              <a:rPr kumimoji="1" lang="ja-JP" altLang="en-US"/>
              <a:t>シェアを推進することで、医師でなければできないより専門的な業務に集中できるようになる</a:t>
            </a:r>
          </a:p>
          <a:p>
            <a:r>
              <a:rPr kumimoji="1" lang="ja-JP" altLang="en-US"/>
              <a:t>といったことが考えられます。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a:t>
            </a:fld>
            <a:endParaRPr kumimoji="1" lang="ja-JP" altLang="en-US"/>
          </a:p>
        </p:txBody>
      </p:sp>
    </p:spTree>
    <p:extLst>
      <p:ext uri="{BB962C8B-B14F-4D97-AF65-F5344CB8AC3E}">
        <p14:creationId xmlns:p14="http://schemas.microsoft.com/office/powerpoint/2010/main" val="138116704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介護休暇は、介護が必要な状態の家族がいらっしゃる場合に、そのご家族の介護や世話をするための休暇です。</a:t>
            </a:r>
          </a:p>
          <a:p>
            <a:r>
              <a:rPr kumimoji="1" lang="ja-JP" altLang="en-US"/>
              <a:t>対象となるご家族が</a:t>
            </a:r>
            <a:r>
              <a:rPr kumimoji="1" lang="en-US" altLang="ja-JP"/>
              <a:t>1</a:t>
            </a:r>
            <a:r>
              <a:rPr kumimoji="1" lang="ja-JP" altLang="en-US"/>
              <a:t>人の場合は年５日を限度に取得が可能であり、</a:t>
            </a:r>
            <a:r>
              <a:rPr kumimoji="1" lang="en-US" altLang="ja-JP"/>
              <a:t>2</a:t>
            </a:r>
            <a:r>
              <a:rPr kumimoji="1" lang="ja-JP" altLang="en-US"/>
              <a:t>人以上の場合は年</a:t>
            </a:r>
            <a:r>
              <a:rPr kumimoji="1" lang="en-US" altLang="ja-JP"/>
              <a:t>10</a:t>
            </a:r>
            <a:r>
              <a:rPr kumimoji="1" lang="ja-JP" altLang="en-US"/>
              <a:t>日まで取得することが可能です。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135</a:t>
            </a:fld>
            <a:endParaRPr kumimoji="1" lang="ja-JP" altLang="en-US"/>
          </a:p>
        </p:txBody>
      </p:sp>
    </p:spTree>
    <p:extLst>
      <p:ext uri="{BB962C8B-B14F-4D97-AF65-F5344CB8AC3E}">
        <p14:creationId xmlns:p14="http://schemas.microsoft.com/office/powerpoint/2010/main" val="260331789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a:t>介護休業とは、介護が必要な状態の家族がいらっしゃる場合に、</a:t>
            </a:r>
            <a:r>
              <a:rPr lang="ja-JP" altLang="en-US"/>
              <a:t>その方</a:t>
            </a:r>
            <a:r>
              <a:rPr lang="ja-JP" altLang="ja-JP"/>
              <a:t>を支える体制を構築するために、一定期間利用することを想定し</a:t>
            </a:r>
            <a:r>
              <a:rPr lang="ja-JP" altLang="en-US"/>
              <a:t>た</a:t>
            </a:r>
            <a:r>
              <a:rPr kumimoji="1" lang="ja-JP" altLang="en-US" b="0" u="none"/>
              <a:t>休業です。</a:t>
            </a:r>
          </a:p>
          <a:p>
            <a:r>
              <a:rPr kumimoji="1" lang="ja-JP" altLang="en-US"/>
              <a:t>対象となるご家族</a:t>
            </a:r>
            <a:r>
              <a:rPr kumimoji="1" lang="en-US" altLang="ja-JP"/>
              <a:t>1</a:t>
            </a:r>
            <a:r>
              <a:rPr kumimoji="1" lang="ja-JP" altLang="en-US"/>
              <a:t>人につき</a:t>
            </a:r>
            <a:r>
              <a:rPr kumimoji="1" lang="en-US" altLang="ja-JP"/>
              <a:t>3</a:t>
            </a:r>
            <a:r>
              <a:rPr kumimoji="1" lang="ja-JP" altLang="en-US"/>
              <a:t>回まで、通算</a:t>
            </a:r>
            <a:r>
              <a:rPr kumimoji="1" lang="en-US" altLang="ja-JP"/>
              <a:t>93</a:t>
            </a:r>
            <a:r>
              <a:rPr kumimoji="1" lang="ja-JP" altLang="en-US"/>
              <a:t>日まで休業できます。</a:t>
            </a:r>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136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585530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747820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816737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622569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4944452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141</a:t>
            </a:fld>
            <a:endParaRPr kumimoji="1" lang="ja-JP" altLang="en-US"/>
          </a:p>
        </p:txBody>
      </p:sp>
    </p:spTree>
    <p:extLst>
      <p:ext uri="{BB962C8B-B14F-4D97-AF65-F5344CB8AC3E}">
        <p14:creationId xmlns:p14="http://schemas.microsoft.com/office/powerpoint/2010/main" val="204944452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23280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一方で、医師の働き方改革の推進による、患者さんにとってのメリットとしては、</a:t>
            </a:r>
          </a:p>
          <a:p>
            <a:r>
              <a:rPr kumimoji="1" lang="ja-JP" altLang="en-US"/>
              <a:t>①医師の健康が確保される</a:t>
            </a:r>
            <a:r>
              <a:rPr kumimoji="1" lang="ja-JP" altLang="en-US" b="0"/>
              <a:t>ことで、</a:t>
            </a:r>
            <a:r>
              <a:rPr lang="ja-JP" altLang="ja-JP" b="0"/>
              <a:t>医師の作業能力が適切に維持され、インシデント、アクシデントの発生が抑えられるようになり、</a:t>
            </a:r>
            <a:r>
              <a:rPr kumimoji="1" lang="ja-JP" altLang="en-US"/>
              <a:t>より安心・安全な医療が受けられる、ということや、</a:t>
            </a:r>
          </a:p>
          <a:p>
            <a:r>
              <a:rPr kumimoji="1" lang="ja-JP" altLang="en-US"/>
              <a:t>②医療従事者それぞれの専門性を活かした医療提供システムが形成されることで、患者さんの個々の状況にあわせた医療サービスの提供が進み、結果としてその患者さんにとっての質の高い医療が受けられる</a:t>
            </a:r>
          </a:p>
          <a:p>
            <a:r>
              <a:rPr kumimoji="1" lang="ja-JP" altLang="en-US"/>
              <a:t>といったことが考えられます。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14</a:t>
            </a:fld>
            <a:endParaRPr kumimoji="1" lang="ja-JP" altLang="en-US"/>
          </a:p>
        </p:txBody>
      </p:sp>
    </p:spTree>
    <p:extLst>
      <p:ext uri="{BB962C8B-B14F-4D97-AF65-F5344CB8AC3E}">
        <p14:creationId xmlns:p14="http://schemas.microsoft.com/office/powerpoint/2010/main" val="257275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働き方改革は、雇用主や管理者だけの問題ではなく、職場の全員が主人公です。</a:t>
            </a:r>
            <a:endParaRPr kumimoji="1" lang="en-US" altLang="ja-JP"/>
          </a:p>
          <a:p>
            <a:r>
              <a:rPr kumimoji="1" lang="ja-JP" altLang="en-US"/>
              <a:t>いまの働き方の何を大事にし、何を見直して行くべきか、年代や職種を越えてみんなで話し合えば、職場の文化は変えていくことができます。</a:t>
            </a:r>
            <a:endParaRPr kumimoji="1" lang="en-US" altLang="ja-JP"/>
          </a:p>
          <a:p>
            <a:r>
              <a:rPr kumimoji="1" lang="ja-JP" altLang="en-US"/>
              <a:t>医療を未来へつなぎ、そして守り続けるために、それぞれの医療機関で働き方改革を進めていきましょう。</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15</a:t>
            </a:fld>
            <a:endParaRPr kumimoji="1" lang="ja-JP" altLang="en-US"/>
          </a:p>
        </p:txBody>
      </p:sp>
    </p:spTree>
    <p:extLst>
      <p:ext uri="{BB962C8B-B14F-4D97-AF65-F5344CB8AC3E}">
        <p14:creationId xmlns:p14="http://schemas.microsoft.com/office/powerpoint/2010/main" val="18188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16</a:t>
            </a:fld>
            <a:endParaRPr kumimoji="1" lang="ja-JP" altLang="en-US"/>
          </a:p>
        </p:txBody>
      </p:sp>
    </p:spTree>
    <p:extLst>
      <p:ext uri="{BB962C8B-B14F-4D97-AF65-F5344CB8AC3E}">
        <p14:creationId xmlns:p14="http://schemas.microsoft.com/office/powerpoint/2010/main" val="307228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17</a:t>
            </a:fld>
            <a:endParaRPr kumimoji="1" lang="ja-JP" altLang="en-US"/>
          </a:p>
        </p:txBody>
      </p:sp>
    </p:spTree>
    <p:extLst>
      <p:ext uri="{BB962C8B-B14F-4D97-AF65-F5344CB8AC3E}">
        <p14:creationId xmlns:p14="http://schemas.microsoft.com/office/powerpoint/2010/main" val="277219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83402">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883402">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8636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医師も雇用されている勤務医であれば、労働者であり、労働基準法が適用されます。</a:t>
            </a:r>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130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a:t>
            </a:fld>
            <a:endParaRPr kumimoji="1" lang="ja-JP" altLang="en-US"/>
          </a:p>
        </p:txBody>
      </p:sp>
    </p:spTree>
    <p:extLst>
      <p:ext uri="{BB962C8B-B14F-4D97-AF65-F5344CB8AC3E}">
        <p14:creationId xmlns:p14="http://schemas.microsoft.com/office/powerpoint/2010/main" val="30493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労働時間とは、使用者の指揮命令下に置かれている時間のことであり、明示・黙示にかかわらず、使用者の指示により労働者が業務に従事する時間は労働時間にあたります。</a:t>
            </a:r>
          </a:p>
          <a:p>
            <a:r>
              <a:rPr lang="ja-JP" altLang="en-US"/>
              <a:t>診療をしている時間だけが労働時間、というわけではなく、着用を義務付けられた服装への着替えや、診療前後のカルテ確認、申し送りの時間など、業務に必須の準備や後処理を行う時間は基本的には労働時間に該当することになります。</a:t>
            </a:r>
          </a:p>
          <a:p>
            <a:endParaRPr lang="ja-JP" altLang="ja-JP"/>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679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医師の労働時間を考える上で重要なのが、“宿直”についての考え方です。</a:t>
            </a:r>
            <a:endParaRPr kumimoji="1" lang="en-US" altLang="ja-JP"/>
          </a:p>
          <a:p>
            <a:r>
              <a:rPr kumimoji="1" lang="ja-JP" altLang="en-US"/>
              <a:t>医療法上の規定で、病院の管理者は、病院に医師を宿直させなければならないこととされています。</a:t>
            </a:r>
            <a:endParaRPr kumimoji="1" lang="en-US" altLang="ja-JP"/>
          </a:p>
          <a:p>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5258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chemeClr val="tx1"/>
                </a:solidFill>
              </a:rPr>
              <a:t>では、いわゆる“宿直”の時間は労働時間に含まれるのかどうか、という点ですが、原則的な考え方としては宿直中の手待ち時間であっても労働時間に含まれることになります。</a:t>
            </a:r>
          </a:p>
          <a:p>
            <a:r>
              <a:rPr kumimoji="1" lang="ja-JP" altLang="en-US">
                <a:solidFill>
                  <a:schemeClr val="tx1"/>
                </a:solidFill>
              </a:rPr>
              <a:t>一方で、勤務する医療機関が労働基準監督署による「宿日直許可」を受けている場合は、その宿日直に携わる時間は、例外的に労働基準法上の労働時間についてのルールが適用されないことになります。</a:t>
            </a:r>
          </a:p>
          <a:p>
            <a:pPr defTabSz="914586">
              <a:defRPr/>
            </a:pPr>
            <a:r>
              <a:rPr kumimoji="1" lang="ja-JP" altLang="en-US">
                <a:solidFill>
                  <a:schemeClr val="tx1"/>
                </a:solidFill>
              </a:rPr>
              <a:t>ただし、例えば、突発的な事故による応急患者に対応するための診療の時間など、許可を受けた宿日直中に通常の勤務時間と同様の業務に従事する時間については、</a:t>
            </a:r>
            <a:r>
              <a:rPr lang="ja-JP" altLang="en-US">
                <a:solidFill>
                  <a:schemeClr val="tx1"/>
                </a:solidFill>
              </a:rPr>
              <a:t>許可の効果が及ばず、労働基準法の適用があります。</a:t>
            </a:r>
          </a:p>
          <a:p>
            <a:endParaRPr kumimoji="1" lang="en-US" altLang="ja-JP"/>
          </a:p>
          <a:p>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87916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chemeClr val="tx1"/>
                </a:solidFill>
              </a:rPr>
              <a:t>そのため、“宿直”が労働時間に含まれるかどうかは、勤務する医療機関の「宿日直許可」の有無によって異なります。</a:t>
            </a:r>
          </a:p>
          <a:p>
            <a:r>
              <a:rPr kumimoji="1" lang="ja-JP" altLang="en-US">
                <a:solidFill>
                  <a:schemeClr val="tx1"/>
                </a:solidFill>
              </a:rPr>
              <a:t>まずは、自身の勤務している医療機関での“宿直”の取扱いがどうなっているのかを確認することが大切です。</a:t>
            </a:r>
          </a:p>
          <a:p>
            <a:r>
              <a:rPr kumimoji="1" lang="ja-JP" altLang="en-US">
                <a:solidFill>
                  <a:schemeClr val="tx1"/>
                </a:solidFill>
              </a:rPr>
              <a:t>なお、労働基準監督署による宿日直許可の基準としては、</a:t>
            </a:r>
          </a:p>
          <a:p>
            <a:r>
              <a:rPr kumimoji="1" lang="ja-JP" altLang="en-US">
                <a:solidFill>
                  <a:schemeClr val="tx1"/>
                </a:solidFill>
              </a:rPr>
              <a:t>・　常態として、ほとんど労働する必要のない勤務であり、通常の労働の継続ではないこと</a:t>
            </a:r>
          </a:p>
          <a:p>
            <a:r>
              <a:rPr kumimoji="1" lang="ja-JP" altLang="en-US">
                <a:solidFill>
                  <a:schemeClr val="tx1"/>
                </a:solidFill>
              </a:rPr>
              <a:t>・　問診等による診察など、特殊の措置を必要としない軽度又は短時間の勤務であること</a:t>
            </a:r>
          </a:p>
          <a:p>
            <a:r>
              <a:rPr kumimoji="1" lang="ja-JP" altLang="en-US">
                <a:solidFill>
                  <a:schemeClr val="tx1"/>
                </a:solidFill>
              </a:rPr>
              <a:t>・　夜間に十分睡眠がとり得ること</a:t>
            </a:r>
          </a:p>
          <a:p>
            <a:r>
              <a:rPr kumimoji="1" lang="ja-JP" altLang="en-US">
                <a:solidFill>
                  <a:schemeClr val="tx1"/>
                </a:solidFill>
              </a:rPr>
              <a:t>などが必要とされています。</a:t>
            </a:r>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8806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chemeClr val="tx1"/>
                </a:solidFill>
              </a:rPr>
              <a:t>続いて、いわゆる“研鑽”の時間は労働時間に含まれるのかどうか、という点ですが、</a:t>
            </a:r>
            <a:r>
              <a:rPr kumimoji="1" lang="en-US" altLang="ja-JP">
                <a:solidFill>
                  <a:schemeClr val="tx1"/>
                </a:solidFill>
              </a:rPr>
              <a:t>”</a:t>
            </a:r>
            <a:r>
              <a:rPr kumimoji="1" lang="ja-JP" altLang="en-US">
                <a:solidFill>
                  <a:schemeClr val="tx1"/>
                </a:solidFill>
              </a:rPr>
              <a:t>研鑽</a:t>
            </a:r>
            <a:r>
              <a:rPr kumimoji="1" lang="en-US" altLang="ja-JP">
                <a:solidFill>
                  <a:schemeClr val="tx1"/>
                </a:solidFill>
              </a:rPr>
              <a:t>”</a:t>
            </a:r>
            <a:r>
              <a:rPr kumimoji="1" lang="ja-JP" altLang="en-US">
                <a:solidFill>
                  <a:schemeClr val="tx1"/>
                </a:solidFill>
              </a:rPr>
              <a:t>であっても上司等の明示・黙示の指示があるものの場合には、労働時間に該当することになります。</a:t>
            </a:r>
            <a:endParaRPr kumimoji="1" lang="en-US" altLang="ja-JP">
              <a:solidFill>
                <a:schemeClr val="tx1"/>
              </a:solidFill>
            </a:endParaRPr>
          </a:p>
          <a:p>
            <a:r>
              <a:rPr kumimoji="1" lang="en-US" altLang="ja-JP">
                <a:solidFill>
                  <a:schemeClr val="tx1"/>
                </a:solidFill>
              </a:rPr>
              <a:t>“</a:t>
            </a:r>
            <a:r>
              <a:rPr kumimoji="1" lang="ja-JP" altLang="en-US">
                <a:solidFill>
                  <a:schemeClr val="tx1"/>
                </a:solidFill>
              </a:rPr>
              <a:t>研鑽</a:t>
            </a:r>
            <a:r>
              <a:rPr kumimoji="1" lang="en-US" altLang="ja-JP">
                <a:solidFill>
                  <a:schemeClr val="tx1"/>
                </a:solidFill>
              </a:rPr>
              <a:t>”</a:t>
            </a:r>
            <a:r>
              <a:rPr kumimoji="1" lang="ja-JP" altLang="en-US">
                <a:solidFill>
                  <a:schemeClr val="tx1"/>
                </a:solidFill>
              </a:rPr>
              <a:t>の時間も含めて、医療機関で過ごしている時間が全て労働時間になるというわけではありませんが、労働時間に該当するかどうかは、使用者の指揮命令下に置かれているかどうかによって判断されることになります。</a:t>
            </a:r>
          </a:p>
          <a:p>
            <a:r>
              <a:rPr kumimoji="1" lang="ja-JP" altLang="en-US">
                <a:solidFill>
                  <a:schemeClr val="tx1"/>
                </a:solidFill>
              </a:rPr>
              <a:t>例えば、自らの知識の習得や技能の向上のために行う研鑽のうち、診療等の本来業務と直接の関連性がなく、上司等の明示・黙示の指示無く行われるようなものであれば、医療機関にいる時間であっても労働時間には該当しません。</a:t>
            </a:r>
          </a:p>
          <a:p>
            <a:r>
              <a:rPr kumimoji="1" lang="ja-JP" altLang="en-US">
                <a:solidFill>
                  <a:schemeClr val="tx1"/>
                </a:solidFill>
              </a:rPr>
              <a:t>一方で、上司等の明示・黙示の指示によって行われるものであれば、所定労働時間外に行われるものであったとしても、労働時間に該当することとなります。</a:t>
            </a:r>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8314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まずは、自身の勤務している医療機関において、研鑽についての取扱いがどうなっているのかを確認することが大切です。</a:t>
            </a:r>
          </a:p>
          <a:p>
            <a:r>
              <a:rPr kumimoji="1" lang="ja-JP" altLang="en-US"/>
              <a:t>一般的に研鑽に当たると判断されるものの具体例としては、</a:t>
            </a:r>
          </a:p>
          <a:p>
            <a:r>
              <a:rPr kumimoji="1" lang="ja-JP" altLang="en-US"/>
              <a:t>・　診療ガイドラインや新しい治療法等の勉強</a:t>
            </a:r>
          </a:p>
          <a:p>
            <a:r>
              <a:rPr kumimoji="1" lang="ja-JP" altLang="en-US"/>
              <a:t>・　自主的な学会・院内勉強会等への参加・準備、専門医の取得・更新に係る講習会受講等</a:t>
            </a:r>
          </a:p>
          <a:p>
            <a:r>
              <a:rPr kumimoji="1" lang="ja-JP" altLang="en-US"/>
              <a:t>・　宿直シフト外で時間外に待機し、手術・処置等の見学を行うこと</a:t>
            </a:r>
          </a:p>
          <a:p>
            <a:r>
              <a:rPr kumimoji="1" lang="ja-JP" altLang="en-US"/>
              <a:t>などが挙げられます。これらについて、労働時間に該当するものと労働時間に該当しないものを明確にするための院内のルール、手続き等の取扱いを確認しましょう。</a:t>
            </a:r>
          </a:p>
          <a:p>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4031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ここまでは、労働時間自体の考え方について説明しましたが、では、その労働時間には上限はあるのでしょうか。</a:t>
            </a:r>
          </a:p>
          <a:p>
            <a:r>
              <a:rPr kumimoji="1" lang="ja-JP" altLang="en-US"/>
              <a:t>勤務医も労働者である以上、労働基準法で、</a:t>
            </a:r>
            <a:r>
              <a:rPr kumimoji="1" lang="en-US" altLang="ja-JP"/>
              <a:t>1</a:t>
            </a:r>
            <a:r>
              <a:rPr kumimoji="1" lang="ja-JP" altLang="en-US"/>
              <a:t>日や１週間の中で働くことのできる時間が決まっています。</a:t>
            </a:r>
            <a:endParaRPr kumimoji="1" lang="en-US" altLang="ja-JP"/>
          </a:p>
          <a:p>
            <a:r>
              <a:rPr kumimoji="1" lang="ja-JP" altLang="en-US"/>
              <a:t>法律上で定められている法定労働時間は、</a:t>
            </a:r>
            <a:r>
              <a:rPr kumimoji="1" lang="en-US" altLang="ja-JP"/>
              <a:t>1</a:t>
            </a:r>
            <a:r>
              <a:rPr kumimoji="1" lang="ja-JP" altLang="en-US"/>
              <a:t>日で</a:t>
            </a:r>
            <a:r>
              <a:rPr kumimoji="1" lang="en-US" altLang="ja-JP"/>
              <a:t>8</a:t>
            </a:r>
            <a:r>
              <a:rPr kumimoji="1" lang="ja-JP" altLang="en-US"/>
              <a:t>時間、</a:t>
            </a:r>
            <a:r>
              <a:rPr kumimoji="1" lang="en-US" altLang="ja-JP"/>
              <a:t>1</a:t>
            </a:r>
            <a:r>
              <a:rPr kumimoji="1" lang="ja-JP" altLang="en-US"/>
              <a:t>週間で</a:t>
            </a:r>
            <a:r>
              <a:rPr kumimoji="1" lang="en-US" altLang="ja-JP"/>
              <a:t>40</a:t>
            </a:r>
            <a:r>
              <a:rPr kumimoji="1" lang="ja-JP" altLang="en-US"/>
              <a:t>時間までとされており、法定休日は</a:t>
            </a:r>
            <a:r>
              <a:rPr kumimoji="1" lang="en-US" altLang="ja-JP"/>
              <a:t>1</a:t>
            </a:r>
            <a:r>
              <a:rPr kumimoji="1" lang="ja-JP" altLang="en-US"/>
              <a:t>週間に</a:t>
            </a:r>
            <a:r>
              <a:rPr kumimoji="1" lang="en-US" altLang="ja-JP"/>
              <a:t>1</a:t>
            </a:r>
            <a:r>
              <a:rPr kumimoji="1" lang="ja-JP" altLang="en-US"/>
              <a:t>日以上とされています。</a:t>
            </a:r>
            <a:endParaRPr kumimoji="1" lang="en-US" altLang="ja-JP"/>
          </a:p>
          <a:p>
            <a:r>
              <a:rPr kumimoji="1" lang="ja-JP" altLang="en-US"/>
              <a:t>この基準が労働基準法の大原則ではありますが、やむを得ずこのルールを超える場合には、労働者と医療機関との間で予め協定を締結しておく必要があります。</a:t>
            </a:r>
            <a:endParaRPr kumimoji="1" lang="en-US" altLang="ja-JP"/>
          </a:p>
          <a:p>
            <a:r>
              <a:rPr kumimoji="1" lang="ja-JP" altLang="en-US"/>
              <a:t>この協定に関するルールは、労働基準法第</a:t>
            </a:r>
            <a:r>
              <a:rPr kumimoji="1" lang="en-US" altLang="ja-JP"/>
              <a:t>36</a:t>
            </a:r>
            <a:r>
              <a:rPr kumimoji="1" lang="ja-JP" altLang="en-US"/>
              <a:t>条に規定されているため、通称「サブロク協定」と呼ばれています。</a:t>
            </a:r>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7902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ただし、</a:t>
            </a:r>
            <a:r>
              <a:rPr lang="en-US" altLang="ja-JP"/>
              <a:t>36</a:t>
            </a:r>
            <a:r>
              <a:rPr lang="ja-JP" altLang="en-US"/>
              <a:t>協定を締結する場合でも、「無制限に時間外労働や休日労働ができる」という内容の協定を結ぶことができるわけではなく、時間外労働や休日労働の上限を定めて締結することになります。</a:t>
            </a:r>
          </a:p>
          <a:p>
            <a:r>
              <a:rPr lang="ja-JP" altLang="en-US"/>
              <a:t>また、</a:t>
            </a:r>
            <a:r>
              <a:rPr lang="en-US" altLang="ja-JP"/>
              <a:t>36</a:t>
            </a:r>
            <a:r>
              <a:rPr lang="ja-JP" altLang="en-US"/>
              <a:t>協定で定められた時間はあくまで上限の時間であり、その時間まで働かなければならなくなるわけではありません。</a:t>
            </a:r>
          </a:p>
          <a:p>
            <a:endParaRPr lang="ja-JP" altLang="ja-JP"/>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95726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まずは、自身の労働条件がどうなっているのか、労働条件通知書等を元に確認して理解しておきましょう。</a:t>
            </a:r>
          </a:p>
          <a:p>
            <a:r>
              <a:rPr kumimoji="1" lang="ja-JP" altLang="en-US"/>
              <a:t>なお、医療機関との間で締結される</a:t>
            </a:r>
            <a:r>
              <a:rPr kumimoji="1" lang="en-US" altLang="ja-JP"/>
              <a:t>36</a:t>
            </a:r>
            <a:r>
              <a:rPr kumimoji="1" lang="ja-JP" altLang="en-US"/>
              <a:t>協定においては、</a:t>
            </a:r>
          </a:p>
          <a:p>
            <a:r>
              <a:rPr kumimoji="1" lang="ja-JP" altLang="en-US"/>
              <a:t>・時間外・休日労働を行う業務の種類</a:t>
            </a:r>
          </a:p>
          <a:p>
            <a:r>
              <a:rPr kumimoji="1" lang="ja-JP" altLang="en-US"/>
              <a:t>・</a:t>
            </a:r>
            <a:r>
              <a:rPr kumimoji="1" lang="en-US" altLang="ja-JP"/>
              <a:t>1</a:t>
            </a:r>
            <a:r>
              <a:rPr kumimoji="1" lang="ja-JP" altLang="en-US"/>
              <a:t>箇月、</a:t>
            </a:r>
            <a:r>
              <a:rPr kumimoji="1" lang="en-US" altLang="ja-JP"/>
              <a:t>1</a:t>
            </a:r>
            <a:r>
              <a:rPr kumimoji="1" lang="ja-JP" altLang="en-US"/>
              <a:t>年に延長することができる上限時間</a:t>
            </a:r>
          </a:p>
          <a:p>
            <a:r>
              <a:rPr kumimoji="1" lang="ja-JP" altLang="en-US"/>
              <a:t>・休日労働の上限回数</a:t>
            </a:r>
          </a:p>
          <a:p>
            <a:r>
              <a:rPr kumimoji="1" lang="ja-JP" altLang="en-US"/>
              <a:t>などが定められています。</a:t>
            </a:r>
          </a:p>
          <a:p>
            <a:endParaRPr kumimoji="1" lang="ja-JP" altLang="en-US"/>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35774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a:t>適用されている労働時間制によって労働時間の取扱いが異なってくる場合がありますので、労働条件を確認するときには、自分の労働時間がどのように取り扱われているのかも確認しましょう。</a:t>
            </a:r>
            <a:endParaRPr kumimoji="1" lang="en-US" altLang="ja-JP" baseline="0"/>
          </a:p>
          <a:p>
            <a:r>
              <a:rPr kumimoji="1" lang="ja-JP" altLang="en-US" baseline="0"/>
              <a:t>医療機関によっては、通常の労働時間制以外にも、変形労働時間制やフレックスタイム制、大学病院などでは専門業務型裁量労働制などの制度が適用される場合もあります。</a:t>
            </a:r>
            <a:endParaRPr kumimoji="1" lang="en-US" altLang="ja-JP" baseline="0"/>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29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295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a:t>
            </a:fld>
            <a:endParaRPr kumimoji="1" lang="ja-JP" altLang="en-US"/>
          </a:p>
        </p:txBody>
      </p:sp>
    </p:spTree>
    <p:extLst>
      <p:ext uri="{BB962C8B-B14F-4D97-AF65-F5344CB8AC3E}">
        <p14:creationId xmlns:p14="http://schemas.microsoft.com/office/powerpoint/2010/main" val="199663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31</a:t>
            </a:fld>
            <a:endParaRPr kumimoji="1" lang="ja-JP" altLang="en-US"/>
          </a:p>
        </p:txBody>
      </p:sp>
    </p:spTree>
    <p:extLst>
      <p:ext uri="{BB962C8B-B14F-4D97-AF65-F5344CB8AC3E}">
        <p14:creationId xmlns:p14="http://schemas.microsoft.com/office/powerpoint/2010/main" val="2108354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32</a:t>
            </a:fld>
            <a:endParaRPr kumimoji="1" lang="ja-JP" altLang="en-US"/>
          </a:p>
        </p:txBody>
      </p:sp>
    </p:spTree>
    <p:extLst>
      <p:ext uri="{BB962C8B-B14F-4D97-AF65-F5344CB8AC3E}">
        <p14:creationId xmlns:p14="http://schemas.microsoft.com/office/powerpoint/2010/main" val="2574173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33</a:t>
            </a:fld>
            <a:endParaRPr kumimoji="1" lang="ja-JP" altLang="en-US"/>
          </a:p>
        </p:txBody>
      </p:sp>
    </p:spTree>
    <p:extLst>
      <p:ext uri="{BB962C8B-B14F-4D97-AF65-F5344CB8AC3E}">
        <p14:creationId xmlns:p14="http://schemas.microsoft.com/office/powerpoint/2010/main" val="1512290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34</a:t>
            </a:fld>
            <a:endParaRPr kumimoji="1" lang="ja-JP" altLang="en-US"/>
          </a:p>
        </p:txBody>
      </p:sp>
    </p:spTree>
    <p:extLst>
      <p:ext uri="{BB962C8B-B14F-4D97-AF65-F5344CB8AC3E}">
        <p14:creationId xmlns:p14="http://schemas.microsoft.com/office/powerpoint/2010/main" val="2268929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35</a:t>
            </a:fld>
            <a:endParaRPr kumimoji="1" lang="ja-JP" altLang="en-US"/>
          </a:p>
        </p:txBody>
      </p:sp>
    </p:spTree>
    <p:extLst>
      <p:ext uri="{BB962C8B-B14F-4D97-AF65-F5344CB8AC3E}">
        <p14:creationId xmlns:p14="http://schemas.microsoft.com/office/powerpoint/2010/main" val="3861566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36</a:t>
            </a:fld>
            <a:endParaRPr kumimoji="1" lang="ja-JP" altLang="en-US"/>
          </a:p>
        </p:txBody>
      </p:sp>
    </p:spTree>
    <p:extLst>
      <p:ext uri="{BB962C8B-B14F-4D97-AF65-F5344CB8AC3E}">
        <p14:creationId xmlns:p14="http://schemas.microsoft.com/office/powerpoint/2010/main" val="1352724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37</a:t>
            </a:fld>
            <a:endParaRPr kumimoji="1" lang="ja-JP" altLang="en-US"/>
          </a:p>
        </p:txBody>
      </p:sp>
    </p:spTree>
    <p:extLst>
      <p:ext uri="{BB962C8B-B14F-4D97-AF65-F5344CB8AC3E}">
        <p14:creationId xmlns:p14="http://schemas.microsoft.com/office/powerpoint/2010/main" val="2997820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38</a:t>
            </a:fld>
            <a:endParaRPr kumimoji="1" lang="ja-JP" altLang="en-US"/>
          </a:p>
        </p:txBody>
      </p:sp>
    </p:spTree>
    <p:extLst>
      <p:ext uri="{BB962C8B-B14F-4D97-AF65-F5344CB8AC3E}">
        <p14:creationId xmlns:p14="http://schemas.microsoft.com/office/powerpoint/2010/main" val="1005045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83402">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883402">
                <a:defRPr/>
              </a:pPr>
              <a:t>39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89941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基本的なルールはこれまで説明してきたとおりですが、これに加えて</a:t>
            </a:r>
            <a:r>
              <a:rPr kumimoji="1" lang="en-US" altLang="ja-JP"/>
              <a:t>2024</a:t>
            </a:r>
            <a:r>
              <a:rPr kumimoji="1" lang="ja-JP" altLang="en-US"/>
              <a:t>年</a:t>
            </a:r>
            <a:r>
              <a:rPr kumimoji="1" lang="en-US" altLang="ja-JP"/>
              <a:t>4</a:t>
            </a:r>
            <a:r>
              <a:rPr kumimoji="1" lang="ja-JP" altLang="en-US"/>
              <a:t>月から、医師の働き方についての新しいルールが始まります。</a:t>
            </a:r>
          </a:p>
          <a:p>
            <a:r>
              <a:rPr kumimoji="1" lang="ja-JP" altLang="en-US"/>
              <a:t>働き方改革を進める中でも引き続き地域の医療を守ることができるよう、医師の労働時間については、一般的な労働者のルールよりも上限が高く設けられ、特別なルールとなっています。</a:t>
            </a:r>
          </a:p>
          <a:p>
            <a:r>
              <a:rPr kumimoji="1" lang="ja-JP" altLang="en-US"/>
              <a:t>一方で、この特別なルールの中には、医師の健康を守るためのルールも併せて設けられています。</a:t>
            </a:r>
          </a:p>
          <a:p>
            <a:r>
              <a:rPr kumimoji="1" lang="ja-JP" altLang="en-US"/>
              <a:t>この</a:t>
            </a:r>
            <a:r>
              <a:rPr kumimoji="1" lang="en-US" altLang="ja-JP"/>
              <a:t>2</a:t>
            </a:r>
            <a:r>
              <a:rPr kumimoji="1" lang="ja-JP" altLang="en-US"/>
              <a:t>本柱のルールが</a:t>
            </a:r>
            <a:r>
              <a:rPr kumimoji="1" lang="en-US" altLang="ja-JP"/>
              <a:t>2024</a:t>
            </a:r>
            <a:r>
              <a:rPr kumimoji="1" lang="ja-JP" altLang="en-US"/>
              <a:t>年</a:t>
            </a:r>
            <a:r>
              <a:rPr kumimoji="1" lang="en-US" altLang="ja-JP"/>
              <a:t>4</a:t>
            </a:r>
            <a:r>
              <a:rPr kumimoji="1" lang="ja-JP" altLang="en-US"/>
              <a:t>月から始まることになりますが、まずは左側の、医師の労働時間についての特別ルールについてご説明します。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40</a:t>
            </a:fld>
            <a:endParaRPr kumimoji="1" lang="ja-JP" altLang="en-US"/>
          </a:p>
        </p:txBody>
      </p:sp>
    </p:spTree>
    <p:extLst>
      <p:ext uri="{BB962C8B-B14F-4D97-AF65-F5344CB8AC3E}">
        <p14:creationId xmlns:p14="http://schemas.microsoft.com/office/powerpoint/2010/main" val="135540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日本の医療は、「いつ、どこにいても必要な医療が受けられる社会」を作り上げてきました。この安心・安全をこれからも守り続けるために、医療者が日々努力を重ねています。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a:t>
            </a:fld>
            <a:endParaRPr kumimoji="1" lang="ja-JP" altLang="en-US"/>
          </a:p>
        </p:txBody>
      </p:sp>
    </p:spTree>
    <p:extLst>
      <p:ext uri="{BB962C8B-B14F-4D97-AF65-F5344CB8AC3E}">
        <p14:creationId xmlns:p14="http://schemas.microsoft.com/office/powerpoint/2010/main" val="1306171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2024</a:t>
            </a:r>
            <a:r>
              <a:rPr lang="ja-JP" altLang="ja-JP"/>
              <a:t>年</a:t>
            </a:r>
            <a:r>
              <a:rPr lang="en-US" altLang="ja-JP"/>
              <a:t>4</a:t>
            </a:r>
            <a:r>
              <a:rPr lang="ja-JP" altLang="ja-JP"/>
              <a:t>月からは、診療に従事する医師の場合、法律で認められる年間の時間外・休日労働時間の最大の上限として、Ａ水準、連携Ｂ水準、Ｂ水準、Ｃ</a:t>
            </a:r>
            <a:r>
              <a:rPr lang="en-US" altLang="ja-JP"/>
              <a:t>-</a:t>
            </a:r>
            <a:r>
              <a:rPr lang="ja-JP" altLang="ja-JP"/>
              <a:t>１水準、Ｃ</a:t>
            </a:r>
            <a:r>
              <a:rPr lang="en-US" altLang="ja-JP"/>
              <a:t>-</a:t>
            </a:r>
            <a:r>
              <a:rPr lang="ja-JP" altLang="ja-JP"/>
              <a:t>２水準のいずれかの水準が適用されることとなります。</a:t>
            </a:r>
          </a:p>
          <a:p>
            <a:r>
              <a:rPr lang="ja-JP" altLang="ja-JP"/>
              <a:t>そして、それぞれの水準ごとに、</a:t>
            </a:r>
            <a:r>
              <a:rPr lang="en-US" altLang="ja-JP"/>
              <a:t>36</a:t>
            </a:r>
            <a:r>
              <a:rPr lang="ja-JP" altLang="ja-JP"/>
              <a:t>協定で定めることができる時間外や休日労働の上限時間についても、年単位での上限が設けられています。</a:t>
            </a:r>
          </a:p>
          <a:p>
            <a:r>
              <a:rPr lang="ja-JP" altLang="ja-JP"/>
              <a:t>複数の医療機関で勤務している医師の場合、この上限時間を計算する上では、それぞれの勤務先での労働時間を通算して計算することになります。</a:t>
            </a:r>
          </a:p>
          <a:p>
            <a:r>
              <a:rPr lang="ja-JP" altLang="ja-JP"/>
              <a:t>なお、これらのどの水準が適用されるかにかかわらず、月単位でも</a:t>
            </a:r>
            <a:r>
              <a:rPr lang="en-US" altLang="ja-JP"/>
              <a:t>100</a:t>
            </a:r>
            <a:r>
              <a:rPr lang="ja-JP" altLang="ja-JP"/>
              <a:t>時間未満という時間外・休日労働の上限が設けられています。ただし、この上限については、後に出てくる“面接指導”を実施した場合には、例外的に適用されないこととなっています。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41</a:t>
            </a:fld>
            <a:endParaRPr kumimoji="1" lang="ja-JP" altLang="en-US"/>
          </a:p>
        </p:txBody>
      </p:sp>
    </p:spTree>
    <p:extLst>
      <p:ext uri="{BB962C8B-B14F-4D97-AF65-F5344CB8AC3E}">
        <p14:creationId xmlns:p14="http://schemas.microsoft.com/office/powerpoint/2010/main" val="703355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Ａ水準は、臨時的に長時間労働が必要となる場合に、全ての勤務医に対して原則的に適用される水準で、</a:t>
            </a:r>
            <a:r>
              <a:rPr lang="en-US" altLang="ja-JP"/>
              <a:t>36</a:t>
            </a:r>
            <a:r>
              <a:rPr lang="ja-JP" altLang="ja-JP"/>
              <a:t>協定で締結できる時間外・休日労働時間の上限も年間</a:t>
            </a:r>
            <a:r>
              <a:rPr lang="en-US" altLang="ja-JP"/>
              <a:t>960</a:t>
            </a:r>
            <a:r>
              <a:rPr lang="ja-JP" altLang="ja-JP"/>
              <a:t>時間です。</a:t>
            </a:r>
          </a:p>
          <a:p>
            <a:r>
              <a:rPr lang="ja-JP" altLang="ja-JP"/>
              <a:t>なお、これにより</a:t>
            </a:r>
            <a:r>
              <a:rPr lang="en-US" altLang="ja-JP"/>
              <a:t>36</a:t>
            </a:r>
            <a:r>
              <a:rPr lang="ja-JP" altLang="ja-JP"/>
              <a:t>協定において最大年</a:t>
            </a:r>
            <a:r>
              <a:rPr lang="en-US" altLang="ja-JP"/>
              <a:t>960</a:t>
            </a:r>
            <a:r>
              <a:rPr lang="ja-JP" altLang="ja-JP"/>
              <a:t>時間までの上限時間を設定できることにはなりますが、Ａ水準の方は全員上限時間を年</a:t>
            </a:r>
            <a:r>
              <a:rPr lang="en-US" altLang="ja-JP"/>
              <a:t>960</a:t>
            </a:r>
            <a:r>
              <a:rPr lang="ja-JP" altLang="ja-JP"/>
              <a:t>時間とする協定を結ばないといけない、というわけではありませんし、必ず年</a:t>
            </a:r>
            <a:r>
              <a:rPr lang="en-US" altLang="ja-JP"/>
              <a:t>960</a:t>
            </a:r>
            <a:r>
              <a:rPr lang="ja-JP" altLang="ja-JP"/>
              <a:t>時間まで時間外や休日に働かなければならなくなる、というわけでもありません。上限についてのこの考え方は、この後説明する他の水準についても同様です。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42</a:t>
            </a:fld>
            <a:endParaRPr kumimoji="1" lang="ja-JP" altLang="en-US"/>
          </a:p>
        </p:txBody>
      </p:sp>
    </p:spTree>
    <p:extLst>
      <p:ext uri="{BB962C8B-B14F-4D97-AF65-F5344CB8AC3E}">
        <p14:creationId xmlns:p14="http://schemas.microsoft.com/office/powerpoint/2010/main" val="3693467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Ａ水準は原則的に適用される水準、とご説明しましたが、それ以外の４つの水準は、何らかの理由があって時間外・休日労働の時間が年</a:t>
            </a:r>
            <a:r>
              <a:rPr lang="en-US" altLang="ja-JP"/>
              <a:t>960</a:t>
            </a:r>
            <a:r>
              <a:rPr lang="ja-JP" altLang="ja-JP"/>
              <a:t>時間を超えてしまうような場合に適用される水準になります。</a:t>
            </a:r>
          </a:p>
          <a:p>
            <a:r>
              <a:rPr lang="ja-JP" altLang="ja-JP"/>
              <a:t>まず、連携Ｂ水準は、地域医療の確保のために</a:t>
            </a:r>
            <a:r>
              <a:rPr lang="ja-JP" altLang="en-US"/>
              <a:t>副業・兼業として</a:t>
            </a:r>
            <a:r>
              <a:rPr lang="ja-JP" altLang="ja-JP"/>
              <a:t>他の医療機関に派遣されるようなケースで、１つ１つの医療機関では先ほど説明した年</a:t>
            </a:r>
            <a:r>
              <a:rPr lang="en-US" altLang="ja-JP"/>
              <a:t>960</a:t>
            </a:r>
            <a:r>
              <a:rPr lang="ja-JP" altLang="ja-JP"/>
              <a:t>時間の水準に収まっているものの、複数の勤務先での業務によりそれを超える長時間労働が必要な場合に適用される水準です。連携Ｂ水準が適用される場合、</a:t>
            </a:r>
            <a:r>
              <a:rPr lang="en-US" altLang="ja-JP"/>
              <a:t>36</a:t>
            </a:r>
            <a:r>
              <a:rPr lang="ja-JP" altLang="ja-JP"/>
              <a:t>協定で締結できる時間外・休日労働時間の上限は１つの医療機関で</a:t>
            </a:r>
            <a:r>
              <a:rPr lang="en-US" altLang="ja-JP"/>
              <a:t>960</a:t>
            </a:r>
            <a:r>
              <a:rPr lang="ja-JP" altLang="ja-JP"/>
              <a:t>時間ですが、複数の医療機関での労働時間を通算した医師個人としての時間外・休日労働の上限は年</a:t>
            </a:r>
            <a:r>
              <a:rPr lang="en-US" altLang="ja-JP"/>
              <a:t>1860</a:t>
            </a:r>
            <a:r>
              <a:rPr lang="ja-JP" altLang="ja-JP"/>
              <a:t>時間です。</a:t>
            </a:r>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43</a:t>
            </a:fld>
            <a:endParaRPr kumimoji="1" lang="ja-JP" altLang="en-US"/>
          </a:p>
        </p:txBody>
      </p:sp>
    </p:spTree>
    <p:extLst>
      <p:ext uri="{BB962C8B-B14F-4D97-AF65-F5344CB8AC3E}">
        <p14:creationId xmlns:p14="http://schemas.microsoft.com/office/powerpoint/2010/main" val="2512634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続いて、Ｂ水準は、地域医療の確保のために救急医療や高度ながん治療などを担っており、１つの医療機関だけでも年</a:t>
            </a:r>
            <a:r>
              <a:rPr kumimoji="1" lang="en-US" altLang="ja-JP"/>
              <a:t>960</a:t>
            </a:r>
            <a:r>
              <a:rPr kumimoji="1" lang="ja-JP" altLang="en-US"/>
              <a:t>時間を超えるような長時間労働が必要な場合に適用される水準です。</a:t>
            </a:r>
            <a:endParaRPr kumimoji="1" lang="en-US" altLang="ja-JP"/>
          </a:p>
          <a:p>
            <a:r>
              <a:rPr kumimoji="1" lang="ja-JP" altLang="en-US"/>
              <a:t>Ｂ水準が適用される場合、</a:t>
            </a:r>
            <a:r>
              <a:rPr kumimoji="1" lang="en-US" altLang="ja-JP"/>
              <a:t>36</a:t>
            </a:r>
            <a:r>
              <a:rPr kumimoji="1" lang="ja-JP" altLang="en-US"/>
              <a:t>協定で締結できる時間外・休日労働時間の上限は年</a:t>
            </a:r>
            <a:r>
              <a:rPr kumimoji="1" lang="en-US" altLang="ja-JP"/>
              <a:t>1860</a:t>
            </a:r>
            <a:r>
              <a:rPr kumimoji="1" lang="ja-JP" altLang="en-US"/>
              <a:t>時間です。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44</a:t>
            </a:fld>
            <a:endParaRPr kumimoji="1" lang="ja-JP" altLang="en-US"/>
          </a:p>
        </p:txBody>
      </p:sp>
    </p:spTree>
    <p:extLst>
      <p:ext uri="{BB962C8B-B14F-4D97-AF65-F5344CB8AC3E}">
        <p14:creationId xmlns:p14="http://schemas.microsoft.com/office/powerpoint/2010/main" val="358016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Ｃ－１水準は、臨床研修医・専攻医が研修を行う上で、修練のために年</a:t>
            </a:r>
            <a:r>
              <a:rPr lang="en-US" altLang="ja-JP"/>
              <a:t>960</a:t>
            </a:r>
            <a:r>
              <a:rPr lang="ja-JP" altLang="ja-JP"/>
              <a:t>時間を超えるような長時間労働が必要な場合に適用される水準で、</a:t>
            </a:r>
            <a:r>
              <a:rPr lang="en-US" altLang="ja-JP"/>
              <a:t>36</a:t>
            </a:r>
            <a:r>
              <a:rPr lang="ja-JP" altLang="ja-JP"/>
              <a:t>協定で締結できる時間外・休日労働時間の上限</a:t>
            </a:r>
            <a:r>
              <a:rPr lang="ja-JP" altLang="en-US"/>
              <a:t>は</a:t>
            </a:r>
            <a:r>
              <a:rPr lang="ja-JP" altLang="ja-JP"/>
              <a:t>年</a:t>
            </a:r>
            <a:r>
              <a:rPr lang="en-US" altLang="ja-JP"/>
              <a:t>1860</a:t>
            </a:r>
            <a:r>
              <a:rPr lang="ja-JP" altLang="ja-JP"/>
              <a:t>時間です。</a:t>
            </a:r>
          </a:p>
          <a:p>
            <a:r>
              <a:rPr lang="ja-JP" altLang="ja-JP"/>
              <a:t>なお、全ての臨床研修医や専攻医に対してＣ</a:t>
            </a:r>
            <a:r>
              <a:rPr lang="en-US" altLang="ja-JP"/>
              <a:t>-</a:t>
            </a:r>
            <a:r>
              <a:rPr lang="ja-JP" altLang="ja-JP"/>
              <a:t>１水準が適用されるわけではなく、年</a:t>
            </a:r>
            <a:r>
              <a:rPr lang="en-US" altLang="ja-JP"/>
              <a:t>960</a:t>
            </a:r>
            <a:r>
              <a:rPr lang="ja-JP" altLang="ja-JP"/>
              <a:t>時間の範囲内で修練が可能な場合は原則どおりＡ水準が適用されることになります。今後、臨床研修や専門研修では、各研修プログラムで想定される上限時間数が明示されることになるので、明示された時間数を確認し、仕事と私生活のバランスを自分で考えた上で、研修病院を選択してください。</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45</a:t>
            </a:fld>
            <a:endParaRPr kumimoji="1" lang="ja-JP" altLang="en-US"/>
          </a:p>
        </p:txBody>
      </p:sp>
    </p:spTree>
    <p:extLst>
      <p:ext uri="{BB962C8B-B14F-4D97-AF65-F5344CB8AC3E}">
        <p14:creationId xmlns:p14="http://schemas.microsoft.com/office/powerpoint/2010/main" val="1793910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Ｃ</a:t>
            </a:r>
            <a:r>
              <a:rPr lang="en-US" altLang="ja-JP"/>
              <a:t>-</a:t>
            </a:r>
            <a:r>
              <a:rPr lang="ja-JP" altLang="ja-JP"/>
              <a:t>２水準は、専攻医を修了した医師等が、技能研修のために年</a:t>
            </a:r>
            <a:r>
              <a:rPr lang="en-US" altLang="ja-JP"/>
              <a:t>960</a:t>
            </a:r>
            <a:r>
              <a:rPr lang="ja-JP" altLang="ja-JP"/>
              <a:t>時間を超えるような長時間労働が必要な場合に適用される水準で、</a:t>
            </a:r>
            <a:r>
              <a:rPr lang="en-US" altLang="ja-JP"/>
              <a:t>36</a:t>
            </a:r>
            <a:r>
              <a:rPr lang="ja-JP" altLang="ja-JP"/>
              <a:t>協定で締結できる時間外・休日労働時間の上限</a:t>
            </a:r>
            <a:r>
              <a:rPr lang="ja-JP" altLang="en-US"/>
              <a:t>は</a:t>
            </a:r>
            <a:r>
              <a:rPr lang="ja-JP" altLang="ja-JP"/>
              <a:t>年</a:t>
            </a:r>
            <a:r>
              <a:rPr lang="en-US" altLang="ja-JP"/>
              <a:t>1860</a:t>
            </a:r>
            <a:r>
              <a:rPr lang="ja-JP" altLang="ja-JP"/>
              <a:t>時間です。</a:t>
            </a:r>
          </a:p>
          <a:p>
            <a:r>
              <a:rPr lang="ja-JP" altLang="ja-JP"/>
              <a:t>なお、Ｃ</a:t>
            </a:r>
            <a:r>
              <a:rPr lang="en-US" altLang="ja-JP"/>
              <a:t>-</a:t>
            </a:r>
            <a:r>
              <a:rPr lang="ja-JP" altLang="ja-JP"/>
              <a:t>２水準が適用されるためには、研修予定の技能について、医師自らが技能研修計画を作成する必要があります。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46</a:t>
            </a:fld>
            <a:endParaRPr kumimoji="1" lang="ja-JP" altLang="en-US"/>
          </a:p>
        </p:txBody>
      </p:sp>
    </p:spTree>
    <p:extLst>
      <p:ext uri="{BB962C8B-B14F-4D97-AF65-F5344CB8AC3E}">
        <p14:creationId xmlns:p14="http://schemas.microsoft.com/office/powerpoint/2010/main" val="3132046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Ａ水準以外の特例的な水準を適用するためには、医療機関が都道府県に水準の指定申請を行い、医療機関単位で指定を受ける必要があります。</a:t>
            </a:r>
          </a:p>
          <a:p>
            <a:r>
              <a:rPr kumimoji="1" lang="ja-JP" altLang="en-US"/>
              <a:t>指定を受けた医療機関の医師は、全員が指定を受けたその水準になるわけではなく、実際に長時間労働が必要な業務に従事する対象となる医師を特定することで、その医師のみ特例的な水準、すなわち、連携ＢやＢ、Ｃ水準が適用され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47</a:t>
            </a:fld>
            <a:endParaRPr kumimoji="1" lang="ja-JP" altLang="en-US"/>
          </a:p>
        </p:txBody>
      </p:sp>
    </p:spTree>
    <p:extLst>
      <p:ext uri="{BB962C8B-B14F-4D97-AF65-F5344CB8AC3E}">
        <p14:creationId xmlns:p14="http://schemas.microsoft.com/office/powerpoint/2010/main" val="2088164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Ａ水準に該当する医師の具体的な働き方のイメージを示します。時間外・休日労働を年</a:t>
            </a:r>
            <a:r>
              <a:rPr lang="en-US" altLang="ja-JP"/>
              <a:t>760</a:t>
            </a:r>
            <a:r>
              <a:rPr lang="ja-JP" altLang="en-US"/>
              <a:t>時間行うような、臨床研修医のある</a:t>
            </a:r>
            <a:r>
              <a:rPr lang="en-US" altLang="ja-JP"/>
              <a:t>1</a:t>
            </a:r>
            <a:r>
              <a:rPr lang="ja-JP" altLang="en-US"/>
              <a:t>週間の働き方のイメージです。</a:t>
            </a:r>
            <a:endParaRPr lang="en-US" altLang="ja-JP"/>
          </a:p>
          <a:p>
            <a:r>
              <a:rPr kumimoji="1" lang="ja-JP" altLang="en-US"/>
              <a:t>月曜日から金曜日の</a:t>
            </a:r>
            <a:r>
              <a:rPr kumimoji="1" lang="en-US" altLang="ja-JP"/>
              <a:t>8</a:t>
            </a:r>
            <a:r>
              <a:rPr kumimoji="1" lang="ja-JP" altLang="en-US"/>
              <a:t>時から</a:t>
            </a:r>
            <a:r>
              <a:rPr kumimoji="1" lang="en-US" altLang="ja-JP"/>
              <a:t>17</a:t>
            </a:r>
            <a:r>
              <a:rPr kumimoji="1" lang="ja-JP" altLang="en-US"/>
              <a:t>時までが所定労働時間というケースを想定しています。</a:t>
            </a:r>
            <a:endParaRPr kumimoji="1" lang="en-US" altLang="ja-JP"/>
          </a:p>
          <a:p>
            <a:r>
              <a:rPr lang="ja-JP" altLang="en-US"/>
              <a:t>このケースでは、日常的な時間外労働はあまり多くないものの、月に１－２回、夜間の宿直勤務を行っているような方をイメージしています。</a:t>
            </a:r>
            <a:endParaRPr lang="en-US" altLang="ja-JP"/>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48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7909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続いて、連携Ｂ水準に該当する医師の具体的な働き方のイメージを示します。時間外・休日労働を年</a:t>
            </a:r>
            <a:r>
              <a:rPr kumimoji="1" lang="en-US" altLang="ja-JP"/>
              <a:t>1,000</a:t>
            </a:r>
            <a:r>
              <a:rPr kumimoji="1" lang="ja-JP" altLang="en-US"/>
              <a:t>時間行うような卒後</a:t>
            </a:r>
            <a:r>
              <a:rPr kumimoji="1" lang="en-US" altLang="ja-JP"/>
              <a:t>8</a:t>
            </a:r>
            <a:r>
              <a:rPr kumimoji="1" lang="ja-JP" altLang="en-US"/>
              <a:t>年目の呼吸器内科医の、１週間の働き方のイメージです。</a:t>
            </a:r>
            <a:endParaRPr kumimoji="1" lang="en-US" altLang="ja-JP"/>
          </a:p>
          <a:p>
            <a:r>
              <a:rPr kumimoji="1" lang="ja-JP" altLang="en-US"/>
              <a:t>月曜日から金曜日の</a:t>
            </a:r>
            <a:r>
              <a:rPr kumimoji="1" lang="en-US" altLang="ja-JP"/>
              <a:t>8</a:t>
            </a:r>
            <a:r>
              <a:rPr kumimoji="1" lang="ja-JP" altLang="en-US"/>
              <a:t>時から</a:t>
            </a:r>
            <a:r>
              <a:rPr kumimoji="1" lang="en-US" altLang="ja-JP"/>
              <a:t>17</a:t>
            </a:r>
            <a:r>
              <a:rPr kumimoji="1" lang="ja-JP" altLang="en-US"/>
              <a:t>時までが所定労働時間というケースを想定しています。</a:t>
            </a:r>
            <a:endParaRPr kumimoji="1" lang="en-US" altLang="ja-JP"/>
          </a:p>
          <a:p>
            <a:r>
              <a:rPr kumimoji="0" lang="ja-JP" altLang="en-US">
                <a:solidFill>
                  <a:schemeClr val="bg2">
                    <a:lumMod val="25000"/>
                  </a:schemeClr>
                </a:solidFill>
                <a:latin typeface="游ゴシック" panose="020B0400000000000000" pitchFamily="50" charset="-128"/>
              </a:rPr>
              <a:t>隔週水曜日に副業・兼業先での宿日直許可のある宿直に、隔週土曜日に副業・兼業先での宿日直許可のない宿直に従事しているイメージです。</a:t>
            </a:r>
            <a:endParaRPr kumimoji="0" lang="en-US" altLang="ja-JP">
              <a:solidFill>
                <a:schemeClr val="bg2">
                  <a:lumMod val="25000"/>
                </a:schemeClr>
              </a:solidFill>
              <a:latin typeface="游ゴシック" panose="020B0400000000000000" pitchFamily="50" charset="-128"/>
            </a:endParaRPr>
          </a:p>
          <a:p>
            <a:r>
              <a:rPr kumimoji="1" lang="ja-JP" altLang="en-US"/>
              <a:t>ただし、主たる勤務先である大学病院では、週に複数回オンコールを担っており、オンコール中に労働が発生した場合、代償休息が必要になります。</a:t>
            </a:r>
            <a:endParaRPr kumimoji="1" lang="en-US" altLang="ja-JP"/>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49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7828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続いて、Ｂ水準に該当する医師の具体的な働き方のイメージを示します。時間外・休日労働を年</a:t>
            </a:r>
            <a:r>
              <a:rPr kumimoji="1" lang="en-US" altLang="ja-JP"/>
              <a:t>1,200</a:t>
            </a:r>
            <a:r>
              <a:rPr kumimoji="1" lang="ja-JP" altLang="en-US"/>
              <a:t>時間行うような、卒後</a:t>
            </a:r>
            <a:r>
              <a:rPr kumimoji="1" lang="en-US" altLang="ja-JP"/>
              <a:t>15</a:t>
            </a:r>
            <a:r>
              <a:rPr kumimoji="1" lang="ja-JP" altLang="en-US"/>
              <a:t>年目の泌尿器科医の１週間の働き方のイメージです。</a:t>
            </a:r>
            <a:endParaRPr kumimoji="1" lang="en-US" altLang="ja-JP"/>
          </a:p>
          <a:p>
            <a:r>
              <a:rPr kumimoji="1" lang="ja-JP" altLang="en-US"/>
              <a:t>月曜日から金曜日の</a:t>
            </a:r>
            <a:r>
              <a:rPr kumimoji="1" lang="en-US" altLang="ja-JP"/>
              <a:t>8</a:t>
            </a:r>
            <a:r>
              <a:rPr kumimoji="1" lang="ja-JP" altLang="en-US"/>
              <a:t>時から</a:t>
            </a:r>
            <a:r>
              <a:rPr kumimoji="1" lang="en-US" altLang="ja-JP"/>
              <a:t>17</a:t>
            </a:r>
            <a:r>
              <a:rPr kumimoji="1" lang="ja-JP" altLang="en-US"/>
              <a:t>時までが所定労働時間というケースを想定しています。</a:t>
            </a:r>
            <a:endParaRPr kumimoji="1" lang="en-US" altLang="ja-JP"/>
          </a:p>
          <a:p>
            <a:r>
              <a:rPr kumimoji="1" lang="ja-JP" altLang="en-US"/>
              <a:t>オンコールや宿日直許可のない宿直に従事したり、時折、休みの日にも当番で病棟業務を行っている状況にあり、月によっては時間外・休日労働が</a:t>
            </a:r>
            <a:r>
              <a:rPr kumimoji="1" lang="en-US" altLang="ja-JP"/>
              <a:t>100</a:t>
            </a:r>
            <a:r>
              <a:rPr kumimoji="1" lang="ja-JP" altLang="en-US"/>
              <a:t>時間以上と見込まれるイメージです。</a:t>
            </a:r>
            <a:endParaRPr kumimoji="1" lang="en-US" altLang="ja-JP"/>
          </a:p>
          <a:p>
            <a:r>
              <a:rPr kumimoji="1" lang="ja-JP" altLang="en-US"/>
              <a:t>なお、オンコールも週に複数回になっており、オンコール中に労働が発生した場合、代償休息が必要になります。</a:t>
            </a:r>
            <a:endParaRPr kumimoji="1" lang="en-US" altLang="ja-JP"/>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50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753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しかし、この「いつ、どこにいても必要な医療が受けられる」社会は、医療者の中でも特に、一部の医師の極めて長時間の労働によって支えられているのが現実です。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a:t>
            </a:fld>
            <a:endParaRPr kumimoji="1" lang="ja-JP" altLang="en-US"/>
          </a:p>
        </p:txBody>
      </p:sp>
    </p:spTree>
    <p:extLst>
      <p:ext uri="{BB962C8B-B14F-4D97-AF65-F5344CB8AC3E}">
        <p14:creationId xmlns:p14="http://schemas.microsoft.com/office/powerpoint/2010/main" val="985859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最後に、Ｂ水準に該当する医師の具体的な働き方の別イメージを示します。時間外・休日労働を年</a:t>
            </a:r>
            <a:r>
              <a:rPr kumimoji="1" lang="en-US" altLang="ja-JP"/>
              <a:t>1,800</a:t>
            </a:r>
            <a:r>
              <a:rPr kumimoji="1" lang="ja-JP" altLang="en-US"/>
              <a:t>時間行うような、卒後８年目の心臓血管外科医の１週間の働き方のイメージです。</a:t>
            </a:r>
            <a:endParaRPr kumimoji="1" lang="en-US" altLang="ja-JP"/>
          </a:p>
          <a:p>
            <a:r>
              <a:rPr kumimoji="1" lang="ja-JP" altLang="en-US"/>
              <a:t>月曜日から金曜日の</a:t>
            </a:r>
            <a:r>
              <a:rPr kumimoji="1" lang="en-US" altLang="ja-JP"/>
              <a:t>8</a:t>
            </a:r>
            <a:r>
              <a:rPr kumimoji="1" lang="ja-JP" altLang="en-US"/>
              <a:t>時から</a:t>
            </a:r>
            <a:r>
              <a:rPr kumimoji="1" lang="en-US" altLang="ja-JP"/>
              <a:t>17</a:t>
            </a:r>
            <a:r>
              <a:rPr kumimoji="1" lang="ja-JP" altLang="en-US"/>
              <a:t>時までが所定労働時間というケースを想定しています。</a:t>
            </a:r>
            <a:endParaRPr kumimoji="1" lang="en-US" altLang="ja-JP"/>
          </a:p>
          <a:p>
            <a:r>
              <a:rPr kumimoji="1" lang="ja-JP" altLang="en-US"/>
              <a:t>オンコールや宿日直許可のない宿直に従事したり、患者さんの病態によっては時間外・休日労働が発生しやすい環境です。休みの日にも長時間の手術に従事しているようなイメージです。</a:t>
            </a:r>
            <a:endParaRPr kumimoji="1" lang="en-US" altLang="ja-JP"/>
          </a:p>
          <a:p>
            <a:r>
              <a:rPr kumimoji="1" lang="ja-JP" altLang="en-US"/>
              <a:t>なお、予定された休息時間中や、オンコール中に緊急手術のような突発業務が発生した場合、代償休息が必要になります。</a:t>
            </a:r>
            <a:endParaRPr kumimoji="1" lang="en-US" altLang="ja-JP"/>
          </a:p>
          <a:p>
            <a:pPr defTabSz="914586">
              <a:defRPr/>
            </a:pPr>
            <a:r>
              <a:rPr lang="ja-JP" altLang="en-US"/>
              <a:t>なお、</a:t>
            </a:r>
            <a:r>
              <a:rPr lang="ja-JP" altLang="ja-JP"/>
              <a:t>働き方改革の一環として、カンファレンスを所定労働時間内に行う取組を行っている医療機関も出てきています</a:t>
            </a:r>
            <a:r>
              <a:rPr lang="ja-JP" altLang="en-US"/>
              <a:t>。</a:t>
            </a:r>
          </a:p>
        </p:txBody>
      </p:sp>
      <p:sp>
        <p:nvSpPr>
          <p:cNvPr id="4" name="スライド番号プレースホルダー 3"/>
          <p:cNvSpPr>
            <a:spLocks noGrp="1"/>
          </p:cNvSpPr>
          <p:nvPr>
            <p:ph type="sldNum" sz="quarter" idx="10"/>
          </p:nvPr>
        </p:nvSpPr>
        <p:spPr/>
        <p:txBody>
          <a:bodyPr/>
          <a:lstStyle/>
          <a:p>
            <a:pPr defTabSz="914586">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14586">
                <a:defRPr/>
              </a:pPr>
              <a:t>51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7684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52</a:t>
            </a:fld>
            <a:endParaRPr kumimoji="1" lang="ja-JP" altLang="en-US"/>
          </a:p>
        </p:txBody>
      </p:sp>
    </p:spTree>
    <p:extLst>
      <p:ext uri="{BB962C8B-B14F-4D97-AF65-F5344CB8AC3E}">
        <p14:creationId xmlns:p14="http://schemas.microsoft.com/office/powerpoint/2010/main" val="3936154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53</a:t>
            </a:fld>
            <a:endParaRPr kumimoji="1" lang="ja-JP" altLang="en-US"/>
          </a:p>
        </p:txBody>
      </p:sp>
    </p:spTree>
    <p:extLst>
      <p:ext uri="{BB962C8B-B14F-4D97-AF65-F5344CB8AC3E}">
        <p14:creationId xmlns:p14="http://schemas.microsoft.com/office/powerpoint/2010/main" val="1946799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54</a:t>
            </a:fld>
            <a:endParaRPr kumimoji="1" lang="ja-JP" altLang="en-US"/>
          </a:p>
        </p:txBody>
      </p:sp>
    </p:spTree>
    <p:extLst>
      <p:ext uri="{BB962C8B-B14F-4D97-AF65-F5344CB8AC3E}">
        <p14:creationId xmlns:p14="http://schemas.microsoft.com/office/powerpoint/2010/main" val="2071064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55</a:t>
            </a:fld>
            <a:endParaRPr kumimoji="1" lang="ja-JP" altLang="en-US"/>
          </a:p>
        </p:txBody>
      </p:sp>
    </p:spTree>
    <p:extLst>
      <p:ext uri="{BB962C8B-B14F-4D97-AF65-F5344CB8AC3E}">
        <p14:creationId xmlns:p14="http://schemas.microsoft.com/office/powerpoint/2010/main" val="3176965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56</a:t>
            </a:fld>
            <a:endParaRPr kumimoji="1" lang="ja-JP" altLang="en-US"/>
          </a:p>
        </p:txBody>
      </p:sp>
    </p:spTree>
    <p:extLst>
      <p:ext uri="{BB962C8B-B14F-4D97-AF65-F5344CB8AC3E}">
        <p14:creationId xmlns:p14="http://schemas.microsoft.com/office/powerpoint/2010/main" val="28774569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57</a:t>
            </a:fld>
            <a:endParaRPr kumimoji="1" lang="ja-JP" altLang="en-US"/>
          </a:p>
        </p:txBody>
      </p:sp>
    </p:spTree>
    <p:extLst>
      <p:ext uri="{BB962C8B-B14F-4D97-AF65-F5344CB8AC3E}">
        <p14:creationId xmlns:p14="http://schemas.microsoft.com/office/powerpoint/2010/main" val="3630161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58</a:t>
            </a:fld>
            <a:endParaRPr kumimoji="1" lang="ja-JP" altLang="en-US"/>
          </a:p>
        </p:txBody>
      </p:sp>
    </p:spTree>
    <p:extLst>
      <p:ext uri="{BB962C8B-B14F-4D97-AF65-F5344CB8AC3E}">
        <p14:creationId xmlns:p14="http://schemas.microsoft.com/office/powerpoint/2010/main" val="31128702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59</a:t>
            </a:fld>
            <a:endParaRPr kumimoji="1" lang="ja-JP" altLang="en-US"/>
          </a:p>
        </p:txBody>
      </p:sp>
    </p:spTree>
    <p:extLst>
      <p:ext uri="{BB962C8B-B14F-4D97-AF65-F5344CB8AC3E}">
        <p14:creationId xmlns:p14="http://schemas.microsoft.com/office/powerpoint/2010/main" val="1593922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60</a:t>
            </a:fld>
            <a:endParaRPr kumimoji="1" lang="ja-JP" altLang="en-US"/>
          </a:p>
        </p:txBody>
      </p:sp>
    </p:spTree>
    <p:extLst>
      <p:ext uri="{BB962C8B-B14F-4D97-AF65-F5344CB8AC3E}">
        <p14:creationId xmlns:p14="http://schemas.microsoft.com/office/powerpoint/2010/main" val="141713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みなさんが長時間、医療現場と向き合う中で、</a:t>
            </a:r>
          </a:p>
          <a:p>
            <a:r>
              <a:rPr kumimoji="1" lang="ja-JP" altLang="en-US"/>
              <a:t>例えば、たくさんの業務がある中で、</a:t>
            </a:r>
            <a:r>
              <a:rPr kumimoji="1" lang="en-US" altLang="ja-JP"/>
              <a:t>｢</a:t>
            </a:r>
            <a:r>
              <a:rPr kumimoji="1" lang="ja-JP" altLang="en-US"/>
              <a:t>他の医師や他の職種の方々に助けてもらえそうな業務はなるべくシェアしたい</a:t>
            </a:r>
            <a:r>
              <a:rPr kumimoji="1" lang="en-US" altLang="ja-JP"/>
              <a:t>｣</a:t>
            </a:r>
            <a:r>
              <a:rPr kumimoji="1" lang="ja-JP" altLang="en-US"/>
              <a:t>と思ったり、</a:t>
            </a:r>
          </a:p>
          <a:p>
            <a:r>
              <a:rPr kumimoji="1" lang="en-US" altLang="ja-JP"/>
              <a:t>｢</a:t>
            </a:r>
            <a:r>
              <a:rPr kumimoji="1" lang="ja-JP" altLang="en-US"/>
              <a:t>たまには休んだり、自分の時間も大切にしたい</a:t>
            </a:r>
            <a:r>
              <a:rPr kumimoji="1" lang="en-US" altLang="ja-JP"/>
              <a:t>｣</a:t>
            </a:r>
            <a:r>
              <a:rPr kumimoji="1" lang="ja-JP" altLang="en-US"/>
              <a:t>というような思いを持つようなこともあるのではないでしょうか。</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a:t>
            </a:fld>
            <a:endParaRPr kumimoji="1" lang="ja-JP" altLang="en-US"/>
          </a:p>
        </p:txBody>
      </p:sp>
    </p:spTree>
    <p:extLst>
      <p:ext uri="{BB962C8B-B14F-4D97-AF65-F5344CB8AC3E}">
        <p14:creationId xmlns:p14="http://schemas.microsoft.com/office/powerpoint/2010/main" val="2041708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61</a:t>
            </a:fld>
            <a:endParaRPr kumimoji="1" lang="ja-JP" altLang="en-US"/>
          </a:p>
        </p:txBody>
      </p:sp>
    </p:spTree>
    <p:extLst>
      <p:ext uri="{BB962C8B-B14F-4D97-AF65-F5344CB8AC3E}">
        <p14:creationId xmlns:p14="http://schemas.microsoft.com/office/powerpoint/2010/main" val="2957565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62</a:t>
            </a:fld>
            <a:endParaRPr kumimoji="1" lang="ja-JP" altLang="en-US"/>
          </a:p>
        </p:txBody>
      </p:sp>
    </p:spTree>
    <p:extLst>
      <p:ext uri="{BB962C8B-B14F-4D97-AF65-F5344CB8AC3E}">
        <p14:creationId xmlns:p14="http://schemas.microsoft.com/office/powerpoint/2010/main" val="20444169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63</a:t>
            </a:fld>
            <a:endParaRPr kumimoji="1" lang="ja-JP" altLang="en-US"/>
          </a:p>
        </p:txBody>
      </p:sp>
    </p:spTree>
    <p:extLst>
      <p:ext uri="{BB962C8B-B14F-4D97-AF65-F5344CB8AC3E}">
        <p14:creationId xmlns:p14="http://schemas.microsoft.com/office/powerpoint/2010/main" val="5486106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64</a:t>
            </a:fld>
            <a:endParaRPr kumimoji="1" lang="ja-JP" altLang="en-US"/>
          </a:p>
        </p:txBody>
      </p:sp>
    </p:spTree>
    <p:extLst>
      <p:ext uri="{BB962C8B-B14F-4D97-AF65-F5344CB8AC3E}">
        <p14:creationId xmlns:p14="http://schemas.microsoft.com/office/powerpoint/2010/main" val="3288444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66</a:t>
            </a:fld>
            <a:endParaRPr kumimoji="1" lang="ja-JP" altLang="en-US"/>
          </a:p>
        </p:txBody>
      </p:sp>
    </p:spTree>
    <p:extLst>
      <p:ext uri="{BB962C8B-B14F-4D97-AF65-F5344CB8AC3E}">
        <p14:creationId xmlns:p14="http://schemas.microsoft.com/office/powerpoint/2010/main" val="21593131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68</a:t>
            </a:fld>
            <a:endParaRPr kumimoji="1" lang="ja-JP" altLang="en-US"/>
          </a:p>
        </p:txBody>
      </p:sp>
    </p:spTree>
    <p:extLst>
      <p:ext uri="{BB962C8B-B14F-4D97-AF65-F5344CB8AC3E}">
        <p14:creationId xmlns:p14="http://schemas.microsoft.com/office/powerpoint/2010/main" val="21132232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目の前の患者さんと地域の医療を守るために、医師はどうしても長時間勤務が必要になる場合もあります。</a:t>
            </a:r>
            <a:endParaRPr kumimoji="1" lang="en-US" altLang="ja-JP"/>
          </a:p>
          <a:p>
            <a:r>
              <a:rPr kumimoji="1" lang="ja-JP" altLang="en-US"/>
              <a:t>そのような現状も踏まえ、医師が適切に良質な医療を提供することを担保するために、</a:t>
            </a:r>
            <a:r>
              <a:rPr kumimoji="1" lang="en-US" altLang="ja-JP"/>
              <a:t>2024</a:t>
            </a:r>
            <a:r>
              <a:rPr kumimoji="1" lang="ja-JP" altLang="en-US"/>
              <a:t>年４月より長時間労働を行う上では勤務医の健康を守るための新しいルールが設けられます。</a:t>
            </a:r>
          </a:p>
          <a:p>
            <a:r>
              <a:rPr kumimoji="1" lang="ja-JP" altLang="en-US"/>
              <a:t>先ほどご説明した</a:t>
            </a:r>
            <a:r>
              <a:rPr kumimoji="1" lang="en-US" altLang="ja-JP"/>
              <a:t>2</a:t>
            </a:r>
            <a:r>
              <a:rPr kumimoji="1" lang="ja-JP" altLang="en-US"/>
              <a:t>本柱の</a:t>
            </a:r>
            <a:r>
              <a:rPr kumimoji="1" lang="en-US" altLang="ja-JP"/>
              <a:t>2</a:t>
            </a:r>
            <a:r>
              <a:rPr kumimoji="1" lang="ja-JP" altLang="en-US"/>
              <a:t>つ目というわけですが、ここからはこの健康を守るためのルールについてご説明します。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69</a:t>
            </a:fld>
            <a:endParaRPr kumimoji="1" lang="ja-JP" altLang="en-US"/>
          </a:p>
        </p:txBody>
      </p:sp>
    </p:spTree>
    <p:extLst>
      <p:ext uri="{BB962C8B-B14F-4D97-AF65-F5344CB8AC3E}">
        <p14:creationId xmlns:p14="http://schemas.microsoft.com/office/powerpoint/2010/main" val="14703330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勤務医の健康を守るための新ルールは大きく分けると</a:t>
            </a:r>
            <a:r>
              <a:rPr kumimoji="1" lang="en-US" altLang="ja-JP"/>
              <a:t>2</a:t>
            </a:r>
            <a:r>
              <a:rPr kumimoji="1" lang="ja-JP" altLang="en-US"/>
              <a:t>点ありますが、まず</a:t>
            </a:r>
            <a:r>
              <a:rPr kumimoji="1" lang="en-US" altLang="ja-JP"/>
              <a:t>1</a:t>
            </a:r>
            <a:r>
              <a:rPr kumimoji="1" lang="ja-JP" altLang="en-US"/>
              <a:t>つ目に、長時間労働となることが見込まれる医師への面接指導について、新しいルールが設けられます。詳しくは次のスライドで説明します。</a:t>
            </a:r>
          </a:p>
          <a:p>
            <a:r>
              <a:rPr kumimoji="1" lang="ja-JP" altLang="en-US"/>
              <a:t>続いて</a:t>
            </a:r>
            <a:r>
              <a:rPr kumimoji="1" lang="en-US" altLang="ja-JP"/>
              <a:t>2</a:t>
            </a:r>
            <a:r>
              <a:rPr kumimoji="1" lang="ja-JP" altLang="en-US"/>
              <a:t>つ目ですが、長時間労働が必要になる場合でも、適切な休息を確保するためのルールが設けられます。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70</a:t>
            </a:fld>
            <a:endParaRPr kumimoji="1" lang="ja-JP" altLang="en-US"/>
          </a:p>
        </p:txBody>
      </p:sp>
    </p:spTree>
    <p:extLst>
      <p:ext uri="{BB962C8B-B14F-4D97-AF65-F5344CB8AC3E}">
        <p14:creationId xmlns:p14="http://schemas.microsoft.com/office/powerpoint/2010/main" val="3335411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時間外・休日労働時間が月</a:t>
            </a:r>
            <a:r>
              <a:rPr lang="en-US" altLang="ja-JP"/>
              <a:t>100</a:t>
            </a:r>
            <a:r>
              <a:rPr lang="ja-JP" altLang="ja-JP"/>
              <a:t>時間以上となることが見込まれる医師には、面接指導が実施されることになります。</a:t>
            </a:r>
          </a:p>
          <a:p>
            <a:r>
              <a:rPr lang="ja-JP" altLang="ja-JP"/>
              <a:t>面接指導では、所定の講習を受けた面接指導実施医師が、睡眠や疲労の状況を確認します。面接指導の結果、休息が必要と認められる場合には、医療機関の管理者により必要な就業上の措置が講じられることとなり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71</a:t>
            </a:fld>
            <a:endParaRPr kumimoji="1" lang="ja-JP" altLang="en-US"/>
          </a:p>
        </p:txBody>
      </p:sp>
    </p:spTree>
    <p:extLst>
      <p:ext uri="{BB962C8B-B14F-4D97-AF65-F5344CB8AC3E}">
        <p14:creationId xmlns:p14="http://schemas.microsoft.com/office/powerpoint/2010/main" val="7554680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続いて、長時間勤務の中でも十分な休息時間を確保するための制度として、勤務と勤務の間に休息時間を設ける「勤務間インターバル」に医師に特化したルールが設けられました。</a:t>
            </a:r>
          </a:p>
          <a:p>
            <a:r>
              <a:rPr kumimoji="1" lang="ja-JP" altLang="en-US"/>
              <a:t>心と体の健康を守るためには、前日の勤務から翌日の勤務までの間、連続した休息期間を確保し、仕事から離れることが重要です。このため、この勤務間インターバルのルールでは、休息時間を細切れに取ることは認められていません。</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72</a:t>
            </a:fld>
            <a:endParaRPr kumimoji="1" lang="ja-JP" altLang="en-US"/>
          </a:p>
        </p:txBody>
      </p:sp>
    </p:spTree>
    <p:extLst>
      <p:ext uri="{BB962C8B-B14F-4D97-AF65-F5344CB8AC3E}">
        <p14:creationId xmlns:p14="http://schemas.microsoft.com/office/powerpoint/2010/main" val="106010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このような、医師が体と心のゆとりが持てない状態では、患者さんに不安を与えかねません。</a:t>
            </a:r>
            <a:endParaRPr kumimoji="1" lang="en-US" altLang="ja-JP"/>
          </a:p>
          <a:p>
            <a:r>
              <a:rPr kumimoji="1" lang="ja-JP" altLang="en-US"/>
              <a:t>さらには、睡眠時間が短く、疲労がたまった状態では、判断力が鈍り、医療事故につながる可能性もあります。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a:t>
            </a:fld>
            <a:endParaRPr kumimoji="1" lang="ja-JP" altLang="en-US"/>
          </a:p>
        </p:txBody>
      </p:sp>
    </p:spTree>
    <p:extLst>
      <p:ext uri="{BB962C8B-B14F-4D97-AF65-F5344CB8AC3E}">
        <p14:creationId xmlns:p14="http://schemas.microsoft.com/office/powerpoint/2010/main" val="380788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まず勤務間インターバルについての原則的なルールですが、長時間労働となる医師については、始業から</a:t>
            </a:r>
            <a:r>
              <a:rPr kumimoji="1" lang="en-US" altLang="ja-JP"/>
              <a:t>24</a:t>
            </a:r>
            <a:r>
              <a:rPr kumimoji="1" lang="ja-JP" altLang="en-US"/>
              <a:t>時間以内に</a:t>
            </a:r>
            <a:r>
              <a:rPr kumimoji="1" lang="en-US" altLang="ja-JP"/>
              <a:t>9</a:t>
            </a:r>
            <a:r>
              <a:rPr kumimoji="1" lang="ja-JP" altLang="en-US"/>
              <a:t>時間のインターバルを設ける必要があります。</a:t>
            </a:r>
            <a:endParaRPr kumimoji="1" lang="en-US" altLang="ja-JP"/>
          </a:p>
          <a:p>
            <a:r>
              <a:rPr kumimoji="1" lang="ja-JP" altLang="en-US"/>
              <a:t>この</a:t>
            </a:r>
            <a:r>
              <a:rPr kumimoji="1" lang="en-US" altLang="ja-JP"/>
              <a:t>9</a:t>
            </a:r>
            <a:r>
              <a:rPr kumimoji="1" lang="ja-JP" altLang="en-US"/>
              <a:t>時間のインターバルの間は、原則業務から離れている必要がありますが、宿日直許可のある宿日直に連続して</a:t>
            </a:r>
            <a:r>
              <a:rPr kumimoji="1" lang="en-US" altLang="ja-JP"/>
              <a:t>9</a:t>
            </a:r>
            <a:r>
              <a:rPr kumimoji="1" lang="ja-JP" altLang="en-US"/>
              <a:t>時間以上従事する場合には、休息が確保できたとみなし、勤務間インターバルに当てることができます。</a:t>
            </a:r>
          </a:p>
          <a:p>
            <a:r>
              <a:rPr kumimoji="1" lang="ja-JP" altLang="en-US"/>
              <a:t>このスライドでは、勤務間インターバルが確保された状態の働き方のイメージをお示ししています。</a:t>
            </a:r>
          </a:p>
          <a:p>
            <a:r>
              <a:rPr kumimoji="1" lang="ja-JP" altLang="en-US"/>
              <a:t>このケースでは、朝</a:t>
            </a:r>
            <a:r>
              <a:rPr kumimoji="1" lang="en-US" altLang="ja-JP"/>
              <a:t>8</a:t>
            </a:r>
            <a:r>
              <a:rPr kumimoji="1" lang="ja-JP" altLang="en-US"/>
              <a:t>時に始業してから、</a:t>
            </a:r>
            <a:r>
              <a:rPr kumimoji="1" lang="en-US" altLang="ja-JP"/>
              <a:t>23</a:t>
            </a:r>
            <a:r>
              <a:rPr kumimoji="1" lang="ja-JP" altLang="en-US"/>
              <a:t>時までの勤務が予定されていますが、翌日の始業時間である朝</a:t>
            </a:r>
            <a:r>
              <a:rPr kumimoji="1" lang="en-US" altLang="ja-JP"/>
              <a:t>8</a:t>
            </a:r>
            <a:r>
              <a:rPr kumimoji="1" lang="ja-JP" altLang="en-US"/>
              <a:t>時までの間で、</a:t>
            </a:r>
            <a:r>
              <a:rPr kumimoji="1" lang="en-US" altLang="ja-JP"/>
              <a:t>9</a:t>
            </a:r>
            <a:r>
              <a:rPr kumimoji="1" lang="ja-JP" altLang="en-US"/>
              <a:t>時間のインターバルを確保することができています。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73</a:t>
            </a:fld>
            <a:endParaRPr kumimoji="1" lang="ja-JP" altLang="en-US"/>
          </a:p>
        </p:txBody>
      </p:sp>
    </p:spTree>
    <p:extLst>
      <p:ext uri="{BB962C8B-B14F-4D97-AF65-F5344CB8AC3E}">
        <p14:creationId xmlns:p14="http://schemas.microsoft.com/office/powerpoint/2010/main" val="8794518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一方で、日中にいつもどおり勤務した後、そのまま翌日にかけて宿直を行うような場合には、この</a:t>
            </a:r>
            <a:r>
              <a:rPr kumimoji="1" lang="en-US" altLang="ja-JP"/>
              <a:t>24</a:t>
            </a:r>
            <a:r>
              <a:rPr kumimoji="1" lang="ja-JP" altLang="en-US"/>
              <a:t>時間以内に</a:t>
            </a:r>
            <a:r>
              <a:rPr kumimoji="1" lang="en-US" altLang="ja-JP"/>
              <a:t>9</a:t>
            </a:r>
            <a:r>
              <a:rPr kumimoji="1" lang="ja-JP" altLang="en-US"/>
              <a:t>時間のインターバルを確保できないケースがあります。</a:t>
            </a:r>
            <a:endParaRPr kumimoji="1" lang="en-US" altLang="ja-JP"/>
          </a:p>
          <a:p>
            <a:r>
              <a:rPr kumimoji="1" lang="ja-JP" altLang="en-US"/>
              <a:t>そのため、このような宿日直許可のない宿日直に従事する場合については別の基準が設けられており、その場合には</a:t>
            </a:r>
            <a:r>
              <a:rPr kumimoji="1" lang="en-US" altLang="ja-JP"/>
              <a:t>46</a:t>
            </a:r>
            <a:r>
              <a:rPr kumimoji="1" lang="ja-JP" altLang="en-US"/>
              <a:t>時間以内に</a:t>
            </a:r>
            <a:r>
              <a:rPr kumimoji="1" lang="en-US" altLang="ja-JP"/>
              <a:t>18</a:t>
            </a:r>
            <a:r>
              <a:rPr kumimoji="1" lang="ja-JP" altLang="en-US"/>
              <a:t>時間以上のインターバルを確保することとされています。</a:t>
            </a:r>
            <a:endParaRPr kumimoji="1" lang="en-US" altLang="ja-JP"/>
          </a:p>
          <a:p>
            <a:r>
              <a:rPr kumimoji="1" lang="ja-JP" altLang="en-US"/>
              <a:t>このスライドでは、宿日直許可のない宿日直に従事した場合で、勤務間インターバルが確保された状態の働き方のイメージをお示ししています。</a:t>
            </a:r>
          </a:p>
          <a:p>
            <a:r>
              <a:rPr kumimoji="1" lang="ja-JP" altLang="en-US"/>
              <a:t>このケースでは、朝</a:t>
            </a:r>
            <a:r>
              <a:rPr kumimoji="1" lang="en-US" altLang="ja-JP"/>
              <a:t>8</a:t>
            </a:r>
            <a:r>
              <a:rPr kumimoji="1" lang="ja-JP" altLang="en-US"/>
              <a:t>時に始業し、日中勤務した後、朝まで宿直を行い、そのまま午前中は勤務に入り、翌日の昼</a:t>
            </a:r>
            <a:r>
              <a:rPr kumimoji="1" lang="en-US" altLang="ja-JP"/>
              <a:t>12</a:t>
            </a:r>
            <a:r>
              <a:rPr kumimoji="1" lang="ja-JP" altLang="en-US"/>
              <a:t>時に宿直明けの勤務を終了するという予定になっています。</a:t>
            </a:r>
            <a:endParaRPr kumimoji="1" lang="en-US" altLang="ja-JP"/>
          </a:p>
          <a:p>
            <a:r>
              <a:rPr kumimoji="1" lang="ja-JP" altLang="en-US"/>
              <a:t>この場合、始業開始から</a:t>
            </a:r>
            <a:r>
              <a:rPr kumimoji="1" lang="en-US" altLang="ja-JP"/>
              <a:t>46</a:t>
            </a:r>
            <a:r>
              <a:rPr kumimoji="1" lang="ja-JP" altLang="en-US"/>
              <a:t>時間後である翌々日の朝</a:t>
            </a:r>
            <a:r>
              <a:rPr kumimoji="1" lang="en-US" altLang="ja-JP"/>
              <a:t>6</a:t>
            </a:r>
            <a:r>
              <a:rPr kumimoji="1" lang="ja-JP" altLang="en-US"/>
              <a:t>時までの間で、</a:t>
            </a:r>
            <a:r>
              <a:rPr kumimoji="1" lang="en-US" altLang="ja-JP"/>
              <a:t>18</a:t>
            </a:r>
            <a:r>
              <a:rPr kumimoji="1" lang="ja-JP" altLang="en-US"/>
              <a:t>時間のインターバルを確保することができています。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74</a:t>
            </a:fld>
            <a:endParaRPr kumimoji="1" lang="ja-JP" altLang="en-US"/>
          </a:p>
        </p:txBody>
      </p:sp>
    </p:spTree>
    <p:extLst>
      <p:ext uri="{BB962C8B-B14F-4D97-AF65-F5344CB8AC3E}">
        <p14:creationId xmlns:p14="http://schemas.microsoft.com/office/powerpoint/2010/main" val="33574091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シフトを作成する時点で、適切な休息時間が確保できるよう、インターバル時間を設定する必要があり、シフト作成時点で規定のインターバル時間が確保できていないものは認められません。</a:t>
            </a:r>
          </a:p>
          <a:p>
            <a:r>
              <a:rPr kumimoji="1" lang="ja-JP" altLang="en-US"/>
              <a:t>しかし、シフト上はインターバルで休息をとる予定だった時間であっても、患者さんの急変対応など、緊急で業務が発生した場合は対応することが可能です。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75</a:t>
            </a:fld>
            <a:endParaRPr kumimoji="1" lang="ja-JP" altLang="en-US"/>
          </a:p>
        </p:txBody>
      </p:sp>
    </p:spTree>
    <p:extLst>
      <p:ext uri="{BB962C8B-B14F-4D97-AF65-F5344CB8AC3E}">
        <p14:creationId xmlns:p14="http://schemas.microsoft.com/office/powerpoint/2010/main" val="33615108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勤務間インターバル中に、緊急で発生した業務へ対応した場合には、対応した時間に相当する時間分の休息が代償休息として事後的に医療機関の管理者より与えられます。</a:t>
            </a:r>
          </a:p>
          <a:p>
            <a:r>
              <a:rPr kumimoji="1" lang="ja-JP" altLang="en-US"/>
              <a:t>例えば、</a:t>
            </a:r>
            <a:r>
              <a:rPr kumimoji="1" lang="en-US" altLang="ja-JP"/>
              <a:t>9</a:t>
            </a:r>
            <a:r>
              <a:rPr kumimoji="1" lang="ja-JP" altLang="en-US"/>
              <a:t>時間のインターバルを予定していた時間中に</a:t>
            </a:r>
            <a:r>
              <a:rPr kumimoji="1" lang="en-US" altLang="ja-JP"/>
              <a:t>3</a:t>
            </a:r>
            <a:r>
              <a:rPr kumimoji="1" lang="ja-JP" altLang="en-US"/>
              <a:t>時間の緊急対応を行った場合には、</a:t>
            </a:r>
            <a:r>
              <a:rPr kumimoji="1" lang="en-US" altLang="ja-JP"/>
              <a:t>3</a:t>
            </a:r>
            <a:r>
              <a:rPr kumimoji="1" lang="ja-JP" altLang="en-US"/>
              <a:t>時間分の代償休息が発生します。この代償休息は、発生日の翌月末までを期限に与えられることになります。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76</a:t>
            </a:fld>
            <a:endParaRPr kumimoji="1" lang="ja-JP" altLang="en-US"/>
          </a:p>
        </p:txBody>
      </p:sp>
    </p:spTree>
    <p:extLst>
      <p:ext uri="{BB962C8B-B14F-4D97-AF65-F5344CB8AC3E}">
        <p14:creationId xmlns:p14="http://schemas.microsoft.com/office/powerpoint/2010/main" val="3659115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代償休息のタイミングの例として、とある年の</a:t>
            </a:r>
            <a:r>
              <a:rPr kumimoji="1" lang="en-US" altLang="ja-JP"/>
              <a:t>11</a:t>
            </a:r>
            <a:r>
              <a:rPr kumimoji="1" lang="ja-JP" altLang="en-US"/>
              <a:t>月の</a:t>
            </a:r>
            <a:r>
              <a:rPr kumimoji="1" lang="en-US" altLang="ja-JP"/>
              <a:t>1</a:t>
            </a:r>
            <a:r>
              <a:rPr kumimoji="1" lang="ja-JP" altLang="en-US"/>
              <a:t>ヶ月間に計</a:t>
            </a:r>
            <a:r>
              <a:rPr kumimoji="1" lang="en-US" altLang="ja-JP"/>
              <a:t>8</a:t>
            </a:r>
            <a:r>
              <a:rPr kumimoji="1" lang="ja-JP" altLang="en-US"/>
              <a:t>回の緊急の業務が発生したケースを記載しています。</a:t>
            </a:r>
            <a:endParaRPr kumimoji="1" lang="en-US" altLang="ja-JP"/>
          </a:p>
          <a:p>
            <a:r>
              <a:rPr kumimoji="1" lang="ja-JP" altLang="en-US"/>
              <a:t>この事例では、勤務間インターバル中の緊急の業務が、</a:t>
            </a:r>
            <a:r>
              <a:rPr kumimoji="1" lang="en-US" altLang="ja-JP"/>
              <a:t>11/4</a:t>
            </a:r>
            <a:r>
              <a:rPr kumimoji="1" lang="ja-JP" altLang="en-US"/>
              <a:t>に</a:t>
            </a:r>
            <a:r>
              <a:rPr kumimoji="1" lang="en-US" altLang="ja-JP"/>
              <a:t>4</a:t>
            </a:r>
            <a:r>
              <a:rPr kumimoji="1" lang="ja-JP" altLang="en-US"/>
              <a:t>時間、</a:t>
            </a:r>
            <a:r>
              <a:rPr kumimoji="1" lang="en-US" altLang="ja-JP"/>
              <a:t>11/6</a:t>
            </a:r>
            <a:r>
              <a:rPr kumimoji="1" lang="ja-JP" altLang="en-US"/>
              <a:t>に</a:t>
            </a:r>
            <a:r>
              <a:rPr kumimoji="1" lang="en-US" altLang="ja-JP"/>
              <a:t>3</a:t>
            </a:r>
            <a:r>
              <a:rPr kumimoji="1" lang="ja-JP" altLang="en-US"/>
              <a:t>時間、</a:t>
            </a:r>
            <a:r>
              <a:rPr kumimoji="1" lang="en-US" altLang="ja-JP"/>
              <a:t>11/9</a:t>
            </a:r>
            <a:r>
              <a:rPr kumimoji="1" lang="ja-JP" altLang="en-US"/>
              <a:t>に</a:t>
            </a:r>
            <a:r>
              <a:rPr kumimoji="1" lang="en-US" altLang="ja-JP"/>
              <a:t>1</a:t>
            </a:r>
            <a:r>
              <a:rPr kumimoji="1" lang="ja-JP" altLang="en-US"/>
              <a:t>時間</a:t>
            </a:r>
            <a:r>
              <a:rPr kumimoji="1" lang="en-US" altLang="ja-JP"/>
              <a:t>…</a:t>
            </a:r>
            <a:r>
              <a:rPr kumimoji="1" lang="ja-JP" altLang="en-US"/>
              <a:t>といったように計</a:t>
            </a:r>
            <a:r>
              <a:rPr kumimoji="1" lang="en-US" altLang="ja-JP"/>
              <a:t>8</a:t>
            </a:r>
            <a:r>
              <a:rPr kumimoji="1" lang="ja-JP" altLang="en-US"/>
              <a:t>回発生しており、これらを全て合計すると</a:t>
            </a:r>
            <a:r>
              <a:rPr kumimoji="1" lang="en-US" altLang="ja-JP"/>
              <a:t>20</a:t>
            </a:r>
            <a:r>
              <a:rPr kumimoji="1" lang="ja-JP" altLang="en-US"/>
              <a:t>時間になりますが、この場合</a:t>
            </a:r>
            <a:r>
              <a:rPr kumimoji="1" lang="en-US" altLang="ja-JP"/>
              <a:t>12</a:t>
            </a:r>
            <a:r>
              <a:rPr kumimoji="1" lang="ja-JP" altLang="en-US"/>
              <a:t>月末までに合計</a:t>
            </a:r>
            <a:r>
              <a:rPr kumimoji="1" lang="en-US" altLang="ja-JP"/>
              <a:t>20</a:t>
            </a:r>
            <a:r>
              <a:rPr kumimoji="1" lang="ja-JP" altLang="en-US"/>
              <a:t>時間分の代償休息が与えられることになります。</a:t>
            </a:r>
            <a:endParaRPr kumimoji="1" lang="en-US" altLang="ja-JP"/>
          </a:p>
          <a:p>
            <a:r>
              <a:rPr kumimoji="1" lang="ja-JP" altLang="en-US"/>
              <a:t>代償休息が発生した場合、シフトを管理する側の立場の方々は、発生からなるべく早い段階で代償休息を付与することや、計画的に付与できるよう、勤務を調整するなどの配慮が必要となります。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77</a:t>
            </a:fld>
            <a:endParaRPr kumimoji="1" lang="ja-JP" altLang="en-US"/>
          </a:p>
        </p:txBody>
      </p:sp>
    </p:spTree>
    <p:extLst>
      <p:ext uri="{BB962C8B-B14F-4D97-AF65-F5344CB8AC3E}">
        <p14:creationId xmlns:p14="http://schemas.microsoft.com/office/powerpoint/2010/main" val="26930499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78</a:t>
            </a:fld>
            <a:endParaRPr kumimoji="1" lang="ja-JP" altLang="en-US"/>
          </a:p>
        </p:txBody>
      </p:sp>
    </p:spTree>
    <p:extLst>
      <p:ext uri="{BB962C8B-B14F-4D97-AF65-F5344CB8AC3E}">
        <p14:creationId xmlns:p14="http://schemas.microsoft.com/office/powerpoint/2010/main" val="10283876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79</a:t>
            </a:fld>
            <a:endParaRPr kumimoji="1" lang="ja-JP" altLang="en-US"/>
          </a:p>
        </p:txBody>
      </p:sp>
    </p:spTree>
    <p:extLst>
      <p:ext uri="{BB962C8B-B14F-4D97-AF65-F5344CB8AC3E}">
        <p14:creationId xmlns:p14="http://schemas.microsoft.com/office/powerpoint/2010/main" val="23413063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80</a:t>
            </a:fld>
            <a:endParaRPr kumimoji="1" lang="ja-JP" altLang="en-US"/>
          </a:p>
        </p:txBody>
      </p:sp>
    </p:spTree>
    <p:extLst>
      <p:ext uri="{BB962C8B-B14F-4D97-AF65-F5344CB8AC3E}">
        <p14:creationId xmlns:p14="http://schemas.microsoft.com/office/powerpoint/2010/main" val="22415264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81</a:t>
            </a:fld>
            <a:endParaRPr kumimoji="1" lang="ja-JP" altLang="en-US"/>
          </a:p>
        </p:txBody>
      </p:sp>
    </p:spTree>
    <p:extLst>
      <p:ext uri="{BB962C8B-B14F-4D97-AF65-F5344CB8AC3E}">
        <p14:creationId xmlns:p14="http://schemas.microsoft.com/office/powerpoint/2010/main" val="17574614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82</a:t>
            </a:fld>
            <a:endParaRPr kumimoji="1" lang="ja-JP" altLang="en-US"/>
          </a:p>
        </p:txBody>
      </p:sp>
    </p:spTree>
    <p:extLst>
      <p:ext uri="{BB962C8B-B14F-4D97-AF65-F5344CB8AC3E}">
        <p14:creationId xmlns:p14="http://schemas.microsoft.com/office/powerpoint/2010/main" val="58534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さらには、今後、日本の医療を取り巻く状況はますます大きく変化していきます。</a:t>
            </a:r>
          </a:p>
          <a:p>
            <a:r>
              <a:rPr kumimoji="1" lang="ja-JP" altLang="en-US"/>
              <a:t>例えば、高齢化が進む中で、それぞれの地域における高齢者は増加し、医療需要が高まっています。</a:t>
            </a:r>
            <a:endParaRPr kumimoji="1" lang="en-US" altLang="ja-JP"/>
          </a:p>
          <a:p>
            <a:r>
              <a:rPr kumimoji="1" lang="ja-JP" altLang="en-US"/>
              <a:t>また、高血圧や糖尿病などの生活習慣病や、がんなどの集学的治療の割合が高まるなど、医療ニーズも変化してきています。</a:t>
            </a:r>
          </a:p>
          <a:p>
            <a:r>
              <a:rPr kumimoji="1" lang="ja-JP" altLang="en-US"/>
              <a:t>特に高齢者においては、こうした複数の疾患を持つ患者さんが多く存在し、患者さんの生活や健康状態に合わせた総合的な医療提供が求められます。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a:t>
            </a:fld>
            <a:endParaRPr kumimoji="1" lang="ja-JP" altLang="en-US"/>
          </a:p>
        </p:txBody>
      </p:sp>
    </p:spTree>
    <p:extLst>
      <p:ext uri="{BB962C8B-B14F-4D97-AF65-F5344CB8AC3E}">
        <p14:creationId xmlns:p14="http://schemas.microsoft.com/office/powerpoint/2010/main" val="15537300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83</a:t>
            </a:fld>
            <a:endParaRPr kumimoji="1" lang="ja-JP" altLang="en-US"/>
          </a:p>
        </p:txBody>
      </p:sp>
    </p:spTree>
    <p:extLst>
      <p:ext uri="{BB962C8B-B14F-4D97-AF65-F5344CB8AC3E}">
        <p14:creationId xmlns:p14="http://schemas.microsoft.com/office/powerpoint/2010/main" val="3971180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84</a:t>
            </a:fld>
            <a:endParaRPr kumimoji="1" lang="ja-JP" altLang="en-US"/>
          </a:p>
        </p:txBody>
      </p:sp>
    </p:spTree>
    <p:extLst>
      <p:ext uri="{BB962C8B-B14F-4D97-AF65-F5344CB8AC3E}">
        <p14:creationId xmlns:p14="http://schemas.microsoft.com/office/powerpoint/2010/main" val="13834753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85</a:t>
            </a:fld>
            <a:endParaRPr kumimoji="1" lang="ja-JP" altLang="en-US"/>
          </a:p>
        </p:txBody>
      </p:sp>
    </p:spTree>
    <p:extLst>
      <p:ext uri="{BB962C8B-B14F-4D97-AF65-F5344CB8AC3E}">
        <p14:creationId xmlns:p14="http://schemas.microsoft.com/office/powerpoint/2010/main" val="22076050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86</a:t>
            </a:fld>
            <a:endParaRPr kumimoji="1" lang="ja-JP" altLang="en-US"/>
          </a:p>
        </p:txBody>
      </p:sp>
    </p:spTree>
    <p:extLst>
      <p:ext uri="{BB962C8B-B14F-4D97-AF65-F5344CB8AC3E}">
        <p14:creationId xmlns:p14="http://schemas.microsoft.com/office/powerpoint/2010/main" val="27892712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87</a:t>
            </a:fld>
            <a:endParaRPr kumimoji="1" lang="ja-JP" altLang="en-US"/>
          </a:p>
        </p:txBody>
      </p:sp>
    </p:spTree>
    <p:extLst>
      <p:ext uri="{BB962C8B-B14F-4D97-AF65-F5344CB8AC3E}">
        <p14:creationId xmlns:p14="http://schemas.microsoft.com/office/powerpoint/2010/main" val="36780962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日本の医療においては、大学病院や市中病院等からの医師派遣が地域の医療を支えているという側面があります。そのため、日本では多くの勤務医が複数の医療機関で働いています。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88</a:t>
            </a:fld>
            <a:endParaRPr kumimoji="1" lang="ja-JP" altLang="en-US"/>
          </a:p>
        </p:txBody>
      </p:sp>
    </p:spTree>
    <p:extLst>
      <p:ext uri="{BB962C8B-B14F-4D97-AF65-F5344CB8AC3E}">
        <p14:creationId xmlns:p14="http://schemas.microsoft.com/office/powerpoint/2010/main" val="33695547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複数の医療機関で勤務している方の場合、副業や兼業先での労働時間・勤務先・勤務内容などを、主に勤務している医療機関に対して事前に自己申告しておくことが好ましいでしょう。</a:t>
            </a:r>
            <a:endParaRPr kumimoji="1" lang="en-US" altLang="ja-JP"/>
          </a:p>
          <a:p>
            <a:r>
              <a:rPr kumimoji="1" lang="ja-JP" altLang="en-US"/>
              <a:t>チームメンバーがお互いの仕事を把握するきっかけとなるとともに、困ったときにも助けあえる第一歩となります。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89</a:t>
            </a:fld>
            <a:endParaRPr kumimoji="1" lang="ja-JP" altLang="en-US"/>
          </a:p>
        </p:txBody>
      </p:sp>
    </p:spTree>
    <p:extLst>
      <p:ext uri="{BB962C8B-B14F-4D97-AF65-F5344CB8AC3E}">
        <p14:creationId xmlns:p14="http://schemas.microsoft.com/office/powerpoint/2010/main" val="3308951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また、時間外労働や勤務間インターバルのルールを適切に運用するためには、各勤務医の勤務時間の正確な把握や適切なシフト作成が重要となります。</a:t>
            </a:r>
            <a:endParaRPr kumimoji="1" lang="en-US" altLang="ja-JP"/>
          </a:p>
          <a:p>
            <a:r>
              <a:rPr kumimoji="1" lang="ja-JP" altLang="en-US"/>
              <a:t>とはいっても、シフトの作成や調整を行う人に任せっぱなしではいけません。シフトを作成するのも医師をはじめとした医療従事者の方々ですので、期限を守って勤務希望を提出することや、シフトの調整者からの勤務相談にも快く応じられるよう、お互いに助け合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90</a:t>
            </a:fld>
            <a:endParaRPr kumimoji="1" lang="ja-JP" altLang="en-US"/>
          </a:p>
        </p:txBody>
      </p:sp>
    </p:spTree>
    <p:extLst>
      <p:ext uri="{BB962C8B-B14F-4D97-AF65-F5344CB8AC3E}">
        <p14:creationId xmlns:p14="http://schemas.microsoft.com/office/powerpoint/2010/main" val="42816861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どの勤務先でも最適なパフォーマンスが患者さんに提供されるように、労働時間を含む自分の仕事内容をそれぞれの勤務先にシェアして、突然の自分の欠勤にも対応できるような「助け合える」体制を整えてもら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91</a:t>
            </a:fld>
            <a:endParaRPr kumimoji="1" lang="ja-JP" altLang="en-US"/>
          </a:p>
        </p:txBody>
      </p:sp>
    </p:spTree>
    <p:extLst>
      <p:ext uri="{BB962C8B-B14F-4D97-AF65-F5344CB8AC3E}">
        <p14:creationId xmlns:p14="http://schemas.microsoft.com/office/powerpoint/2010/main" val="15580992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92</a:t>
            </a:fld>
            <a:endParaRPr kumimoji="1" lang="ja-JP" altLang="en-US"/>
          </a:p>
        </p:txBody>
      </p:sp>
    </p:spTree>
    <p:extLst>
      <p:ext uri="{BB962C8B-B14F-4D97-AF65-F5344CB8AC3E}">
        <p14:creationId xmlns:p14="http://schemas.microsoft.com/office/powerpoint/2010/main" val="213027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その一方で、少子化により人口減少社会を迎える中、医療界においてもマンパワーの確保が困難となりつつあります。</a:t>
            </a:r>
          </a:p>
          <a:p>
            <a:r>
              <a:rPr lang="ja-JP" altLang="ja-JP"/>
              <a:t>少子高齢化の進み具合は地域により異なりますが、地域によっては、医療人材の確保や、医師の偏在が</a:t>
            </a:r>
            <a:r>
              <a:rPr lang="ja-JP" altLang="en-US"/>
              <a:t>これまで以上に</a:t>
            </a:r>
            <a:r>
              <a:rPr lang="ja-JP" altLang="ja-JP"/>
              <a:t>課題となってい</a:t>
            </a:r>
            <a:r>
              <a:rPr lang="ja-JP" altLang="en-US"/>
              <a:t>き</a:t>
            </a:r>
            <a:r>
              <a:rPr lang="ja-JP" altLang="ja-JP"/>
              <a:t>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a:t>
            </a:fld>
            <a:endParaRPr kumimoji="1" lang="ja-JP" altLang="en-US"/>
          </a:p>
        </p:txBody>
      </p:sp>
    </p:spTree>
    <p:extLst>
      <p:ext uri="{BB962C8B-B14F-4D97-AF65-F5344CB8AC3E}">
        <p14:creationId xmlns:p14="http://schemas.microsoft.com/office/powerpoint/2010/main" val="7059780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93</a:t>
            </a:fld>
            <a:endParaRPr kumimoji="1" lang="ja-JP" altLang="en-US"/>
          </a:p>
        </p:txBody>
      </p:sp>
    </p:spTree>
    <p:extLst>
      <p:ext uri="{BB962C8B-B14F-4D97-AF65-F5344CB8AC3E}">
        <p14:creationId xmlns:p14="http://schemas.microsoft.com/office/powerpoint/2010/main" val="2194683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94</a:t>
            </a:fld>
            <a:endParaRPr kumimoji="1" lang="ja-JP" altLang="en-US"/>
          </a:p>
        </p:txBody>
      </p:sp>
    </p:spTree>
    <p:extLst>
      <p:ext uri="{BB962C8B-B14F-4D97-AF65-F5344CB8AC3E}">
        <p14:creationId xmlns:p14="http://schemas.microsoft.com/office/powerpoint/2010/main" val="30704635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6792A5-21A2-47AD-AB52-EFDCB2AB30E8}" type="slidenum">
              <a:rPr kumimoji="1" lang="ja-JP" altLang="en-US" smtClean="0"/>
              <a:t>95</a:t>
            </a:fld>
            <a:endParaRPr kumimoji="1" lang="ja-JP" altLang="en-US"/>
          </a:p>
        </p:txBody>
      </p:sp>
    </p:spTree>
    <p:extLst>
      <p:ext uri="{BB962C8B-B14F-4D97-AF65-F5344CB8AC3E}">
        <p14:creationId xmlns:p14="http://schemas.microsoft.com/office/powerpoint/2010/main" val="12250725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96</a:t>
            </a:fld>
            <a:endParaRPr kumimoji="1" lang="ja-JP" altLang="en-US"/>
          </a:p>
        </p:txBody>
      </p:sp>
    </p:spTree>
    <p:extLst>
      <p:ext uri="{BB962C8B-B14F-4D97-AF65-F5344CB8AC3E}">
        <p14:creationId xmlns:p14="http://schemas.microsoft.com/office/powerpoint/2010/main" val="31924644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医療機関では、医師だけでなく様々な職種の方が働いていますが、全ての医療専門職の方々がそれぞれの専門性を活かし、パフォーマンスを最大化することが大切です。</a:t>
            </a:r>
            <a:endParaRPr kumimoji="1" lang="en-US" altLang="ja-JP"/>
          </a:p>
          <a:p>
            <a:r>
              <a:rPr kumimoji="1" lang="ja-JP" altLang="en-US"/>
              <a:t>そのためには、チームでの話合いや、勉強会などを通して、職種間での連携を強化していく必要があります。</a:t>
            </a:r>
          </a:p>
          <a:p>
            <a:r>
              <a:rPr kumimoji="1" lang="ja-JP" altLang="en-US"/>
              <a:t>このような専門性を活かした</a:t>
            </a:r>
            <a:r>
              <a:rPr kumimoji="1" lang="en-US" altLang="ja-JP"/>
              <a:t>｢</a:t>
            </a:r>
            <a:r>
              <a:rPr kumimoji="1" lang="ja-JP" altLang="en-US"/>
              <a:t>タスク・シフト</a:t>
            </a:r>
            <a:r>
              <a:rPr kumimoji="1" lang="en-US" altLang="ja-JP"/>
              <a:t>/</a:t>
            </a:r>
            <a:r>
              <a:rPr kumimoji="1" lang="ja-JP" altLang="en-US"/>
              <a:t>シェア</a:t>
            </a:r>
            <a:r>
              <a:rPr kumimoji="1" lang="en-US" altLang="ja-JP"/>
              <a:t>｣</a:t>
            </a:r>
            <a:r>
              <a:rPr kumimoji="1" lang="ja-JP" altLang="en-US"/>
              <a:t>により、効率化が進めば、患者さんにとってもより質の高い医療提供にもつながります。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97</a:t>
            </a:fld>
            <a:endParaRPr kumimoji="1" lang="ja-JP" altLang="en-US"/>
          </a:p>
        </p:txBody>
      </p:sp>
    </p:spTree>
    <p:extLst>
      <p:ext uri="{BB962C8B-B14F-4D97-AF65-F5344CB8AC3E}">
        <p14:creationId xmlns:p14="http://schemas.microsoft.com/office/powerpoint/2010/main" val="38662969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タスク・シフト</a:t>
            </a:r>
            <a:r>
              <a:rPr kumimoji="1" lang="en-US" altLang="ja-JP"/>
              <a:t>/</a:t>
            </a:r>
            <a:r>
              <a:rPr kumimoji="1" lang="ja-JP" altLang="en-US"/>
              <a:t>シェアにあたり、特定行為研修を受けた看護師であれば、診療の補助の一部を担うことができます。特定行為研修修了者が実施することのできる特定行為として、</a:t>
            </a:r>
            <a:r>
              <a:rPr kumimoji="1" lang="en-US" altLang="ja-JP"/>
              <a:t>38</a:t>
            </a:r>
            <a:r>
              <a:rPr kumimoji="1" lang="ja-JP" altLang="en-US"/>
              <a:t>の行為が定められています。</a:t>
            </a:r>
          </a:p>
          <a:p>
            <a:r>
              <a:rPr kumimoji="1" lang="ja-JP" altLang="en-US"/>
              <a:t>特定行為研修修了者は年々増加しており、医師からのタスク・シフト</a:t>
            </a:r>
            <a:r>
              <a:rPr kumimoji="1" lang="en-US" altLang="ja-JP"/>
              <a:t>/</a:t>
            </a:r>
            <a:r>
              <a:rPr kumimoji="1" lang="ja-JP" altLang="en-US"/>
              <a:t>シェアが期待されています。各地域・施設のニーズに合わせて、特定行為研修修了者が活躍することで、医療・看護の質の向上にもつながります。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98</a:t>
            </a:fld>
            <a:endParaRPr kumimoji="1" lang="ja-JP" altLang="en-US"/>
          </a:p>
        </p:txBody>
      </p:sp>
    </p:spTree>
    <p:extLst>
      <p:ext uri="{BB962C8B-B14F-4D97-AF65-F5344CB8AC3E}">
        <p14:creationId xmlns:p14="http://schemas.microsoft.com/office/powerpoint/2010/main" val="8655796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特定行為を受けた看護師が行うことができる特定行為としては、</a:t>
            </a:r>
          </a:p>
          <a:p>
            <a:r>
              <a:rPr kumimoji="1" lang="ja-JP" altLang="en-US"/>
              <a:t>・直接動脈穿刺法による採血（動脈血液ガス分析）</a:t>
            </a:r>
          </a:p>
          <a:p>
            <a:r>
              <a:rPr kumimoji="1" lang="ja-JP" altLang="en-US"/>
              <a:t>・経口用気管チューブの位置の調整</a:t>
            </a:r>
          </a:p>
          <a:p>
            <a:r>
              <a:rPr kumimoji="1" lang="ja-JP" altLang="en-US"/>
              <a:t>・中心静脈カテーテルの除去</a:t>
            </a:r>
          </a:p>
          <a:p>
            <a:r>
              <a:rPr kumimoji="1" lang="ja-JP" altLang="en-US"/>
              <a:t>・硬膜外カテーテルによる鎮痛薬の投与および投薬量の調整</a:t>
            </a:r>
          </a:p>
          <a:p>
            <a:r>
              <a:rPr kumimoji="1" lang="ja-JP" altLang="en-US"/>
              <a:t>などが挙げられます。</a:t>
            </a:r>
          </a:p>
          <a:p>
            <a:r>
              <a:rPr kumimoji="1" lang="ja-JP" altLang="en-US"/>
              <a:t>特定行為区分ごとの研修を修了することにより、医師の作成した手順書に従って、その特定行為区分に含まれる特定行為を実施することができます。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99</a:t>
            </a:fld>
            <a:endParaRPr kumimoji="1" lang="ja-JP" altLang="en-US"/>
          </a:p>
        </p:txBody>
      </p:sp>
    </p:spTree>
    <p:extLst>
      <p:ext uri="{BB962C8B-B14F-4D97-AF65-F5344CB8AC3E}">
        <p14:creationId xmlns:p14="http://schemas.microsoft.com/office/powerpoint/2010/main" val="22839072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この特定行為研修修了者以外にも、様々な職種へのタスク・シフト／シェアが進められています。</a:t>
            </a:r>
            <a:endParaRPr kumimoji="1" lang="en-US" altLang="ja-JP"/>
          </a:p>
          <a:p>
            <a:r>
              <a:rPr kumimoji="1" lang="ja-JP" altLang="en-US"/>
              <a:t>例えば、臨床検査技師であれば、現行の制度の下でも、医師の具体的指示があれば、診療の補助として、病棟や外来での採血業務が可能です。</a:t>
            </a:r>
            <a:endParaRPr kumimoji="1" lang="en-US" altLang="ja-JP"/>
          </a:p>
          <a:p>
            <a:r>
              <a:rPr kumimoji="1" lang="ja-JP" altLang="en-US"/>
              <a:t>同様に、薬剤師であれば、病棟や手術室での薬剤管理や、薬物療法に関する患者さんへの説明が可能です。</a:t>
            </a:r>
            <a:endParaRPr kumimoji="1" lang="en-US" altLang="ja-JP"/>
          </a:p>
          <a:p>
            <a:r>
              <a:rPr kumimoji="1" lang="ja-JP" altLang="en-US"/>
              <a:t>この他にも、職種にかかわらずタスク・シフト／シェアを進めることが可能な業務として、診断書の下書きや症例データの登録、患者さんの搬送などは、医師事務作業補助者等の職員が行うことも可能となっ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100</a:t>
            </a:fld>
            <a:endParaRPr kumimoji="1" lang="ja-JP" altLang="en-US"/>
          </a:p>
        </p:txBody>
      </p:sp>
    </p:spTree>
    <p:extLst>
      <p:ext uri="{BB962C8B-B14F-4D97-AF65-F5344CB8AC3E}">
        <p14:creationId xmlns:p14="http://schemas.microsoft.com/office/powerpoint/2010/main" val="29865308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704008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882900" rtl="0" eaLnBrk="1" fontAlgn="auto" latinLnBrk="0" hangingPunct="1">
              <a:lnSpc>
                <a:spcPct val="100000"/>
              </a:lnSpc>
              <a:spcBef>
                <a:spcPts val="0"/>
              </a:spcBef>
              <a:spcAft>
                <a:spcPts val="0"/>
              </a:spcAft>
              <a:buClrTx/>
              <a:buSzTx/>
              <a:buFontTx/>
              <a:buNone/>
              <a:tabLst/>
              <a:defRPr/>
            </a:pPr>
            <a:fld id="{1883E73A-E418-4AEC-98A2-E2317C5E3A6D}"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82900" rtl="0" eaLnBrk="1" fontAlgn="auto" latinLnBrk="0" hangingPunct="1">
                <a:lnSpc>
                  <a:spcPct val="100000"/>
                </a:lnSpc>
                <a:spcBef>
                  <a:spcPts val="0"/>
                </a:spcBef>
                <a:spcAft>
                  <a:spcPts val="0"/>
                </a:spcAft>
                <a:buClrTx/>
                <a:buSzTx/>
                <a:buFontTx/>
                <a:buNone/>
                <a:tabLst/>
                <a:defRPr/>
              </a:pPr>
              <a:t>102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13419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84924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113741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5708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5"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268048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291872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92639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1" name="正方形/長方形 20">
            <a:extLst>
              <a:ext uri="{FF2B5EF4-FFF2-40B4-BE49-F238E27FC236}">
                <a16:creationId xmlns:a16="http://schemas.microsoft.com/office/drawing/2014/main" id="{B60C0383-7E27-CC41-BDF1-C49E8091F6E1}"/>
              </a:ext>
            </a:extLst>
          </p:cNvPr>
          <p:cNvSpPr/>
          <p:nvPr/>
        </p:nvSpPr>
        <p:spPr>
          <a:xfrm>
            <a:off x="6614114"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2" name="正方形/長方形 21">
            <a:extLst>
              <a:ext uri="{FF2B5EF4-FFF2-40B4-BE49-F238E27FC236}">
                <a16:creationId xmlns:a16="http://schemas.microsoft.com/office/drawing/2014/main" id="{1B4AEF06-A638-9B41-AE70-D8C99ADA08F1}"/>
              </a:ext>
            </a:extLst>
          </p:cNvPr>
          <p:cNvSpPr/>
          <p:nvPr/>
        </p:nvSpPr>
        <p:spPr>
          <a:xfrm>
            <a:off x="4405084" y="0"/>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3" name="正方形/長方形 22">
            <a:extLst>
              <a:ext uri="{FF2B5EF4-FFF2-40B4-BE49-F238E27FC236}">
                <a16:creationId xmlns:a16="http://schemas.microsoft.com/office/drawing/2014/main" id="{E9872FEA-3D6E-E242-8DFD-C32CC74DF272}"/>
              </a:ext>
            </a:extLst>
          </p:cNvPr>
          <p:cNvSpPr/>
          <p:nvPr/>
        </p:nvSpPr>
        <p:spPr>
          <a:xfrm>
            <a:off x="8811692" y="44998"/>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4" name="正方形/長方形 23">
            <a:extLst>
              <a:ext uri="{FF2B5EF4-FFF2-40B4-BE49-F238E27FC236}">
                <a16:creationId xmlns:a16="http://schemas.microsoft.com/office/drawing/2014/main" id="{498D6E89-891D-F245-B6F3-D7580D40D66F}"/>
              </a:ext>
            </a:extLst>
          </p:cNvPr>
          <p:cNvSpPr/>
          <p:nvPr/>
        </p:nvSpPr>
        <p:spPr>
          <a:xfrm>
            <a:off x="2196057"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2973" y="1"/>
            <a:ext cx="9144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6" name="正方形/長方形 25">
            <a:extLst>
              <a:ext uri="{FF2B5EF4-FFF2-40B4-BE49-F238E27FC236}">
                <a16:creationId xmlns:a16="http://schemas.microsoft.com/office/drawing/2014/main" id="{D604A1B9-5E8B-8F4C-A437-13CE56CB2868}"/>
              </a:ext>
            </a:extLst>
          </p:cNvPr>
          <p:cNvSpPr/>
          <p:nvPr/>
        </p:nvSpPr>
        <p:spPr>
          <a:xfrm>
            <a:off x="-12973" y="6531709"/>
            <a:ext cx="9144160"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7" name="正方形/長方形 26">
            <a:extLst>
              <a:ext uri="{FF2B5EF4-FFF2-40B4-BE49-F238E27FC236}">
                <a16:creationId xmlns:a16="http://schemas.microsoft.com/office/drawing/2014/main" id="{83251D04-7828-CA45-A01C-E88E90EAFFCF}"/>
              </a:ext>
            </a:extLst>
          </p:cNvPr>
          <p:cNvSpPr/>
          <p:nvPr/>
        </p:nvSpPr>
        <p:spPr>
          <a:xfrm>
            <a:off x="-12973" y="1552941"/>
            <a:ext cx="9144160"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8" name="正方形/長方形 27">
            <a:extLst>
              <a:ext uri="{FF2B5EF4-FFF2-40B4-BE49-F238E27FC236}">
                <a16:creationId xmlns:a16="http://schemas.microsoft.com/office/drawing/2014/main" id="{87B071EB-FA6A-1645-AD95-27B80DF07B86}"/>
              </a:ext>
            </a:extLst>
          </p:cNvPr>
          <p:cNvSpPr/>
          <p:nvPr/>
        </p:nvSpPr>
        <p:spPr>
          <a:xfrm>
            <a:off x="2932400"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9" name="正方形/長方形 28">
            <a:extLst>
              <a:ext uri="{FF2B5EF4-FFF2-40B4-BE49-F238E27FC236}">
                <a16:creationId xmlns:a16="http://schemas.microsoft.com/office/drawing/2014/main" id="{0632FA1A-CC74-9547-B2EF-18A9F394F4CB}"/>
              </a:ext>
            </a:extLst>
          </p:cNvPr>
          <p:cNvSpPr/>
          <p:nvPr/>
        </p:nvSpPr>
        <p:spPr>
          <a:xfrm>
            <a:off x="5877772"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93041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2" y="5893018"/>
            <a:ext cx="3612807" cy="313932"/>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7"/>
            <a:ext cx="205740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1" y="6469297"/>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9135702"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5"/>
            <a:ext cx="9161034" cy="412805"/>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205047" y="6379734"/>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55852" y="317902"/>
            <a:ext cx="3708565" cy="585267"/>
          </a:xfrm>
          <a:prstGeom prst="rect">
            <a:avLst/>
          </a:prstGeom>
        </p:spPr>
      </p:pic>
    </p:spTree>
    <p:extLst>
      <p:ext uri="{BB962C8B-B14F-4D97-AF65-F5344CB8AC3E}">
        <p14:creationId xmlns:p14="http://schemas.microsoft.com/office/powerpoint/2010/main" val="106425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28"/>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0"/>
            <a:ext cx="6955209" cy="387863"/>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66"/>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1"/>
            <a:ext cx="6955209"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40075" y="1579691"/>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0851" y="5715001"/>
            <a:ext cx="1086120" cy="1005927"/>
          </a:xfrm>
          <a:prstGeom prst="rect">
            <a:avLst/>
          </a:prstGeom>
        </p:spPr>
      </p:pic>
      <p:pic>
        <p:nvPicPr>
          <p:cNvPr id="4" name="図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75384" y="6469297"/>
            <a:ext cx="3517228" cy="176799"/>
          </a:xfrm>
          <a:prstGeom prst="rect">
            <a:avLst/>
          </a:prstGeom>
        </p:spPr>
      </p:pic>
    </p:spTree>
    <p:extLst>
      <p:ext uri="{BB962C8B-B14F-4D97-AF65-F5344CB8AC3E}">
        <p14:creationId xmlns:p14="http://schemas.microsoft.com/office/powerpoint/2010/main" val="224172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323305"/>
            <a:ext cx="4118948" cy="2668744"/>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40075" y="1579691"/>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0851" y="5715001"/>
            <a:ext cx="1086120" cy="1005927"/>
          </a:xfrm>
          <a:prstGeom prst="rect">
            <a:avLst/>
          </a:prstGeom>
        </p:spPr>
      </p:pic>
    </p:spTree>
    <p:extLst>
      <p:ext uri="{BB962C8B-B14F-4D97-AF65-F5344CB8AC3E}">
        <p14:creationId xmlns:p14="http://schemas.microsoft.com/office/powerpoint/2010/main" val="2341539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323305"/>
            <a:ext cx="4118948" cy="2668744"/>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0851" y="5715001"/>
            <a:ext cx="1086120" cy="1005927"/>
          </a:xfrm>
          <a:prstGeom prst="rect">
            <a:avLst/>
          </a:prstGeom>
        </p:spPr>
      </p:pic>
    </p:spTree>
    <p:extLst>
      <p:ext uri="{BB962C8B-B14F-4D97-AF65-F5344CB8AC3E}">
        <p14:creationId xmlns:p14="http://schemas.microsoft.com/office/powerpoint/2010/main" val="3079669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2" y="2323305"/>
            <a:ext cx="4118948" cy="2668744"/>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0851" y="5715001"/>
            <a:ext cx="1086120" cy="1005927"/>
          </a:xfrm>
          <a:prstGeom prst="rect">
            <a:avLst/>
          </a:prstGeom>
        </p:spPr>
      </p:pic>
    </p:spTree>
    <p:extLst>
      <p:ext uri="{BB962C8B-B14F-4D97-AF65-F5344CB8AC3E}">
        <p14:creationId xmlns:p14="http://schemas.microsoft.com/office/powerpoint/2010/main" val="557357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0"/>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C3D4544-529B-4601-81CE-974A99D90B72}" type="datetime1">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7086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EE8B57-5750-4F99-A20E-10DE4E01CBEC}" type="datetime1">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37531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5"/>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31AD920-F799-4C92-8FBC-93AC865B0CC3}" type="datetime1">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8099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0A0CAB1-1551-494B-A977-212201025F23}" type="datetime1">
              <a:rPr kumimoji="1" lang="ja-JP" altLang="en-US" smtClean="0"/>
              <a:t>2023/7/3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15326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9B4182D-91BB-4DB9-AEF5-634AFAEBC1F0}" type="datetime1">
              <a:rPr kumimoji="1" lang="ja-JP" altLang="en-US" smtClean="0"/>
              <a:t>2023/7/3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12830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0E687B7-46AC-407E-BAE0-FCCD090620B8}" type="datetime1">
              <a:rPr kumimoji="1" lang="ja-JP" altLang="en-US" smtClean="0"/>
              <a:t>2023/7/3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40646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A42BF3-74D5-4003-805C-EF967CF65276}" type="datetime1">
              <a:rPr kumimoji="1" lang="ja-JP" altLang="en-US" smtClean="0"/>
              <a:t>2023/7/3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768264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5"/>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054F2-A22C-47D6-9F47-104E14BBC058}" type="datetime1">
              <a:rPr kumimoji="1" lang="ja-JP" altLang="en-US" smtClean="0"/>
              <a:t>2023/7/3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122694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E7BE30-820D-437D-9576-85413A88E81B}" type="datetime1">
              <a:rPr kumimoji="1" lang="ja-JP" altLang="en-US" smtClean="0"/>
              <a:t>2023/7/3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140811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1DD536-8D2A-451C-A92B-05CD82EE2FD4}" type="datetime1">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4991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3"/>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206704-8E4F-4B2F-9524-E24ADC3E2A5D}" type="datetime1">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09490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57200" y="1484786"/>
            <a:ext cx="8229600" cy="4968550"/>
          </a:xfrm>
        </p:spPr>
        <p:txBody>
          <a:bodyPr/>
          <a:lstStyle>
            <a:lvl1pPr marL="0" indent="0">
              <a:buNone/>
              <a:defRPr sz="1600"/>
            </a:lvl1pPr>
          </a:lstStyle>
          <a:p>
            <a:pPr lvl="0"/>
            <a:r>
              <a:rPr kumimoji="1" lang="ja-JP" altLang="en-US" dirty="0"/>
              <a:t>○　マスター テキストの書式設定</a:t>
            </a:r>
          </a:p>
        </p:txBody>
      </p:sp>
      <p:sp>
        <p:nvSpPr>
          <p:cNvPr id="4" name="日付プレースホルダー 3"/>
          <p:cNvSpPr>
            <a:spLocks noGrp="1"/>
          </p:cNvSpPr>
          <p:nvPr>
            <p:ph type="dt" sz="half" idx="10"/>
          </p:nvPr>
        </p:nvSpPr>
        <p:spPr/>
        <p:txBody>
          <a:bodyPr/>
          <a:lstStyle/>
          <a:p>
            <a:fld id="{10B4FF71-F3B9-467B-BABD-D699140F09BE}" type="datetime1">
              <a:rPr kumimoji="1" lang="ja-JP" altLang="en-US" smtClean="0"/>
              <a:t>2023/7/3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
        <p:nvSpPr>
          <p:cNvPr id="7" name="コンテンツ プレースホルダー 2"/>
          <p:cNvSpPr>
            <a:spLocks noGrp="1"/>
          </p:cNvSpPr>
          <p:nvPr>
            <p:ph idx="13" hasCustomPrompt="1"/>
          </p:nvPr>
        </p:nvSpPr>
        <p:spPr>
          <a:xfrm>
            <a:off x="457200" y="476673"/>
            <a:ext cx="8229600" cy="936104"/>
          </a:xfrm>
        </p:spPr>
        <p:txBody>
          <a:bodyPr>
            <a:noAutofit/>
          </a:bodyPr>
          <a:lstStyle>
            <a:lvl1pPr marL="0" indent="0">
              <a:buNone/>
              <a:defRPr sz="1600"/>
            </a:lvl1pPr>
            <a:lvl2pPr>
              <a:defRPr sz="2000"/>
            </a:lvl2pPr>
            <a:lvl3pPr>
              <a:defRPr sz="1800"/>
            </a:lvl3pPr>
            <a:lvl4pPr>
              <a:defRPr sz="1600"/>
            </a:lvl4pPr>
            <a:lvl5pPr>
              <a:defRPr sz="1600"/>
            </a:lvl5pPr>
          </a:lstStyle>
          <a:p>
            <a:pPr lvl="0"/>
            <a:r>
              <a:rPr kumimoji="1" lang="ja-JP" altLang="en-US" dirty="0"/>
              <a:t>○　マスター テキストの書式設定</a:t>
            </a:r>
          </a:p>
        </p:txBody>
      </p:sp>
      <p:sp>
        <p:nvSpPr>
          <p:cNvPr id="9" name="コンテンツ プレースホルダー 2"/>
          <p:cNvSpPr>
            <a:spLocks noGrp="1"/>
          </p:cNvSpPr>
          <p:nvPr>
            <p:ph idx="14"/>
          </p:nvPr>
        </p:nvSpPr>
        <p:spPr>
          <a:xfrm>
            <a:off x="0" y="0"/>
            <a:ext cx="9144000" cy="404664"/>
          </a:xfrm>
          <a:solidFill>
            <a:schemeClr val="accent5"/>
          </a:solidFill>
        </p:spPr>
        <p:txBody>
          <a:bodyPr>
            <a:noAutofit/>
          </a:bodyPr>
          <a:lstStyle>
            <a:lvl1pPr marL="0" indent="0" algn="ctr">
              <a:buNone/>
              <a:defRPr sz="2400"/>
            </a:lvl1pPr>
            <a:lvl2pPr>
              <a:defRPr sz="2000"/>
            </a:lvl2pPr>
            <a:lvl3pPr>
              <a:defRPr sz="1800"/>
            </a:lvl3pPr>
            <a:lvl4pPr>
              <a:defRPr sz="1600"/>
            </a:lvl4pPr>
            <a:lvl5pPr>
              <a:defRPr sz="1600"/>
            </a:lvl5pPr>
          </a:lstStyle>
          <a:p>
            <a:pPr lvl="0"/>
            <a:endParaRPr kumimoji="1" lang="ja-JP" altLang="en-US" dirty="0"/>
          </a:p>
        </p:txBody>
      </p:sp>
    </p:spTree>
    <p:extLst>
      <p:ext uri="{BB962C8B-B14F-4D97-AF65-F5344CB8AC3E}">
        <p14:creationId xmlns:p14="http://schemas.microsoft.com/office/powerpoint/2010/main" val="1470978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5"/>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5"/>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32387" y="1879526"/>
            <a:ext cx="8479226" cy="4449838"/>
          </a:xfrm>
        </p:spPr>
        <p:txBody>
          <a:bodyPr>
            <a:normAutofit/>
          </a:bodyPr>
          <a:lstStyle>
            <a:lvl1pPr>
              <a:defRPr sz="1023"/>
            </a:lvl1pPr>
            <a:lvl2pPr>
              <a:defRPr sz="1023"/>
            </a:lvl2pPr>
            <a:lvl3pPr>
              <a:defRPr sz="1023"/>
            </a:lvl3pPr>
            <a:lvl4pPr>
              <a:defRPr sz="1023"/>
            </a:lvl4pPr>
            <a:lvl5pPr>
              <a:defRPr sz="1023"/>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63"/>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1247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1817566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2"/>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5"/>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9"/>
            <a:ext cx="205740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3"/>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1247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2779929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3"/>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52816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023"/>
            </a:lvl1pPr>
            <a:lvl2pPr>
              <a:defRPr sz="1023"/>
            </a:lvl2pPr>
            <a:lvl3pPr>
              <a:defRPr sz="1023"/>
            </a:lvl3pPr>
            <a:lvl4pPr>
              <a:defRPr sz="1023"/>
            </a:lvl4pPr>
            <a:lvl5pPr>
              <a:defRPr sz="1023"/>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7" y="6536163"/>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5"/>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5"/>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9"/>
            <a:ext cx="205740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1247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221242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3"/>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5"/>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5"/>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9"/>
            <a:ext cx="205740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1247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2786223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3"/>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1942616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1" name="正方形/長方形 20">
            <a:extLst>
              <a:ext uri="{FF2B5EF4-FFF2-40B4-BE49-F238E27FC236}">
                <a16:creationId xmlns:a16="http://schemas.microsoft.com/office/drawing/2014/main" id="{B60C0383-7E27-CC41-BDF1-C49E8091F6E1}"/>
              </a:ext>
            </a:extLst>
          </p:cNvPr>
          <p:cNvSpPr/>
          <p:nvPr/>
        </p:nvSpPr>
        <p:spPr>
          <a:xfrm>
            <a:off x="6614114"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2" name="正方形/長方形 21">
            <a:extLst>
              <a:ext uri="{FF2B5EF4-FFF2-40B4-BE49-F238E27FC236}">
                <a16:creationId xmlns:a16="http://schemas.microsoft.com/office/drawing/2014/main" id="{1B4AEF06-A638-9B41-AE70-D8C99ADA08F1}"/>
              </a:ext>
            </a:extLst>
          </p:cNvPr>
          <p:cNvSpPr/>
          <p:nvPr/>
        </p:nvSpPr>
        <p:spPr>
          <a:xfrm>
            <a:off x="4405084" y="0"/>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3" name="正方形/長方形 22">
            <a:extLst>
              <a:ext uri="{FF2B5EF4-FFF2-40B4-BE49-F238E27FC236}">
                <a16:creationId xmlns:a16="http://schemas.microsoft.com/office/drawing/2014/main" id="{E9872FEA-3D6E-E242-8DFD-C32CC74DF272}"/>
              </a:ext>
            </a:extLst>
          </p:cNvPr>
          <p:cNvSpPr/>
          <p:nvPr/>
        </p:nvSpPr>
        <p:spPr>
          <a:xfrm>
            <a:off x="8811692" y="44998"/>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4" name="正方形/長方形 23">
            <a:extLst>
              <a:ext uri="{FF2B5EF4-FFF2-40B4-BE49-F238E27FC236}">
                <a16:creationId xmlns:a16="http://schemas.microsoft.com/office/drawing/2014/main" id="{498D6E89-891D-F245-B6F3-D7580D40D66F}"/>
              </a:ext>
            </a:extLst>
          </p:cNvPr>
          <p:cNvSpPr/>
          <p:nvPr/>
        </p:nvSpPr>
        <p:spPr>
          <a:xfrm>
            <a:off x="2196059"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2973" y="5"/>
            <a:ext cx="9144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6" name="正方形/長方形 25">
            <a:extLst>
              <a:ext uri="{FF2B5EF4-FFF2-40B4-BE49-F238E27FC236}">
                <a16:creationId xmlns:a16="http://schemas.microsoft.com/office/drawing/2014/main" id="{D604A1B9-5E8B-8F4C-A437-13CE56CB2868}"/>
              </a:ext>
            </a:extLst>
          </p:cNvPr>
          <p:cNvSpPr/>
          <p:nvPr/>
        </p:nvSpPr>
        <p:spPr>
          <a:xfrm>
            <a:off x="-12973" y="6531709"/>
            <a:ext cx="9144160"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7" name="正方形/長方形 26">
            <a:extLst>
              <a:ext uri="{FF2B5EF4-FFF2-40B4-BE49-F238E27FC236}">
                <a16:creationId xmlns:a16="http://schemas.microsoft.com/office/drawing/2014/main" id="{83251D04-7828-CA45-A01C-E88E90EAFFCF}"/>
              </a:ext>
            </a:extLst>
          </p:cNvPr>
          <p:cNvSpPr/>
          <p:nvPr/>
        </p:nvSpPr>
        <p:spPr>
          <a:xfrm>
            <a:off x="-12973" y="1552941"/>
            <a:ext cx="9144160"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8" name="正方形/長方形 27">
            <a:extLst>
              <a:ext uri="{FF2B5EF4-FFF2-40B4-BE49-F238E27FC236}">
                <a16:creationId xmlns:a16="http://schemas.microsoft.com/office/drawing/2014/main" id="{87B071EB-FA6A-1645-AD95-27B80DF07B86}"/>
              </a:ext>
            </a:extLst>
          </p:cNvPr>
          <p:cNvSpPr/>
          <p:nvPr/>
        </p:nvSpPr>
        <p:spPr>
          <a:xfrm>
            <a:off x="2932402"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29" name="正方形/長方形 28">
            <a:extLst>
              <a:ext uri="{FF2B5EF4-FFF2-40B4-BE49-F238E27FC236}">
                <a16:creationId xmlns:a16="http://schemas.microsoft.com/office/drawing/2014/main" id="{0632FA1A-CC74-9547-B2EF-18A9F394F4CB}"/>
              </a:ext>
            </a:extLst>
          </p:cNvPr>
          <p:cNvSpPr/>
          <p:nvPr/>
        </p:nvSpPr>
        <p:spPr>
          <a:xfrm>
            <a:off x="5877772"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5"/>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229521" y="6536163"/>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5"/>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5"/>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9"/>
            <a:ext cx="2057400" cy="365125"/>
          </a:xfrm>
        </p:spPr>
        <p:txBody>
          <a:bodyPr/>
          <a:lstStyle/>
          <a:p>
            <a:endParaRPr lang="en-US"/>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12476"/>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3361579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3" y="5917258"/>
            <a:ext cx="3612807" cy="289695"/>
          </a:xfrm>
        </p:spPr>
        <p:txBody>
          <a:bodyPr wrap="square" lIns="0" tIns="0" rIns="0" bIns="0" anchor="b">
            <a:spAutoFit/>
          </a:bodyPr>
          <a:lstStyle>
            <a:lvl1pPr marL="0" indent="0">
              <a:spcAft>
                <a:spcPts val="341"/>
              </a:spcAft>
              <a:buNone/>
              <a:defRPr lang="ja-JP" altLang="en-US" sz="1448" spc="127" smtClean="0">
                <a:solidFill>
                  <a:schemeClr val="bg1"/>
                </a:solidFill>
              </a:defRPr>
            </a:lvl1pPr>
            <a:lvl2pPr marL="194793" indent="0">
              <a:spcAft>
                <a:spcPts val="341"/>
              </a:spcAft>
              <a:buNone/>
              <a:defRPr lang="ja-JP" altLang="en-US" sz="1534" smtClean="0">
                <a:latin typeface="+mn-lt"/>
                <a:ea typeface="+mn-ea"/>
              </a:defRPr>
            </a:lvl2pPr>
            <a:lvl3pPr marL="584380" indent="0">
              <a:spcAft>
                <a:spcPts val="341"/>
              </a:spcAft>
              <a:buNone/>
              <a:defRPr lang="ja-JP" altLang="en-US" sz="1534" smtClean="0">
                <a:latin typeface="+mn-lt"/>
                <a:ea typeface="+mn-ea"/>
              </a:defRPr>
            </a:lvl3pPr>
            <a:lvl4pPr marL="973966" indent="0">
              <a:spcAft>
                <a:spcPts val="341"/>
              </a:spcAft>
              <a:buNone/>
              <a:defRPr lang="ja-JP" altLang="en-US" sz="1534" smtClean="0">
                <a:latin typeface="+mn-lt"/>
                <a:ea typeface="+mn-ea"/>
              </a:defRPr>
            </a:lvl4pPr>
            <a:lvl5pPr marL="1363553" indent="0">
              <a:spcAft>
                <a:spcPts val="341"/>
              </a:spcAft>
              <a:buNone/>
              <a:defRPr lang="ja-JP" altLang="en-US" sz="1534">
                <a:latin typeface="+mn-lt"/>
                <a:ea typeface="+mn-ea"/>
              </a:defRPr>
            </a:lvl5pPr>
          </a:lstStyle>
          <a:p>
            <a:pPr marL="0" lvl="0" defTabSz="389586"/>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600" y="2839001"/>
            <a:ext cx="2114772" cy="318273"/>
          </a:xfrm>
          <a:prstGeom prst="rect">
            <a:avLst/>
          </a:prstGeom>
          <a:noFill/>
          <a:ln>
            <a:noFill/>
          </a:ln>
        </p:spPr>
        <p:txBody>
          <a:bodyPr wrap="none" lIns="90104" tIns="0" rIns="901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93">
                <a:solidFill>
                  <a:schemeClr val="bg1"/>
                </a:solidFill>
                <a:latin typeface="Meiryo" panose="020B0604030504040204" pitchFamily="34" charset="-128"/>
                <a:ea typeface="Meiryo" panose="020B0604030504040204" pitchFamily="34" charset="-128"/>
              </a:rPr>
              <a:t>2021</a:t>
            </a:r>
            <a:r>
              <a:rPr lang="ja-JP" altLang="en-US" sz="1193">
                <a:solidFill>
                  <a:schemeClr val="bg1"/>
                </a:solidFill>
                <a:latin typeface="Meiryo" panose="020B0604030504040204" pitchFamily="34" charset="-128"/>
                <a:ea typeface="Meiryo" panose="020B0604030504040204" pitchFamily="34" charset="-128"/>
              </a:rPr>
              <a:t>年</a:t>
            </a:r>
            <a:r>
              <a:rPr lang="en-US" altLang="ja-JP" sz="1193">
                <a:solidFill>
                  <a:schemeClr val="bg1"/>
                </a:solidFill>
                <a:latin typeface="Meiryo" panose="020B0604030504040204" pitchFamily="34" charset="-128"/>
                <a:ea typeface="Meiryo" panose="020B0604030504040204" pitchFamily="34" charset="-128"/>
              </a:rPr>
              <a:t>4</a:t>
            </a:r>
            <a:r>
              <a:rPr lang="ja-JP" altLang="en-US" sz="1193">
                <a:solidFill>
                  <a:schemeClr val="bg1"/>
                </a:solidFill>
                <a:latin typeface="Meiryo" panose="020B0604030504040204" pitchFamily="34" charset="-128"/>
                <a:ea typeface="Meiryo" panose="020B0604030504040204" pitchFamily="34" charset="-128"/>
              </a:rPr>
              <a:t>月</a:t>
            </a:r>
            <a:r>
              <a:rPr lang="en-US" altLang="ja-JP" sz="1193">
                <a:solidFill>
                  <a:schemeClr val="bg1"/>
                </a:solidFill>
                <a:latin typeface="Meiryo" panose="020B0604030504040204" pitchFamily="34" charset="-128"/>
                <a:ea typeface="Meiryo" panose="020B0604030504040204" pitchFamily="34" charset="-128"/>
              </a:rPr>
              <a:t>1</a:t>
            </a:r>
            <a:r>
              <a:rPr lang="ja-JP" altLang="en-US" sz="1193">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81"/>
            <a:ext cx="205740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3" y="6469301"/>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 y="1981205"/>
            <a:ext cx="9135702" cy="1904457"/>
          </a:xfrm>
        </p:spPr>
        <p:txBody>
          <a:bodyPr lIns="288000" tIns="180000" rIns="360000" bIns="72000" anchor="b"/>
          <a:lstStyle>
            <a:lvl1pPr>
              <a:defRPr sz="2045">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7"/>
            <a:ext cx="9161034" cy="382028"/>
          </a:xfrm>
        </p:spPr>
        <p:txBody>
          <a:bodyPr wrap="square" lIns="288000">
            <a:spAutoFit/>
          </a:bodyPr>
          <a:lstStyle>
            <a:lvl1pPr marL="0" indent="0">
              <a:buNone/>
              <a:defRPr lang="ja-JP" altLang="en-US" sz="1448" spc="127" smtClean="0">
                <a:solidFill>
                  <a:schemeClr val="bg1"/>
                </a:solidFill>
              </a:defRPr>
            </a:lvl1pPr>
            <a:lvl2pPr marL="194793" indent="0">
              <a:buNone/>
              <a:defRPr lang="ja-JP" altLang="en-US" sz="1448" smtClean="0">
                <a:solidFill>
                  <a:schemeClr val="bg1"/>
                </a:solidFill>
                <a:latin typeface="+mn-lt"/>
                <a:ea typeface="+mn-ea"/>
              </a:defRPr>
            </a:lvl2pPr>
            <a:lvl3pPr marL="584380" indent="0">
              <a:buNone/>
              <a:defRPr lang="ja-JP" altLang="en-US" sz="1448" smtClean="0">
                <a:solidFill>
                  <a:schemeClr val="bg1"/>
                </a:solidFill>
                <a:latin typeface="+mn-lt"/>
                <a:ea typeface="+mn-ea"/>
              </a:defRPr>
            </a:lvl3pPr>
            <a:lvl4pPr marL="973966" indent="0">
              <a:buNone/>
              <a:defRPr lang="ja-JP" altLang="en-US" sz="1448" smtClean="0">
                <a:solidFill>
                  <a:schemeClr val="bg1"/>
                </a:solidFill>
                <a:latin typeface="+mn-lt"/>
                <a:ea typeface="+mn-ea"/>
              </a:defRPr>
            </a:lvl4pPr>
            <a:lvl5pPr marL="1363553" indent="0">
              <a:buNone/>
              <a:defRPr lang="ja-JP" altLang="en-US" sz="1448">
                <a:solidFill>
                  <a:schemeClr val="bg1"/>
                </a:solidFill>
                <a:latin typeface="+mn-lt"/>
                <a:ea typeface="+mn-ea"/>
              </a:defRPr>
            </a:lvl5pPr>
          </a:lstStyle>
          <a:p>
            <a:pPr marL="0" lvl="0" defTabSz="389586"/>
            <a:r>
              <a:rPr kumimoji="1" lang="ja-JP" altLang="en-US"/>
              <a:t>マスター テキストの書式設定</a:t>
            </a:r>
          </a:p>
        </p:txBody>
      </p:sp>
      <p:grpSp>
        <p:nvGrpSpPr>
          <p:cNvPr id="99" name="グループ化 98"/>
          <p:cNvGrpSpPr/>
          <p:nvPr userDrawn="1"/>
        </p:nvGrpSpPr>
        <p:grpSpPr>
          <a:xfrm>
            <a:off x="5205047" y="6379738"/>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55854" y="317906"/>
            <a:ext cx="3708565" cy="585267"/>
          </a:xfrm>
          <a:prstGeom prst="rect">
            <a:avLst/>
          </a:prstGeom>
        </p:spPr>
      </p:pic>
    </p:spTree>
    <p:extLst>
      <p:ext uri="{BB962C8B-B14F-4D97-AF65-F5344CB8AC3E}">
        <p14:creationId xmlns:p14="http://schemas.microsoft.com/office/powerpoint/2010/main" val="3755264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32"/>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4539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3"/>
            <a:ext cx="6955209" cy="364972"/>
          </a:xfrm>
        </p:spPr>
        <p:txBody>
          <a:bodyPr wrap="square" lIns="288000">
            <a:spAutoFit/>
          </a:bodyPr>
          <a:lstStyle>
            <a:lvl1pPr marL="0" indent="0">
              <a:spcAft>
                <a:spcPts val="341"/>
              </a:spcAft>
              <a:buNone/>
              <a:defRPr lang="ja-JP" altLang="en-US" sz="1363" spc="127" smtClean="0">
                <a:solidFill>
                  <a:schemeClr val="tx1"/>
                </a:solidFill>
              </a:defRPr>
            </a:lvl1pPr>
            <a:lvl2pPr marL="194793" indent="0">
              <a:spcAft>
                <a:spcPts val="341"/>
              </a:spcAft>
              <a:buNone/>
              <a:defRPr lang="ja-JP" altLang="en-US" sz="1363" smtClean="0">
                <a:solidFill>
                  <a:schemeClr val="tx1"/>
                </a:solidFill>
                <a:latin typeface="+mn-lt"/>
                <a:ea typeface="+mn-ea"/>
              </a:defRPr>
            </a:lvl2pPr>
            <a:lvl3pPr marL="584380" indent="0">
              <a:spcAft>
                <a:spcPts val="341"/>
              </a:spcAft>
              <a:buNone/>
              <a:defRPr lang="ja-JP" altLang="en-US" sz="1363" smtClean="0">
                <a:solidFill>
                  <a:schemeClr val="tx1"/>
                </a:solidFill>
                <a:latin typeface="+mn-lt"/>
                <a:ea typeface="+mn-ea"/>
              </a:defRPr>
            </a:lvl3pPr>
            <a:lvl4pPr marL="973966" indent="0">
              <a:spcAft>
                <a:spcPts val="341"/>
              </a:spcAft>
              <a:buNone/>
              <a:defRPr lang="ja-JP" altLang="en-US" sz="1363" smtClean="0">
                <a:solidFill>
                  <a:schemeClr val="tx1"/>
                </a:solidFill>
                <a:latin typeface="+mn-lt"/>
                <a:ea typeface="+mn-ea"/>
              </a:defRPr>
            </a:lvl4pPr>
            <a:lvl5pPr marL="1363553" indent="0">
              <a:spcAft>
                <a:spcPts val="341"/>
              </a:spcAft>
              <a:buNone/>
              <a:defRPr lang="ja-JP" altLang="en-US" sz="1363">
                <a:solidFill>
                  <a:schemeClr val="tx1"/>
                </a:solidFill>
                <a:latin typeface="+mn-lt"/>
                <a:ea typeface="+mn-ea"/>
              </a:defRPr>
            </a:lvl5pPr>
          </a:lstStyle>
          <a:p>
            <a:pPr marL="0" lvl="0" defTabSz="389586"/>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600" y="2839001"/>
            <a:ext cx="2114772" cy="318273"/>
          </a:xfrm>
          <a:prstGeom prst="rect">
            <a:avLst/>
          </a:prstGeom>
          <a:noFill/>
          <a:ln>
            <a:noFill/>
          </a:ln>
        </p:spPr>
        <p:txBody>
          <a:bodyPr wrap="none" lIns="90104" tIns="0" rIns="901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93">
                <a:solidFill>
                  <a:schemeClr val="bg1"/>
                </a:solidFill>
                <a:latin typeface="Meiryo" panose="020B0604030504040204" pitchFamily="34" charset="-128"/>
                <a:ea typeface="Meiryo" panose="020B0604030504040204" pitchFamily="34" charset="-128"/>
              </a:rPr>
              <a:t>2021</a:t>
            </a:r>
            <a:r>
              <a:rPr lang="ja-JP" altLang="en-US" sz="1193">
                <a:solidFill>
                  <a:schemeClr val="bg1"/>
                </a:solidFill>
                <a:latin typeface="Meiryo" panose="020B0604030504040204" pitchFamily="34" charset="-128"/>
                <a:ea typeface="Meiryo" panose="020B0604030504040204" pitchFamily="34" charset="-128"/>
              </a:rPr>
              <a:t>年</a:t>
            </a:r>
            <a:r>
              <a:rPr lang="en-US" altLang="ja-JP" sz="1193">
                <a:solidFill>
                  <a:schemeClr val="bg1"/>
                </a:solidFill>
                <a:latin typeface="Meiryo" panose="020B0604030504040204" pitchFamily="34" charset="-128"/>
                <a:ea typeface="Meiryo" panose="020B0604030504040204" pitchFamily="34" charset="-128"/>
              </a:rPr>
              <a:t>4</a:t>
            </a:r>
            <a:r>
              <a:rPr lang="ja-JP" altLang="en-US" sz="1193">
                <a:solidFill>
                  <a:schemeClr val="bg1"/>
                </a:solidFill>
                <a:latin typeface="Meiryo" panose="020B0604030504040204" pitchFamily="34" charset="-128"/>
                <a:ea typeface="Meiryo" panose="020B0604030504040204" pitchFamily="34" charset="-128"/>
              </a:rPr>
              <a:t>月</a:t>
            </a:r>
            <a:r>
              <a:rPr lang="en-US" altLang="ja-JP" sz="1193">
                <a:solidFill>
                  <a:schemeClr val="bg1"/>
                </a:solidFill>
                <a:latin typeface="Meiryo" panose="020B0604030504040204" pitchFamily="34" charset="-128"/>
                <a:ea typeface="Meiryo" panose="020B0604030504040204" pitchFamily="34" charset="-128"/>
              </a:rPr>
              <a:t>1</a:t>
            </a:r>
            <a:r>
              <a:rPr lang="ja-JP" altLang="en-US" sz="1193">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70"/>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5"/>
            <a:ext cx="6955209" cy="2304191"/>
          </a:xfrm>
        </p:spPr>
        <p:txBody>
          <a:bodyPr lIns="288000" tIns="180000" rIns="360000" bIns="72000" anchor="b"/>
          <a:lstStyle>
            <a:lvl1pPr>
              <a:defRPr sz="2045">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40075" y="1579695"/>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0851" y="5715005"/>
            <a:ext cx="1086120" cy="1005927"/>
          </a:xfrm>
          <a:prstGeom prst="rect">
            <a:avLst/>
          </a:prstGeom>
        </p:spPr>
      </p:pic>
      <p:pic>
        <p:nvPicPr>
          <p:cNvPr id="4" name="図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75384" y="6469301"/>
            <a:ext cx="3517228" cy="176799"/>
          </a:xfrm>
          <a:prstGeom prst="rect">
            <a:avLst/>
          </a:prstGeom>
        </p:spPr>
      </p:pic>
    </p:spTree>
    <p:extLst>
      <p:ext uri="{BB962C8B-B14F-4D97-AF65-F5344CB8AC3E}">
        <p14:creationId xmlns:p14="http://schemas.microsoft.com/office/powerpoint/2010/main" val="2043457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5"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424423"/>
            <a:ext cx="3803990" cy="2466509"/>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40075" y="1579695"/>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0851" y="5715005"/>
            <a:ext cx="1086120" cy="1005927"/>
          </a:xfrm>
          <a:prstGeom prst="rect">
            <a:avLst/>
          </a:prstGeom>
        </p:spPr>
      </p:pic>
    </p:spTree>
    <p:extLst>
      <p:ext uri="{BB962C8B-B14F-4D97-AF65-F5344CB8AC3E}">
        <p14:creationId xmlns:p14="http://schemas.microsoft.com/office/powerpoint/2010/main" val="1888866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5"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5"/>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424423"/>
            <a:ext cx="3803990" cy="2466509"/>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0851" y="5715005"/>
            <a:ext cx="1086120" cy="1005927"/>
          </a:xfrm>
          <a:prstGeom prst="rect">
            <a:avLst/>
          </a:prstGeom>
        </p:spPr>
      </p:pic>
    </p:spTree>
    <p:extLst>
      <p:ext uri="{BB962C8B-B14F-4D97-AF65-F5344CB8AC3E}">
        <p14:creationId xmlns:p14="http://schemas.microsoft.com/office/powerpoint/2010/main" val="3544423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5"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2" y="2424423"/>
            <a:ext cx="3803990" cy="2466509"/>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5"/>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0851" y="5715005"/>
            <a:ext cx="1086120" cy="1005927"/>
          </a:xfrm>
          <a:prstGeom prst="rect">
            <a:avLst/>
          </a:prstGeom>
        </p:spPr>
      </p:pic>
    </p:spTree>
    <p:extLst>
      <p:ext uri="{BB962C8B-B14F-4D97-AF65-F5344CB8AC3E}">
        <p14:creationId xmlns:p14="http://schemas.microsoft.com/office/powerpoint/2010/main" val="262732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2023/7/3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dirty="0"/>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744037" y="427035"/>
            <a:ext cx="2057400" cy="365125"/>
          </a:xfrm>
          <a:prstGeom prst="rect">
            <a:avLst/>
          </a:prstGeom>
        </p:spPr>
        <p:txBody>
          <a:bodyPr vert="horz" lIns="0" tIns="0" rIns="0" bIns="0" rtlCol="0" anchor="ctr"/>
          <a:lstStyle>
            <a:lvl1pPr algn="r">
              <a:defRPr sz="1108">
                <a:solidFill>
                  <a:schemeClr val="bg1"/>
                </a:solidFill>
              </a:defRPr>
            </a:lvl1pPr>
          </a:lstStyle>
          <a:p>
            <a:endParaRPr lang="en-US"/>
          </a:p>
        </p:txBody>
      </p:sp>
      <p:sp>
        <p:nvSpPr>
          <p:cNvPr id="5" name="Footer Placeholder 4"/>
          <p:cNvSpPr>
            <a:spLocks noGrp="1"/>
          </p:cNvSpPr>
          <p:nvPr>
            <p:ph type="ftr" sz="quarter" idx="3"/>
          </p:nvPr>
        </p:nvSpPr>
        <p:spPr>
          <a:xfrm>
            <a:off x="4750365" y="6551317"/>
            <a:ext cx="3468900"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19995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9A97BFC3-CE93-42BF-9E38-7EF0E4B68C24}" type="datetime1">
              <a:rPr kumimoji="1" lang="ja-JP" altLang="en-US" smtClean="0"/>
              <a:t>2023/7/3</a:t>
            </a:fld>
            <a:endParaRPr kumimoji="1" lang="ja-JP" altLang="en-US"/>
          </a:p>
        </p:txBody>
      </p:sp>
      <p:sp>
        <p:nvSpPr>
          <p:cNvPr id="5" name="フッター プレースホルダー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3699928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389586"/>
            <a:r>
              <a:rPr lang="ja-JP" altLang="en-US"/>
              <a:t>マスター タイトルの書式設定</a:t>
            </a:r>
            <a:endParaRPr lang="en-US" dirty="0"/>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744037" y="427039"/>
            <a:ext cx="2057400" cy="365125"/>
          </a:xfrm>
          <a:prstGeom prst="rect">
            <a:avLst/>
          </a:prstGeom>
        </p:spPr>
        <p:txBody>
          <a:bodyPr vert="horz" lIns="0" tIns="0" rIns="0" bIns="0" rtlCol="0" anchor="ctr"/>
          <a:lstStyle>
            <a:lvl1pPr algn="r">
              <a:defRPr sz="1023">
                <a:solidFill>
                  <a:schemeClr val="bg1"/>
                </a:solidFill>
              </a:defRPr>
            </a:lvl1pPr>
          </a:lstStyle>
          <a:p>
            <a:endParaRPr lang="en-US"/>
          </a:p>
        </p:txBody>
      </p:sp>
      <p:sp>
        <p:nvSpPr>
          <p:cNvPr id="5" name="Footer Placeholder 4"/>
          <p:cNvSpPr>
            <a:spLocks noGrp="1"/>
          </p:cNvSpPr>
          <p:nvPr>
            <p:ph type="ftr" sz="quarter" idx="3"/>
          </p:nvPr>
        </p:nvSpPr>
        <p:spPr>
          <a:xfrm>
            <a:off x="4750367" y="6551321"/>
            <a:ext cx="3468900" cy="263263"/>
          </a:xfrm>
          <a:prstGeom prst="rect">
            <a:avLst/>
          </a:prstGeom>
        </p:spPr>
        <p:txBody>
          <a:bodyPr vert="horz" lIns="0" tIns="0" rIns="0" bIns="0" rtlCol="0" anchor="t"/>
          <a:lstStyle>
            <a:lvl1pPr algn="l">
              <a:defRPr sz="767">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229521" y="6536163"/>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518636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779173" rtl="0" eaLnBrk="1" latinLnBrk="0" hangingPunct="1">
        <a:lnSpc>
          <a:spcPct val="90000"/>
        </a:lnSpc>
        <a:spcBef>
          <a:spcPct val="0"/>
        </a:spcBef>
        <a:buNone/>
        <a:defRPr kumimoji="1" lang="en-US" altLang="en-US" sz="1546" b="1" i="0" kern="1200" spc="232" dirty="0">
          <a:solidFill>
            <a:schemeClr val="bg1"/>
          </a:solidFill>
          <a:latin typeface="Meiryo" panose="020B0604030504040204" pitchFamily="34" charset="-128"/>
          <a:ea typeface="Meiryo" panose="020B0604030504040204" pitchFamily="34" charset="-128"/>
          <a:cs typeface="+mn-cs"/>
        </a:defRPr>
      </a:lvl1pPr>
    </p:titleStyle>
    <p:bodyStyle>
      <a:lvl1pPr marL="154211" indent="-154211" algn="l" defTabSz="779173" rtl="0" eaLnBrk="1" latinLnBrk="0" hangingPunct="1">
        <a:lnSpc>
          <a:spcPct val="130000"/>
        </a:lnSpc>
        <a:spcBef>
          <a:spcPts val="852"/>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1pPr>
      <a:lvl2pPr marL="304365"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2pPr>
      <a:lvl3pPr marL="534329"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3pPr>
      <a:lvl4pPr marL="688540"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4pPr>
      <a:lvl5pPr marL="838693"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5pPr>
      <a:lvl6pPr marL="2142725"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12"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98"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84"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p:bodyStyle>
    <p:otherStyle>
      <a:defPPr>
        <a:defRPr lang="en-US"/>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00.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97.xml"/><Relationship Id="rId1" Type="http://schemas.openxmlformats.org/officeDocument/2006/relationships/slideLayout" Target="../slideLayouts/slideLayout1.xml"/><Relationship Id="rId5" Type="http://schemas.openxmlformats.org/officeDocument/2006/relationships/image" Target="../media/image185.png"/><Relationship Id="rId4" Type="http://schemas.openxmlformats.org/officeDocument/2006/relationships/image" Target="../media/image193.png"/></Relationships>
</file>

<file path=ppt/slides/_rels/slide1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102.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199.png"/><Relationship Id="rId4" Type="http://schemas.openxmlformats.org/officeDocument/2006/relationships/image" Target="../media/image196.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201.png"/></Relationships>
</file>

<file path=ppt/slides/_rels/slide107.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107.xml"/><Relationship Id="rId1" Type="http://schemas.openxmlformats.org/officeDocument/2006/relationships/slideLayout" Target="../slideLayouts/slideLayout38.xml"/><Relationship Id="rId5" Type="http://schemas.openxmlformats.org/officeDocument/2006/relationships/image" Target="../media/image205.png"/><Relationship Id="rId4" Type="http://schemas.openxmlformats.org/officeDocument/2006/relationships/image" Target="../media/image204.png"/></Relationships>
</file>

<file path=ppt/slides/_rels/slide111.xml.rels><?xml version="1.0" encoding="UTF-8" standalone="yes"?>
<Relationships xmlns="http://schemas.openxmlformats.org/package/2006/relationships"><Relationship Id="rId3" Type="http://schemas.openxmlformats.org/officeDocument/2006/relationships/hyperlink" Target="https://www.mhlw.go.jp/stf/seisakunitsuite/bunya/0000077077.html" TargetMode="External"/><Relationship Id="rId2" Type="http://schemas.openxmlformats.org/officeDocument/2006/relationships/notesSlide" Target="../notesSlides/notesSlide108.xml"/><Relationship Id="rId1" Type="http://schemas.openxmlformats.org/officeDocument/2006/relationships/slideLayout" Target="../slideLayouts/slideLayout25.xml"/><Relationship Id="rId5" Type="http://schemas.openxmlformats.org/officeDocument/2006/relationships/image" Target="../media/image207.png"/><Relationship Id="rId4" Type="http://schemas.openxmlformats.org/officeDocument/2006/relationships/image" Target="../media/image206.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 Id="rId9" Type="http://schemas.openxmlformats.org/officeDocument/2006/relationships/image" Target="../media/image215.png"/></Relationships>
</file>

<file path=ppt/slides/_rels/slide117.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216.png"/><Relationship Id="rId7" Type="http://schemas.openxmlformats.org/officeDocument/2006/relationships/image" Target="../media/image220.png"/><Relationship Id="rId2" Type="http://schemas.openxmlformats.org/officeDocument/2006/relationships/notesSlide" Target="../notesSlides/notesSlide113.xml"/><Relationship Id="rId1" Type="http://schemas.openxmlformats.org/officeDocument/2006/relationships/slideLayout" Target="../slideLayouts/slideLayout1.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 Id="rId9" Type="http://schemas.openxmlformats.org/officeDocument/2006/relationships/image" Target="../media/image222.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20.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226.png"/><Relationship Id="rId4" Type="http://schemas.openxmlformats.org/officeDocument/2006/relationships/image" Target="../media/image225.png"/></Relationships>
</file>

<file path=ppt/slides/_rels/slide121.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229.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231.png"/></Relationships>
</file>

<file path=ppt/slides/_rels/slide129.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124.xml"/><Relationship Id="rId1" Type="http://schemas.openxmlformats.org/officeDocument/2006/relationships/slideLayout" Target="../slideLayouts/slideLayout1.xml"/><Relationship Id="rId4" Type="http://schemas.openxmlformats.org/officeDocument/2006/relationships/image" Target="../media/image235.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237.png"/></Relationships>
</file>

<file path=ppt/slides/_rels/slide132.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130.xml"/><Relationship Id="rId1" Type="http://schemas.openxmlformats.org/officeDocument/2006/relationships/slideLayout" Target="../slideLayouts/slideLayout1.xml"/><Relationship Id="rId4" Type="http://schemas.openxmlformats.org/officeDocument/2006/relationships/image" Target="../media/image242.png"/></Relationships>
</file>

<file path=ppt/slides/_rels/slide136.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131.xml"/><Relationship Id="rId1" Type="http://schemas.openxmlformats.org/officeDocument/2006/relationships/slideLayout" Target="../slideLayouts/slideLayout1.xml"/><Relationship Id="rId4" Type="http://schemas.openxmlformats.org/officeDocument/2006/relationships/image" Target="../media/image242.png"/></Relationships>
</file>

<file path=ppt/slides/_rels/slide137.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mhlw.go.jp/file/05-Shingikai-10801000-Iseikyoku-Soumuka/0000189110.pdf" TargetMode="External"/><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56.png"/><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94.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97.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4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120.png"/><Relationship Id="rId4" Type="http://schemas.openxmlformats.org/officeDocument/2006/relationships/image" Target="../media/image119.png"/></Relationships>
</file>

<file path=ppt/slides/_rels/slide6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6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132.png"/><Relationship Id="rId4" Type="http://schemas.openxmlformats.org/officeDocument/2006/relationships/image" Target="../media/image131.png"/></Relationships>
</file>

<file path=ppt/slides/_rels/slide7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74.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5.png"/><Relationship Id="rId7" Type="http://schemas.openxmlformats.org/officeDocument/2006/relationships/image" Target="../media/image142.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141.pn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144.png"/></Relationships>
</file>

<file path=ppt/slides/_rels/slide7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7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58.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35.png"/><Relationship Id="rId7" Type="http://schemas.openxmlformats.org/officeDocument/2006/relationships/image" Target="../media/image162.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152.png"/><Relationship Id="rId5" Type="http://schemas.openxmlformats.org/officeDocument/2006/relationships/image" Target="../media/image140.png"/><Relationship Id="rId4" Type="http://schemas.openxmlformats.org/officeDocument/2006/relationships/image" Target="../media/image136.png"/></Relationships>
</file>

<file path=ppt/slides/_rels/slide86.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35.png"/><Relationship Id="rId7" Type="http://schemas.openxmlformats.org/officeDocument/2006/relationships/image" Target="../media/image165.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52.png"/><Relationship Id="rId4" Type="http://schemas.openxmlformats.org/officeDocument/2006/relationships/image" Target="../media/image136.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8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171.png"/><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jpeg"/><Relationship Id="rId4" Type="http://schemas.openxmlformats.org/officeDocument/2006/relationships/image" Target="../media/image176.png"/></Relationships>
</file>

<file path=ppt/slides/_rels/slide95.xml.rels><?xml version="1.0" encoding="UTF-8" standalone="yes"?>
<Relationships xmlns="http://schemas.openxmlformats.org/package/2006/relationships"><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9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191.png"/></Relationships>
</file>

<file path=ppt/slides/_rels/slide9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C66A2504-46C2-B1A2-1D8E-845F425EFD85}"/>
              </a:ext>
            </a:extLst>
          </p:cNvPr>
          <p:cNvSpPr/>
          <p:nvPr/>
        </p:nvSpPr>
        <p:spPr>
          <a:xfrm>
            <a:off x="225538" y="2204864"/>
            <a:ext cx="7393367" cy="15984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レーム 65">
            <a:extLst>
              <a:ext uri="{FF2B5EF4-FFF2-40B4-BE49-F238E27FC236}">
                <a16:creationId xmlns:a16="http://schemas.microsoft.com/office/drawing/2014/main" id="{1613E691-ACD3-D4F5-5AC8-2B7B0830CF6C}"/>
              </a:ext>
            </a:extLst>
          </p:cNvPr>
          <p:cNvSpPr/>
          <p:nvPr/>
        </p:nvSpPr>
        <p:spPr>
          <a:xfrm>
            <a:off x="187291" y="182970"/>
            <a:ext cx="8769418" cy="6538078"/>
          </a:xfrm>
          <a:prstGeom prst="frame">
            <a:avLst>
              <a:gd name="adj1" fmla="val 60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81572" y="5617672"/>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541510" y="2403949"/>
            <a:ext cx="6984776" cy="1200329"/>
          </a:xfrm>
          <a:prstGeom prst="rect">
            <a:avLst/>
          </a:prstGeom>
          <a:noFill/>
        </p:spPr>
        <p:txBody>
          <a:bodyPr wrap="square">
            <a:spAutoFit/>
          </a:bodyPr>
          <a:lstStyle/>
          <a:p>
            <a:pPr marL="152400" indent="-152400"/>
            <a:r>
              <a:rPr lang="ja-JP" altLang="en-US" sz="4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4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3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3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4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83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楕円 57">
            <a:extLst>
              <a:ext uri="{FF2B5EF4-FFF2-40B4-BE49-F238E27FC236}">
                <a16:creationId xmlns:a16="http://schemas.microsoft.com/office/drawing/2014/main" id="{DF223F74-1D8D-B74E-2831-3B43D980D989}"/>
              </a:ext>
            </a:extLst>
          </p:cNvPr>
          <p:cNvSpPr/>
          <p:nvPr/>
        </p:nvSpPr>
        <p:spPr>
          <a:xfrm>
            <a:off x="2011779" y="952962"/>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2771800" y="5221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212C8B17-14CB-5195-6868-8A8D509B4C86}"/>
              </a:ext>
            </a:extLst>
          </p:cNvPr>
          <p:cNvSpPr/>
          <p:nvPr/>
        </p:nvSpPr>
        <p:spPr>
          <a:xfrm>
            <a:off x="7860911" y="1411451"/>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5911760" y="5002611"/>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5716832" y="5295542"/>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挿絵 が含まれている画像&#10;&#10;自動的に生成された説明">
            <a:extLst>
              <a:ext uri="{FF2B5EF4-FFF2-40B4-BE49-F238E27FC236}">
                <a16:creationId xmlns:a16="http://schemas.microsoft.com/office/drawing/2014/main" id="{8CC4167A-5020-9A5E-5632-EE2D28170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813" y="4994256"/>
            <a:ext cx="4195314" cy="1682799"/>
          </a:xfrm>
          <a:prstGeom prst="rect">
            <a:avLst/>
          </a:prstGeom>
        </p:spPr>
      </p:pic>
    </p:spTree>
    <p:extLst>
      <p:ext uri="{BB962C8B-B14F-4D97-AF65-F5344CB8AC3E}">
        <p14:creationId xmlns:p14="http://schemas.microsoft.com/office/powerpoint/2010/main" val="363915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E81BD7-2B43-88BB-7E18-31E5CD3504A6}"/>
              </a:ext>
            </a:extLst>
          </p:cNvPr>
          <p:cNvSpPr txBox="1"/>
          <p:nvPr/>
        </p:nvSpPr>
        <p:spPr>
          <a:xfrm>
            <a:off x="493958" y="548680"/>
            <a:ext cx="8107796" cy="892552"/>
          </a:xfrm>
          <a:prstGeom prst="rect">
            <a:avLst/>
          </a:prstGeom>
          <a:noFill/>
        </p:spPr>
        <p:txBody>
          <a:bodyPr wrap="square">
            <a:spAutoFit/>
          </a:bodyPr>
          <a:lstStyle/>
          <a:p>
            <a:pPr marL="152400" indent="-152400" algn="ct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これからも、</a:t>
            </a:r>
            <a:r>
              <a:rPr lang="ja-JP" altLang="en-US"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医師個人の業務が増える</a:t>
            </a: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かもしれません。</a:t>
            </a:r>
            <a:endParaRPr lang="en-US" altLang="ja-JP" sz="28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302E02F2-CE77-D208-B9E1-18D0858F624A}"/>
              </a:ext>
            </a:extLst>
          </p:cNvPr>
          <p:cNvSpPr txBox="1"/>
          <p:nvPr/>
        </p:nvSpPr>
        <p:spPr>
          <a:xfrm>
            <a:off x="452439" y="1700808"/>
            <a:ext cx="3535273" cy="738664"/>
          </a:xfrm>
          <a:prstGeom prst="rect">
            <a:avLst/>
          </a:prstGeom>
          <a:noFill/>
        </p:spPr>
        <p:txBody>
          <a:bodyPr wrap="square">
            <a:spAutoFit/>
          </a:bodyPr>
          <a:lstStyle/>
          <a:p>
            <a:pPr marL="152400" indent="-152400" algn="ctr"/>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増加する高齢の患者さんは、</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治療に時間</a:t>
            </a:r>
            <a:r>
              <a:rPr lang="ja-JP" altLang="en-US" sz="16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a:t>
            </a: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人手</a:t>
            </a:r>
            <a:r>
              <a:rPr lang="ja-JP" altLang="en-US" sz="16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が</a:t>
            </a: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必要</a:t>
            </a:r>
            <a:endParaRPr lang="en-US" altLang="ja-JP"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BC32D02-2D92-6F33-F771-7890AD6D6B80}"/>
              </a:ext>
            </a:extLst>
          </p:cNvPr>
          <p:cNvSpPr txBox="1"/>
          <p:nvPr/>
        </p:nvSpPr>
        <p:spPr>
          <a:xfrm>
            <a:off x="5004048" y="1700808"/>
            <a:ext cx="3744416" cy="738664"/>
          </a:xfrm>
          <a:prstGeom prst="rect">
            <a:avLst/>
          </a:prstGeom>
          <a:noFill/>
        </p:spPr>
        <p:txBody>
          <a:bodyPr wrap="square">
            <a:spAutoFit/>
          </a:bodyPr>
          <a:lstStyle/>
          <a:p>
            <a:pPr marL="152400" indent="-152400" algn="ctr"/>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医療が高度化するほど</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修練に年月がかかる</a:t>
            </a:r>
            <a:endParaRPr lang="en-US" altLang="ja-JP"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grpSp>
        <p:nvGrpSpPr>
          <p:cNvPr id="25" name="グループ化 24">
            <a:extLst>
              <a:ext uri="{FF2B5EF4-FFF2-40B4-BE49-F238E27FC236}">
                <a16:creationId xmlns:a16="http://schemas.microsoft.com/office/drawing/2014/main" id="{257065CB-38C0-77AB-32AE-753687742F70}"/>
              </a:ext>
            </a:extLst>
          </p:cNvPr>
          <p:cNvGrpSpPr/>
          <p:nvPr/>
        </p:nvGrpSpPr>
        <p:grpSpPr>
          <a:xfrm>
            <a:off x="251520" y="2859316"/>
            <a:ext cx="4247935" cy="2979620"/>
            <a:chOff x="251520" y="2859316"/>
            <a:chExt cx="4247935" cy="2979620"/>
          </a:xfrm>
        </p:grpSpPr>
        <p:pic>
          <p:nvPicPr>
            <p:cNvPr id="19" name="図 18" descr="ウィンドウ が含まれている画像&#10;&#10;自動的に生成された説明">
              <a:extLst>
                <a:ext uri="{FF2B5EF4-FFF2-40B4-BE49-F238E27FC236}">
                  <a16:creationId xmlns:a16="http://schemas.microsoft.com/office/drawing/2014/main" id="{DE5249F4-09B0-CDB3-7B79-9A51C6461E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3068380"/>
              <a:ext cx="4099673" cy="2770556"/>
            </a:xfrm>
            <a:prstGeom prst="rect">
              <a:avLst/>
            </a:prstGeom>
          </p:spPr>
        </p:pic>
        <p:sp>
          <p:nvSpPr>
            <p:cNvPr id="20" name="楕円 19">
              <a:extLst>
                <a:ext uri="{FF2B5EF4-FFF2-40B4-BE49-F238E27FC236}">
                  <a16:creationId xmlns:a16="http://schemas.microsoft.com/office/drawing/2014/main" id="{7826E533-F17E-08F1-DFCF-F82213832DCC}"/>
                </a:ext>
              </a:extLst>
            </p:cNvPr>
            <p:cNvSpPr/>
            <p:nvPr/>
          </p:nvSpPr>
          <p:spPr>
            <a:xfrm>
              <a:off x="2483768" y="2859316"/>
              <a:ext cx="2015687" cy="1589961"/>
            </a:xfrm>
            <a:prstGeom prst="ellipse">
              <a:avLst/>
            </a:prstGeom>
            <a:solidFill>
              <a:srgbClr val="D3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descr="時計 が含まれている画像&#10;&#10;自動的に生成された説明">
            <a:extLst>
              <a:ext uri="{FF2B5EF4-FFF2-40B4-BE49-F238E27FC236}">
                <a16:creationId xmlns:a16="http://schemas.microsoft.com/office/drawing/2014/main" id="{B4B11E6F-5306-B9CC-BFA4-99C0E2390A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54342" y="2932199"/>
            <a:ext cx="575683" cy="907165"/>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C90FF329-96B4-88C3-19B7-1882C5BA7D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12959" y="2961655"/>
            <a:ext cx="636867" cy="916615"/>
          </a:xfrm>
          <a:prstGeom prst="rect">
            <a:avLst/>
          </a:prstGeom>
        </p:spPr>
      </p:pic>
      <p:pic>
        <p:nvPicPr>
          <p:cNvPr id="21" name="図 20" descr="時計 が含まれている画像&#10;&#10;自動的に生成された説明">
            <a:extLst>
              <a:ext uri="{FF2B5EF4-FFF2-40B4-BE49-F238E27FC236}">
                <a16:creationId xmlns:a16="http://schemas.microsoft.com/office/drawing/2014/main" id="{98BFE7A1-8B28-1980-396E-92913C9361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3129"/>
          <a:stretch/>
        </p:blipFill>
        <p:spPr>
          <a:xfrm>
            <a:off x="3618374" y="3282558"/>
            <a:ext cx="567727" cy="957205"/>
          </a:xfrm>
          <a:prstGeom prst="rect">
            <a:avLst/>
          </a:prstGeom>
        </p:spPr>
      </p:pic>
      <p:pic>
        <p:nvPicPr>
          <p:cNvPr id="22" name="図 21" descr="時計 が含まれている画像&#10;&#10;自動的に生成された説明">
            <a:extLst>
              <a:ext uri="{FF2B5EF4-FFF2-40B4-BE49-F238E27FC236}">
                <a16:creationId xmlns:a16="http://schemas.microsoft.com/office/drawing/2014/main" id="{FB901323-3353-E4F3-1002-F36E8A95C87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695299" y="3320579"/>
            <a:ext cx="674433" cy="832274"/>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B09AE00F-890E-585D-6CC7-FFD6798C17C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132424" y="3405476"/>
            <a:ext cx="719496" cy="904073"/>
          </a:xfrm>
          <a:prstGeom prst="rect">
            <a:avLst/>
          </a:prstGeom>
        </p:spPr>
      </p:pic>
      <p:sp>
        <p:nvSpPr>
          <p:cNvPr id="1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pic>
        <p:nvPicPr>
          <p:cNvPr id="6" name="図 5" descr="テーブル が含まれている画像&#10;&#10;自動的に生成された説明">
            <a:extLst>
              <a:ext uri="{FF2B5EF4-FFF2-40B4-BE49-F238E27FC236}">
                <a16:creationId xmlns:a16="http://schemas.microsoft.com/office/drawing/2014/main" id="{68FDD74D-C3AA-79A4-E9DA-486C073104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1346" y="3080274"/>
            <a:ext cx="4223898" cy="2752944"/>
          </a:xfrm>
          <a:prstGeom prst="rect">
            <a:avLst/>
          </a:prstGeom>
        </p:spPr>
      </p:pic>
    </p:spTree>
    <p:extLst>
      <p:ext uri="{BB962C8B-B14F-4D97-AF65-F5344CB8AC3E}">
        <p14:creationId xmlns:p14="http://schemas.microsoft.com/office/powerpoint/2010/main" val="29886664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rot="9900000" flipH="1">
            <a:off x="2502145" y="3978132"/>
            <a:ext cx="3586372" cy="2839900"/>
            <a:chOff x="250557" y="1586826"/>
            <a:chExt cx="3586372" cy="2839900"/>
          </a:xfrm>
        </p:grpSpPr>
        <p:sp>
          <p:nvSpPr>
            <p:cNvPr id="44" name="楕円 43">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flipH="1">
            <a:off x="4880644" y="1591763"/>
            <a:ext cx="3586372" cy="2839900"/>
            <a:chOff x="250557" y="1586826"/>
            <a:chExt cx="3586372" cy="2839900"/>
          </a:xfrm>
        </p:grpSpPr>
        <p:sp>
          <p:nvSpPr>
            <p:cNvPr id="40" name="楕円 39">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250557" y="1586826"/>
            <a:ext cx="3586372" cy="2839900"/>
            <a:chOff x="250557" y="1586826"/>
            <a:chExt cx="3586372" cy="2839900"/>
          </a:xfrm>
        </p:grpSpPr>
        <p:sp>
          <p:nvSpPr>
            <p:cNvPr id="21" name="楕円 20">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A5CBF4D4-5E41-F4C5-0EC9-AA35E217B8BE}"/>
              </a:ext>
            </a:extLst>
          </p:cNvPr>
          <p:cNvSpPr txBox="1"/>
          <p:nvPr/>
        </p:nvSpPr>
        <p:spPr>
          <a:xfrm>
            <a:off x="755802" y="553705"/>
            <a:ext cx="7632396" cy="892552"/>
          </a:xfrm>
          <a:prstGeom prst="rect">
            <a:avLst/>
          </a:prstGeom>
          <a:noFill/>
        </p:spPr>
        <p:txBody>
          <a:bodyPr wrap="square">
            <a:spAutoFit/>
          </a:bodyPr>
          <a:lstStyle/>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特定行為研修修了者以外にも、</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800" b="1">
                <a:solidFill>
                  <a:schemeClr val="accent1"/>
                </a:solidFill>
                <a:latin typeface="游ゴシック" panose="020B0400000000000000" pitchFamily="50" charset="-128"/>
                <a:ea typeface="游ゴシック" panose="020B0400000000000000" pitchFamily="50" charset="-128"/>
              </a:rPr>
              <a:t>多職種のタスク・シフト／シェア</a:t>
            </a:r>
            <a:r>
              <a:rPr kumimoji="1" lang="ja-JP" altLang="en-US" sz="2000" b="1">
                <a:latin typeface="游ゴシック" panose="020B0400000000000000" pitchFamily="50" charset="-128"/>
                <a:ea typeface="游ゴシック" panose="020B0400000000000000" pitchFamily="50" charset="-128"/>
              </a:rPr>
              <a:t>が進んでいます</a:t>
            </a:r>
            <a:r>
              <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a:t>
            </a:r>
          </a:p>
        </p:txBody>
      </p:sp>
      <p:grpSp>
        <p:nvGrpSpPr>
          <p:cNvPr id="25" name="グループ化 24">
            <a:extLst>
              <a:ext uri="{FF2B5EF4-FFF2-40B4-BE49-F238E27FC236}">
                <a16:creationId xmlns:a16="http://schemas.microsoft.com/office/drawing/2014/main" id="{3344841F-6736-5358-6CF9-40EAD1D974D2}"/>
              </a:ext>
            </a:extLst>
          </p:cNvPr>
          <p:cNvGrpSpPr/>
          <p:nvPr/>
        </p:nvGrpSpPr>
        <p:grpSpPr>
          <a:xfrm>
            <a:off x="2013953" y="1988840"/>
            <a:ext cx="2486039" cy="1243847"/>
            <a:chOff x="1888641" y="2919007"/>
            <a:chExt cx="2444209" cy="1160023"/>
          </a:xfrm>
        </p:grpSpPr>
        <p:sp>
          <p:nvSpPr>
            <p:cNvPr id="26" name="円形吹き出し 25">
              <a:extLst>
                <a:ext uri="{FF2B5EF4-FFF2-40B4-BE49-F238E27FC236}">
                  <a16:creationId xmlns:a16="http://schemas.microsoft.com/office/drawing/2014/main" id="{89770EBE-2A9D-4A96-2FF2-C7AB37063909}"/>
                </a:ext>
              </a:extLst>
            </p:cNvPr>
            <p:cNvSpPr/>
            <p:nvPr/>
          </p:nvSpPr>
          <p:spPr>
            <a:xfrm>
              <a:off x="1888641" y="2919007"/>
              <a:ext cx="2444209" cy="1160023"/>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7E25BFDE-1E2E-147F-82B1-FD6857EFF9AD}"/>
                </a:ext>
              </a:extLst>
            </p:cNvPr>
            <p:cNvSpPr txBox="1"/>
            <p:nvPr/>
          </p:nvSpPr>
          <p:spPr>
            <a:xfrm>
              <a:off x="1985686" y="3244563"/>
              <a:ext cx="2321443" cy="545366"/>
            </a:xfrm>
            <a:prstGeom prst="rect">
              <a:avLst/>
            </a:prstGeom>
            <a:noFill/>
            <a:ln>
              <a:noFill/>
            </a:ln>
          </p:spPr>
          <p:txBody>
            <a:bodyPr wrap="square" rtlCol="0">
              <a:spAutoFit/>
            </a:bodyPr>
            <a:lstStyle/>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病棟や外来での</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採血業務</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9E5E0E20-E3A2-FA53-7BE2-B1E24EE624B9}"/>
              </a:ext>
            </a:extLst>
          </p:cNvPr>
          <p:cNvGrpSpPr/>
          <p:nvPr/>
        </p:nvGrpSpPr>
        <p:grpSpPr>
          <a:xfrm>
            <a:off x="6215880" y="1772816"/>
            <a:ext cx="2604592" cy="1238135"/>
            <a:chOff x="2011407" y="2924334"/>
            <a:chExt cx="2560767" cy="1154696"/>
          </a:xfrm>
        </p:grpSpPr>
        <p:sp>
          <p:nvSpPr>
            <p:cNvPr id="29" name="円形吹き出し 25">
              <a:extLst>
                <a:ext uri="{FF2B5EF4-FFF2-40B4-BE49-F238E27FC236}">
                  <a16:creationId xmlns:a16="http://schemas.microsoft.com/office/drawing/2014/main" id="{6604E75E-46CA-32F6-E1E9-3989D0A908CD}"/>
                </a:ext>
              </a:extLst>
            </p:cNvPr>
            <p:cNvSpPr/>
            <p:nvPr/>
          </p:nvSpPr>
          <p:spPr>
            <a:xfrm>
              <a:off x="2011407" y="2924334"/>
              <a:ext cx="2560767"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D156F417-4041-0FD4-5C54-8FCA5894C80F}"/>
                </a:ext>
              </a:extLst>
            </p:cNvPr>
            <p:cNvSpPr txBox="1"/>
            <p:nvPr/>
          </p:nvSpPr>
          <p:spPr>
            <a:xfrm>
              <a:off x="2075426" y="3125800"/>
              <a:ext cx="2496748" cy="774996"/>
            </a:xfrm>
            <a:prstGeom prst="rect">
              <a:avLst/>
            </a:prstGeom>
            <a:noFill/>
            <a:ln>
              <a:noFill/>
            </a:ln>
          </p:spPr>
          <p:txBody>
            <a:bodyPr wrap="square" rtlCol="0">
              <a:spAutoFit/>
            </a:bodyPr>
            <a:lstStyle/>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病棟や手術室での</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薬剤の管理</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薬物療法に関する説明</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p:txBody>
        </p:sp>
      </p:grpSp>
      <p:grpSp>
        <p:nvGrpSpPr>
          <p:cNvPr id="31" name="グループ化 30">
            <a:extLst>
              <a:ext uri="{FF2B5EF4-FFF2-40B4-BE49-F238E27FC236}">
                <a16:creationId xmlns:a16="http://schemas.microsoft.com/office/drawing/2014/main" id="{895F4D23-DF71-9463-2D0C-1C07D8AB07F1}"/>
              </a:ext>
            </a:extLst>
          </p:cNvPr>
          <p:cNvGrpSpPr/>
          <p:nvPr/>
        </p:nvGrpSpPr>
        <p:grpSpPr>
          <a:xfrm>
            <a:off x="4436488" y="4190090"/>
            <a:ext cx="2948691" cy="1327142"/>
            <a:chOff x="1947302" y="3126039"/>
            <a:chExt cx="2257123" cy="952987"/>
          </a:xfrm>
        </p:grpSpPr>
        <p:sp>
          <p:nvSpPr>
            <p:cNvPr id="32" name="円形吹き出し 25">
              <a:extLst>
                <a:ext uri="{FF2B5EF4-FFF2-40B4-BE49-F238E27FC236}">
                  <a16:creationId xmlns:a16="http://schemas.microsoft.com/office/drawing/2014/main" id="{184DCC03-E980-BD83-6F8F-44D6D3050637}"/>
                </a:ext>
              </a:extLst>
            </p:cNvPr>
            <p:cNvSpPr/>
            <p:nvPr/>
          </p:nvSpPr>
          <p:spPr>
            <a:xfrm>
              <a:off x="1947302" y="3126039"/>
              <a:ext cx="2257123" cy="952987"/>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8B059676-6263-2F90-4FB1-924C35945573}"/>
                </a:ext>
              </a:extLst>
            </p:cNvPr>
            <p:cNvSpPr txBox="1"/>
            <p:nvPr/>
          </p:nvSpPr>
          <p:spPr>
            <a:xfrm>
              <a:off x="2020845" y="3328145"/>
              <a:ext cx="2183580" cy="596718"/>
            </a:xfrm>
            <a:prstGeom prst="rect">
              <a:avLst/>
            </a:prstGeom>
            <a:noFill/>
            <a:ln>
              <a:noFill/>
            </a:ln>
          </p:spPr>
          <p:txBody>
            <a:bodyPr wrap="square" rtlCol="0">
              <a:spAutoFit/>
            </a:bodyPr>
            <a:lstStyle/>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診断書等の書類の下書き</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症例データの登録</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患者さんの搬送</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p:txBody>
        </p:sp>
      </p:grpSp>
      <p:sp>
        <p:nvSpPr>
          <p:cNvPr id="18"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69966" y="4600839"/>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臨床検査技師</a:t>
            </a:r>
          </a:p>
        </p:txBody>
      </p:sp>
      <p:sp>
        <p:nvSpPr>
          <p:cNvPr id="19" name="タイトル 1">
            <a:extLst>
              <a:ext uri="{FF2B5EF4-FFF2-40B4-BE49-F238E27FC236}">
                <a16:creationId xmlns:a16="http://schemas.microsoft.com/office/drawing/2014/main" id="{21BE02DE-8363-1F97-3FED-C4E22B8868C1}"/>
              </a:ext>
            </a:extLst>
          </p:cNvPr>
          <p:cNvSpPr txBox="1">
            <a:spLocks/>
          </p:cNvSpPr>
          <p:nvPr/>
        </p:nvSpPr>
        <p:spPr>
          <a:xfrm>
            <a:off x="5162449" y="3762556"/>
            <a:ext cx="838869"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薬剤師</a:t>
            </a:r>
          </a:p>
        </p:txBody>
      </p:sp>
      <p:sp>
        <p:nvSpPr>
          <p:cNvPr id="20" name="タイトル 1">
            <a:extLst>
              <a:ext uri="{FF2B5EF4-FFF2-40B4-BE49-F238E27FC236}">
                <a16:creationId xmlns:a16="http://schemas.microsoft.com/office/drawing/2014/main" id="{21BE02DE-8363-1F97-3FED-C4E22B8868C1}"/>
              </a:ext>
            </a:extLst>
          </p:cNvPr>
          <p:cNvSpPr txBox="1">
            <a:spLocks/>
          </p:cNvSpPr>
          <p:nvPr/>
        </p:nvSpPr>
        <p:spPr>
          <a:xfrm>
            <a:off x="2698620" y="6185563"/>
            <a:ext cx="2476327" cy="26758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医師事務作業補助者等</a:t>
            </a:r>
          </a:p>
        </p:txBody>
      </p:sp>
      <p:sp>
        <p:nvSpPr>
          <p:cNvPr id="47" name="テキスト ボックス 46">
            <a:extLst>
              <a:ext uri="{FF2B5EF4-FFF2-40B4-BE49-F238E27FC236}">
                <a16:creationId xmlns:a16="http://schemas.microsoft.com/office/drawing/2014/main" id="{2CCD6670-4659-5C03-B8BC-B3F358102615}"/>
              </a:ext>
            </a:extLst>
          </p:cNvPr>
          <p:cNvSpPr txBox="1"/>
          <p:nvPr/>
        </p:nvSpPr>
        <p:spPr>
          <a:xfrm>
            <a:off x="400345" y="1642996"/>
            <a:ext cx="4762104" cy="461665"/>
          </a:xfrm>
          <a:prstGeom prst="rect">
            <a:avLst/>
          </a:prstGeom>
          <a:noFill/>
          <a:ln>
            <a:noFill/>
          </a:ln>
        </p:spPr>
        <p:txBody>
          <a:bodyPr wrap="square" rtlCol="0">
            <a:spAutoFit/>
          </a:bodyPr>
          <a:lstStyle/>
          <a:p>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6" name="図 5" descr="光, シャツ が含まれている画像&#10;&#10;自動的に生成された説明">
            <a:extLst>
              <a:ext uri="{FF2B5EF4-FFF2-40B4-BE49-F238E27FC236}">
                <a16:creationId xmlns:a16="http://schemas.microsoft.com/office/drawing/2014/main" id="{3FD5943F-1DFC-0936-5DEB-7029D8183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93" y="2652928"/>
            <a:ext cx="1397020" cy="1851205"/>
          </a:xfrm>
          <a:prstGeom prst="rect">
            <a:avLst/>
          </a:prstGeom>
        </p:spPr>
      </p:pic>
      <p:pic>
        <p:nvPicPr>
          <p:cNvPr id="12" name="図 11" descr="記号, 食品 が含まれている画像&#10;&#10;自動的に生成された説明">
            <a:extLst>
              <a:ext uri="{FF2B5EF4-FFF2-40B4-BE49-F238E27FC236}">
                <a16:creationId xmlns:a16="http://schemas.microsoft.com/office/drawing/2014/main" id="{85CC2625-935A-C169-2473-81067ED98D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612" y="1918155"/>
            <a:ext cx="1221575" cy="1746893"/>
          </a:xfrm>
          <a:prstGeom prst="rect">
            <a:avLst/>
          </a:prstGeom>
        </p:spPr>
      </p:pic>
      <p:pic>
        <p:nvPicPr>
          <p:cNvPr id="24" name="図 23" descr="記号 が含まれている画像&#10;&#10;自動的に生成された説明">
            <a:extLst>
              <a:ext uri="{FF2B5EF4-FFF2-40B4-BE49-F238E27FC236}">
                <a16:creationId xmlns:a16="http://schemas.microsoft.com/office/drawing/2014/main" id="{596D6AB1-89A7-6E58-3CF2-ECC0BA8E95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9452" y="4291789"/>
            <a:ext cx="1020062" cy="1766238"/>
          </a:xfrm>
          <a:prstGeom prst="rect">
            <a:avLst/>
          </a:prstGeom>
        </p:spPr>
      </p:pic>
    </p:spTree>
    <p:extLst>
      <p:ext uri="{BB962C8B-B14F-4D97-AF65-F5344CB8AC3E}">
        <p14:creationId xmlns:p14="http://schemas.microsoft.com/office/powerpoint/2010/main" val="28942812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BFB69082-5C82-EB04-E086-39A298B42201}"/>
              </a:ext>
            </a:extLst>
          </p:cNvPr>
          <p:cNvGrpSpPr/>
          <p:nvPr/>
        </p:nvGrpSpPr>
        <p:grpSpPr>
          <a:xfrm rot="6300000" flipH="1">
            <a:off x="1086100" y="3406958"/>
            <a:ext cx="3586372" cy="2839900"/>
            <a:chOff x="250557" y="1586826"/>
            <a:chExt cx="3586372" cy="2839900"/>
          </a:xfrm>
        </p:grpSpPr>
        <p:sp>
          <p:nvSpPr>
            <p:cNvPr id="24" name="楕円 23">
              <a:extLst>
                <a:ext uri="{FF2B5EF4-FFF2-40B4-BE49-F238E27FC236}">
                  <a16:creationId xmlns:a16="http://schemas.microsoft.com/office/drawing/2014/main" id="{92B11654-3D04-ECED-9887-7918BDC3B3A3}"/>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788F6746-662F-8B6A-C9C5-283BB33F71FB}"/>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5708B1D-E22B-4C51-4D32-6C35E10BC593}"/>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AD0784A5-5679-CFC8-C07D-F0379482AF8D}"/>
              </a:ext>
            </a:extLst>
          </p:cNvPr>
          <p:cNvGrpSpPr/>
          <p:nvPr/>
        </p:nvGrpSpPr>
        <p:grpSpPr>
          <a:xfrm rot="11700000" flipH="1">
            <a:off x="4095358" y="3254558"/>
            <a:ext cx="3586372" cy="2839900"/>
            <a:chOff x="250557" y="1586826"/>
            <a:chExt cx="3586372" cy="2839900"/>
          </a:xfrm>
        </p:grpSpPr>
        <p:sp>
          <p:nvSpPr>
            <p:cNvPr id="19" name="楕円 18">
              <a:extLst>
                <a:ext uri="{FF2B5EF4-FFF2-40B4-BE49-F238E27FC236}">
                  <a16:creationId xmlns:a16="http://schemas.microsoft.com/office/drawing/2014/main" id="{61791C45-B3F3-834A-EE1F-B6BC1969C46E}"/>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80FD21A2-0EA6-EF54-F0A1-06BEDCBC27D0}"/>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FB274492-109F-6ABC-12D2-4F3882E0089F}"/>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a:extLst>
              <a:ext uri="{FF2B5EF4-FFF2-40B4-BE49-F238E27FC236}">
                <a16:creationId xmlns:a16="http://schemas.microsoft.com/office/drawing/2014/main" id="{107BF78B-FEF3-802A-D45E-332D05AEF8B3}"/>
              </a:ext>
            </a:extLst>
          </p:cNvPr>
          <p:cNvSpPr/>
          <p:nvPr/>
        </p:nvSpPr>
        <p:spPr>
          <a:xfrm>
            <a:off x="5383702" y="6248727"/>
            <a:ext cx="1996610" cy="55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marR="0" lvl="0" indent="-15240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特定行為研修修了者は、</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令和５年度３月時点でどれくらいいるのですか？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1F497D">
                    <a:lumMod val="40000"/>
                    <a:lumOff val="60000"/>
                  </a:srgbClr>
                </a:solidFill>
                <a:effectLst/>
                <a:uLnTx/>
                <a:uFillTx/>
                <a:latin typeface="Bernard MT Condensed" panose="02050806060905020404" pitchFamily="18" charset="0"/>
                <a:ea typeface="メイリオ" panose="020B0604030504040204" pitchFamily="50" charset="-128"/>
                <a:cs typeface="+mn-cs"/>
              </a:rPr>
              <a:t>Question !</a:t>
            </a: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2181600"/>
            <a:ext cx="8229600" cy="52322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・令和５年３月時点での特定行為研修修了者は</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6,875</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名となっています。</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5190" y="1772816"/>
            <a:ext cx="5016630" cy="523220"/>
          </a:xfrm>
          <a:prstGeom prst="roundRect">
            <a:avLst>
              <a:gd name="adj" fmla="val 0"/>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Answer</a:t>
            </a:r>
          </a:p>
        </p:txBody>
      </p:sp>
      <p:sp>
        <p:nvSpPr>
          <p:cNvPr id="14" name="タイトル 1">
            <a:extLst>
              <a:ext uri="{FF2B5EF4-FFF2-40B4-BE49-F238E27FC236}">
                <a16:creationId xmlns:a16="http://schemas.microsoft.com/office/drawing/2014/main" id="{DC7948BE-8B91-A663-123A-7F04B0FE00B6}"/>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pic>
        <p:nvPicPr>
          <p:cNvPr id="7" name="図 6">
            <a:extLst>
              <a:ext uri="{FF2B5EF4-FFF2-40B4-BE49-F238E27FC236}">
                <a16:creationId xmlns:a16="http://schemas.microsoft.com/office/drawing/2014/main" id="{45F1146B-0717-4EF8-2D15-C8078EEAF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504" y="3868638"/>
            <a:ext cx="2116151" cy="2387679"/>
          </a:xfrm>
          <a:prstGeom prst="rect">
            <a:avLst/>
          </a:prstGeom>
        </p:spPr>
      </p:pic>
      <p:pic>
        <p:nvPicPr>
          <p:cNvPr id="11" name="図 10" descr="アイコン&#10;&#10;自動的に生成された説明">
            <a:extLst>
              <a:ext uri="{FF2B5EF4-FFF2-40B4-BE49-F238E27FC236}">
                <a16:creationId xmlns:a16="http://schemas.microsoft.com/office/drawing/2014/main" id="{B225D42C-3632-4CB5-D7E9-BAAB0A9CE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0219" y="2997982"/>
            <a:ext cx="1339727" cy="2048061"/>
          </a:xfrm>
          <a:prstGeom prst="rect">
            <a:avLst/>
          </a:prstGeom>
        </p:spPr>
      </p:pic>
      <p:pic>
        <p:nvPicPr>
          <p:cNvPr id="16" name="図 15" descr="記号, 時計, らくがき が含まれている画像&#10;&#10;自動的に生成された説明">
            <a:extLst>
              <a:ext uri="{FF2B5EF4-FFF2-40B4-BE49-F238E27FC236}">
                <a16:creationId xmlns:a16="http://schemas.microsoft.com/office/drawing/2014/main" id="{9CC723EA-3AC8-83AD-34EE-D0CECEA19C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314" y="4454238"/>
            <a:ext cx="1753468" cy="1802079"/>
          </a:xfrm>
          <a:prstGeom prst="rect">
            <a:avLst/>
          </a:prstGeom>
        </p:spPr>
      </p:pic>
      <p:pic>
        <p:nvPicPr>
          <p:cNvPr id="17" name="図 16" descr="記号, 光 が含まれている画像&#10;&#10;自動的に生成された説明">
            <a:extLst>
              <a:ext uri="{FF2B5EF4-FFF2-40B4-BE49-F238E27FC236}">
                <a16:creationId xmlns:a16="http://schemas.microsoft.com/office/drawing/2014/main" id="{C61DA11A-0EDB-8910-49A4-3BFD23DA4A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4445" y="3045075"/>
            <a:ext cx="1135356" cy="1961930"/>
          </a:xfrm>
          <a:prstGeom prst="rect">
            <a:avLst/>
          </a:prstGeom>
        </p:spPr>
      </p:pic>
    </p:spTree>
    <p:extLst>
      <p:ext uri="{BB962C8B-B14F-4D97-AF65-F5344CB8AC3E}">
        <p14:creationId xmlns:p14="http://schemas.microsoft.com/office/powerpoint/2010/main" val="17863355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49C86B4-52C3-DA30-8F0B-D2C7119DB94D}"/>
              </a:ext>
            </a:extLst>
          </p:cNvPr>
          <p:cNvSpPr txBox="1"/>
          <p:nvPr/>
        </p:nvSpPr>
        <p:spPr>
          <a:xfrm>
            <a:off x="457534" y="332656"/>
            <a:ext cx="8228933" cy="400110"/>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特定行為研修を修了した看護師数（特定行為区分別）</a:t>
            </a:r>
            <a:endParaRPr kumimoji="1" lang="ja-JP" altLang="en-US" sz="2000" b="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タイトル 1">
            <a:extLst>
              <a:ext uri="{FF2B5EF4-FFF2-40B4-BE49-F238E27FC236}">
                <a16:creationId xmlns:a16="http://schemas.microsoft.com/office/drawing/2014/main" id="{9714F4D8-6836-5323-444B-8CAABAF7DF25}"/>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4E2ED">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4E2ED">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4E2ED">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sp>
        <p:nvSpPr>
          <p:cNvPr id="9" name="正方形/長方形 8">
            <a:extLst>
              <a:ext uri="{FF2B5EF4-FFF2-40B4-BE49-F238E27FC236}">
                <a16:creationId xmlns:a16="http://schemas.microsoft.com/office/drawing/2014/main" id="{D786FE35-4EA3-4F71-A4F9-2DA152E2C99D}"/>
              </a:ext>
            </a:extLst>
          </p:cNvPr>
          <p:cNvSpPr/>
          <p:nvPr/>
        </p:nvSpPr>
        <p:spPr>
          <a:xfrm>
            <a:off x="438003" y="707433"/>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lumMod val="75000"/>
                  <a:lumOff val="25000"/>
                </a:srgbClr>
              </a:solidFill>
              <a:effectLst/>
              <a:uLnTx/>
              <a:uFillTx/>
              <a:latin typeface="Segoe UI"/>
              <a:ea typeface="メイリオ"/>
              <a:cs typeface="+mn-cs"/>
            </a:endParaRPr>
          </a:p>
        </p:txBody>
      </p:sp>
      <p:sp>
        <p:nvSpPr>
          <p:cNvPr id="6" name="正方形/長方形 5">
            <a:extLst>
              <a:ext uri="{FF2B5EF4-FFF2-40B4-BE49-F238E27FC236}">
                <a16:creationId xmlns:a16="http://schemas.microsoft.com/office/drawing/2014/main" id="{05F264E7-9994-96C0-2DC4-B3546EF5EB94}"/>
              </a:ext>
            </a:extLst>
          </p:cNvPr>
          <p:cNvSpPr/>
          <p:nvPr/>
        </p:nvSpPr>
        <p:spPr>
          <a:xfrm>
            <a:off x="179512" y="868929"/>
            <a:ext cx="654632" cy="183807"/>
          </a:xfrm>
          <a:prstGeom prst="rect">
            <a:avLst/>
          </a:prstGeom>
          <a:noFill/>
          <a:ln w="25400" cap="flat" cmpd="sng" algn="ctr">
            <a:noFill/>
            <a:prstDash val="solid"/>
          </a:ln>
          <a:effectLst/>
        </p:spPr>
        <p:txBody>
          <a:bodyPr rtlCol="0" anchor="ctr"/>
          <a:lstStyle/>
          <a:p>
            <a:pPr marL="0" marR="0" lvl="0" indent="0" algn="ctr" defTabSz="603647"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（名）</a:t>
            </a:r>
          </a:p>
        </p:txBody>
      </p:sp>
      <p:sp>
        <p:nvSpPr>
          <p:cNvPr id="7" name="テキスト ボックス 6">
            <a:extLst>
              <a:ext uri="{FF2B5EF4-FFF2-40B4-BE49-F238E27FC236}">
                <a16:creationId xmlns:a16="http://schemas.microsoft.com/office/drawing/2014/main" id="{BD27DBD7-7DB4-13F5-1EAE-8798B5E9B196}"/>
              </a:ext>
            </a:extLst>
          </p:cNvPr>
          <p:cNvSpPr txBox="1"/>
          <p:nvPr/>
        </p:nvSpPr>
        <p:spPr>
          <a:xfrm>
            <a:off x="5508104" y="5731719"/>
            <a:ext cx="3415698" cy="577081"/>
          </a:xfrm>
          <a:prstGeom prst="rect">
            <a:avLst/>
          </a:prstGeom>
          <a:noFill/>
          <a:ln w="12700">
            <a:solidFill>
              <a:srgbClr val="FAC090"/>
            </a:solidFill>
          </a:ln>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TW" altLang="en-US"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特定行為研修修了者数：</a:t>
            </a:r>
            <a:r>
              <a:rPr kumimoji="1" lang="en-US" altLang="zh-TW"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6,875</a:t>
            </a:r>
            <a:r>
              <a:rPr kumimoji="1" lang="zh-TW" altLang="en-US"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名（令和</a:t>
            </a:r>
            <a:r>
              <a:rPr kumimoji="1" lang="en-US" altLang="zh-TW"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5</a:t>
            </a:r>
            <a:r>
              <a:rPr kumimoji="1" lang="zh-TW" altLang="en-US"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年</a:t>
            </a:r>
            <a:r>
              <a:rPr kumimoji="1" lang="en-US" altLang="zh-TW"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3</a:t>
            </a:r>
            <a:r>
              <a:rPr kumimoji="1" lang="zh-TW" altLang="en-US"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月現在）</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各区分別修了者数の合計値：</a:t>
            </a:r>
            <a:r>
              <a:rPr kumimoji="1" lang="en-US" altLang="ja-JP"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35,506</a:t>
            </a:r>
            <a:r>
              <a:rPr kumimoji="1" lang="ja-JP" altLang="en-US"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名</a:t>
            </a:r>
            <a:endParaRPr kumimoji="1" lang="en-US" altLang="ja-JP"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05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（厚生労働省医政局看護課調べ）</a:t>
            </a:r>
          </a:p>
        </p:txBody>
      </p:sp>
      <p:pic>
        <p:nvPicPr>
          <p:cNvPr id="13" name="図 12">
            <a:extLst>
              <a:ext uri="{FF2B5EF4-FFF2-40B4-BE49-F238E27FC236}">
                <a16:creationId xmlns:a16="http://schemas.microsoft.com/office/drawing/2014/main" id="{6E033672-063A-8B2D-45BF-FB3F172DE600}"/>
              </a:ext>
            </a:extLst>
          </p:cNvPr>
          <p:cNvPicPr>
            <a:picLocks noChangeAspect="1"/>
          </p:cNvPicPr>
          <p:nvPr/>
        </p:nvPicPr>
        <p:blipFill>
          <a:blip r:embed="rId3"/>
          <a:stretch>
            <a:fillRect/>
          </a:stretch>
        </p:blipFill>
        <p:spPr>
          <a:xfrm>
            <a:off x="100229" y="843590"/>
            <a:ext cx="8820472" cy="5993103"/>
          </a:xfrm>
          <a:prstGeom prst="rect">
            <a:avLst/>
          </a:prstGeom>
        </p:spPr>
      </p:pic>
    </p:spTree>
    <p:extLst>
      <p:ext uri="{BB962C8B-B14F-4D97-AF65-F5344CB8AC3E}">
        <p14:creationId xmlns:p14="http://schemas.microsoft.com/office/powerpoint/2010/main" val="36751454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特定行為研修修了者はどういう業務を行うことができますか？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1893600"/>
            <a:ext cx="8229600" cy="225548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・特定行為研修を修了した看護師は、保健師助産師看護師法第</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37</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条の２に基づき、手順書により特定行為（</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38</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行為</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21</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区分）を行うことができます。</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rgbClr val="FAC090"/>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具体的には、例えば、特定行為研修を修了した看護師は、人工呼吸管理や持続点滴中の降圧剤や利尿剤等の薬剤の投与量の調整、中心静脈カテーテルの抜去や末梢留置型中心静脈注射用カテーテルの挿入等の特定行為について、その都度医師の指示を求めることなく、医師が予め作成した手順書（医師による包括的指示の形態の１つ）により行うことが可能です。</a:t>
            </a: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dirty="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6" name="タイトル 1">
            <a:extLst>
              <a:ext uri="{FF2B5EF4-FFF2-40B4-BE49-F238E27FC236}">
                <a16:creationId xmlns:a16="http://schemas.microsoft.com/office/drawing/2014/main" id="{0D7B11BB-7A9F-B48E-17CC-71F9E32D55CE}"/>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シェア</a:t>
            </a:r>
          </a:p>
        </p:txBody>
      </p:sp>
      <p:pic>
        <p:nvPicPr>
          <p:cNvPr id="7" name="図 6" descr="アイコン&#10;&#10;自動的に生成された説明">
            <a:extLst>
              <a:ext uri="{FF2B5EF4-FFF2-40B4-BE49-F238E27FC236}">
                <a16:creationId xmlns:a16="http://schemas.microsoft.com/office/drawing/2014/main" id="{DCE0C5BE-420C-BCAC-351F-09AE47D13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668" y="4387628"/>
            <a:ext cx="1351269" cy="2065708"/>
          </a:xfrm>
          <a:prstGeom prst="rect">
            <a:avLst/>
          </a:prstGeom>
        </p:spPr>
      </p:pic>
      <p:pic>
        <p:nvPicPr>
          <p:cNvPr id="8" name="図 7" descr="記号, 光 が含まれている画像&#10;&#10;自動的に生成された説明">
            <a:extLst>
              <a:ext uri="{FF2B5EF4-FFF2-40B4-BE49-F238E27FC236}">
                <a16:creationId xmlns:a16="http://schemas.microsoft.com/office/drawing/2014/main" id="{28AA6BBF-2263-48BD-47E8-68637F6A8B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5393" y="4511374"/>
            <a:ext cx="1135356" cy="1961930"/>
          </a:xfrm>
          <a:prstGeom prst="rect">
            <a:avLst/>
          </a:prstGeom>
        </p:spPr>
      </p:pic>
      <p:pic>
        <p:nvPicPr>
          <p:cNvPr id="18" name="図 17" descr="男性の顔の絵&#10;&#10;低い精度で自動的に生成された説明">
            <a:extLst>
              <a:ext uri="{FF2B5EF4-FFF2-40B4-BE49-F238E27FC236}">
                <a16:creationId xmlns:a16="http://schemas.microsoft.com/office/drawing/2014/main" id="{E5C46E28-30B2-C6C1-4CF7-A3F9293573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89" y="4541326"/>
            <a:ext cx="1281329" cy="1921994"/>
          </a:xfrm>
          <a:prstGeom prst="rect">
            <a:avLst/>
          </a:prstGeom>
        </p:spPr>
      </p:pic>
    </p:spTree>
    <p:extLst>
      <p:ext uri="{BB962C8B-B14F-4D97-AF65-F5344CB8AC3E}">
        <p14:creationId xmlns:p14="http://schemas.microsoft.com/office/powerpoint/2010/main" val="22645847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5"/>
          <p:cNvGraphicFramePr>
            <a:graphicFrameLocks/>
          </p:cNvGraphicFramePr>
          <p:nvPr>
            <p:extLst>
              <p:ext uri="{D42A27DB-BD31-4B8C-83A1-F6EECF244321}">
                <p14:modId xmlns:p14="http://schemas.microsoft.com/office/powerpoint/2010/main" val="3277477611"/>
              </p:ext>
            </p:extLst>
          </p:nvPr>
        </p:nvGraphicFramePr>
        <p:xfrm>
          <a:off x="185182" y="857920"/>
          <a:ext cx="4580839" cy="5732259"/>
        </p:xfrm>
        <a:graphic>
          <a:graphicData uri="http://schemas.openxmlformats.org/drawingml/2006/table">
            <a:tbl>
              <a:tblPr firstRow="1" firstCol="1" bandRow="1">
                <a:tableStyleId>{5C22544A-7EE6-4342-B048-85BDC9FD1C3A}</a:tableStyleId>
              </a:tblPr>
              <a:tblGrid>
                <a:gridCol w="2160130">
                  <a:extLst>
                    <a:ext uri="{9D8B030D-6E8A-4147-A177-3AD203B41FA5}">
                      <a16:colId xmlns:a16="http://schemas.microsoft.com/office/drawing/2014/main" val="20000"/>
                    </a:ext>
                  </a:extLst>
                </a:gridCol>
                <a:gridCol w="2420709">
                  <a:extLst>
                    <a:ext uri="{9D8B030D-6E8A-4147-A177-3AD203B41FA5}">
                      <a16:colId xmlns:a16="http://schemas.microsoft.com/office/drawing/2014/main" val="20001"/>
                    </a:ext>
                  </a:extLst>
                </a:gridCol>
              </a:tblGrid>
              <a:tr h="196493">
                <a:tc>
                  <a:txBody>
                    <a:bodyPr/>
                    <a:lstStyle/>
                    <a:p>
                      <a:pPr algn="ctr">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特定行為区分</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6F9"/>
                    </a:solidFill>
                  </a:tcPr>
                </a:tc>
                <a:tc>
                  <a:txBody>
                    <a:bodyPr/>
                    <a:lstStyle/>
                    <a:p>
                      <a:pPr algn="ctr">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特定行為</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0"/>
                  </a:ext>
                </a:extLst>
              </a:tr>
              <a:tr h="403217">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呼吸器（気道確保に係るもの）関連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経口用気管チューブ又は経鼻用気管チューブの位置の調整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6493">
                <a:tc rowSpan="4">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呼吸器（人工呼吸療法に係るもの）関連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2354" marR="92354" marT="46177" marB="461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侵襲的陽圧換気の設定の変更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2594">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非侵襲的陽圧換気の設定の変更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3217">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人工呼吸管理がなされている者に対する鎮静薬の投与量の調整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人工呼吸器からの離脱</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4876">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呼吸器（長期呼吸療法に係るもの）関連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気管カニューレの交換</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6493">
                <a:tc rowSpan="4">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循環器関連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2354" marR="92354" marT="46177" marB="461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一時的ペースメーカの操作及び管理</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一時的ペースメーカリードの抜去</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経皮的心肺補助装置の操作及び管理</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03217">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大動脈内バルーンパンピングからの離脱を行うときの補助</a:t>
                      </a:r>
                      <a:r>
                        <a:rPr lang="ja-JP" altLang="en-US" sz="1000" b="0" kern="100">
                          <a:solidFill>
                            <a:schemeClr val="tx1"/>
                          </a:solidFill>
                          <a:effectLst/>
                          <a:latin typeface="游ゴシック" panose="020B0400000000000000" pitchFamily="50" charset="-128"/>
                          <a:ea typeface="游ゴシック" panose="020B0400000000000000" pitchFamily="50" charset="-128"/>
                        </a:rPr>
                        <a:t>の</a:t>
                      </a:r>
                      <a:r>
                        <a:rPr lang="ja-JP" sz="1000" b="0" kern="100">
                          <a:solidFill>
                            <a:schemeClr val="tx1"/>
                          </a:solidFill>
                          <a:effectLst/>
                          <a:latin typeface="游ゴシック" panose="020B0400000000000000" pitchFamily="50" charset="-128"/>
                          <a:ea typeface="游ゴシック" panose="020B0400000000000000" pitchFamily="50" charset="-128"/>
                        </a:rPr>
                        <a:t>頻度の調整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6493">
                <a:tc>
                  <a:txBody>
                    <a:bodyPr/>
                    <a:lstStyle/>
                    <a:p>
                      <a:pPr algn="just">
                        <a:spcAft>
                          <a:spcPts val="0"/>
                        </a:spcAft>
                      </a:pPr>
                      <a:r>
                        <a:rPr lang="ja-JP" altLang="en-US" sz="1000" b="0" kern="100">
                          <a:solidFill>
                            <a:schemeClr val="tx1"/>
                          </a:solidFill>
                          <a:effectLst/>
                          <a:latin typeface="游ゴシック" panose="020B0400000000000000" pitchFamily="50" charset="-128"/>
                          <a:ea typeface="游ゴシック" panose="020B0400000000000000" pitchFamily="50" charset="-128"/>
                        </a:rPr>
                        <a:t>心嚢</a:t>
                      </a:r>
                      <a:r>
                        <a:rPr lang="ja-JP" sz="1000" b="0" kern="100">
                          <a:solidFill>
                            <a:schemeClr val="tx1"/>
                          </a:solidFill>
                          <a:effectLst/>
                          <a:latin typeface="游ゴシック" panose="020B0400000000000000" pitchFamily="50" charset="-128"/>
                          <a:ea typeface="游ゴシック" panose="020B0400000000000000" pitchFamily="50" charset="-128"/>
                        </a:rPr>
                        <a:t>ドレーン管理関連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altLang="en-US" sz="1000" b="0" kern="100">
                          <a:solidFill>
                            <a:schemeClr val="tx1"/>
                          </a:solidFill>
                          <a:effectLst/>
                          <a:latin typeface="游ゴシック" panose="020B0400000000000000" pitchFamily="50" charset="-128"/>
                          <a:ea typeface="游ゴシック" panose="020B0400000000000000" pitchFamily="50" charset="-128"/>
                        </a:rPr>
                        <a:t>心嚢</a:t>
                      </a:r>
                      <a:r>
                        <a:rPr lang="ja-JP" sz="1000" b="0" kern="100">
                          <a:solidFill>
                            <a:schemeClr val="tx1"/>
                          </a:solidFill>
                          <a:effectLst/>
                          <a:latin typeface="游ゴシック" panose="020B0400000000000000" pitchFamily="50" charset="-128"/>
                          <a:ea typeface="游ゴシック" panose="020B0400000000000000" pitchFamily="50" charset="-128"/>
                        </a:rPr>
                        <a:t>ドレーンの抜去</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03217">
                <a:tc rowSpan="2">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胸腔ドレーン管理関連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2354" marR="92354" marT="46177" marB="461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低圧胸腔内持続吸引器の吸引圧の設定及び設定の変更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胸腔ドレーンの抜去</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403217">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腹腔ドレーン管理関連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腹腔ドレーンの抜去（腹腔内に留置された穿刺針の抜針を含む。）</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403217">
                <a:tc rowSpan="2">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ろう孔管理関連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2354" marR="92354" marT="46177" marB="461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胃</a:t>
                      </a:r>
                      <a:r>
                        <a:rPr lang="ja-JP" sz="1000" b="0" kern="100" err="1">
                          <a:solidFill>
                            <a:schemeClr val="tx1"/>
                          </a:solidFill>
                          <a:effectLst/>
                          <a:latin typeface="游ゴシック" panose="020B0400000000000000" pitchFamily="50" charset="-128"/>
                          <a:ea typeface="游ゴシック" panose="020B0400000000000000" pitchFamily="50" charset="-128"/>
                        </a:rPr>
                        <a:t>ろう</a:t>
                      </a:r>
                      <a:r>
                        <a:rPr lang="ja-JP" sz="1000" b="0" kern="100">
                          <a:solidFill>
                            <a:schemeClr val="tx1"/>
                          </a:solidFill>
                          <a:effectLst/>
                          <a:latin typeface="游ゴシック" panose="020B0400000000000000" pitchFamily="50" charset="-128"/>
                          <a:ea typeface="游ゴシック" panose="020B0400000000000000" pitchFamily="50" charset="-128"/>
                        </a:rPr>
                        <a:t>カテーテル若しくは腸ろうカテーテル又は胃ろうボタンの交換</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膀胱</a:t>
                      </a:r>
                      <a:r>
                        <a:rPr lang="ja-JP" sz="1000" b="0" kern="100" err="1">
                          <a:solidFill>
                            <a:schemeClr val="tx1"/>
                          </a:solidFill>
                          <a:effectLst/>
                          <a:latin typeface="游ゴシック" panose="020B0400000000000000" pitchFamily="50" charset="-128"/>
                          <a:ea typeface="游ゴシック" panose="020B0400000000000000" pitchFamily="50" charset="-128"/>
                        </a:rPr>
                        <a:t>ろう</a:t>
                      </a:r>
                      <a:r>
                        <a:rPr lang="ja-JP" sz="1000" b="0" kern="100">
                          <a:solidFill>
                            <a:schemeClr val="tx1"/>
                          </a:solidFill>
                          <a:effectLst/>
                          <a:latin typeface="游ゴシック" panose="020B0400000000000000" pitchFamily="50" charset="-128"/>
                          <a:ea typeface="游ゴシック" panose="020B0400000000000000" pitchFamily="50" charset="-128"/>
                        </a:rPr>
                        <a:t>カテーテルの交換</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60062">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栄養に係るカテーテル管理（中心静脈カテーテル管理）関連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中心静脈カテーテルの抜去</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544263">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栄養に係るカテーテル管理（末梢留置型中心静脈注射用カテーテル管理）関連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末梢留置型中心静脈注射用カテーテルの挿入</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bl>
          </a:graphicData>
        </a:graphic>
      </p:graphicFrame>
      <p:graphicFrame>
        <p:nvGraphicFramePr>
          <p:cNvPr id="11" name="コンテンツ プレースホルダー 5"/>
          <p:cNvGraphicFramePr>
            <a:graphicFrameLocks/>
          </p:cNvGraphicFramePr>
          <p:nvPr>
            <p:extLst>
              <p:ext uri="{D42A27DB-BD31-4B8C-83A1-F6EECF244321}">
                <p14:modId xmlns:p14="http://schemas.microsoft.com/office/powerpoint/2010/main" val="2253850767"/>
              </p:ext>
            </p:extLst>
          </p:nvPr>
        </p:nvGraphicFramePr>
        <p:xfrm>
          <a:off x="4779700" y="857920"/>
          <a:ext cx="4243118" cy="5558570"/>
        </p:xfrm>
        <a:graphic>
          <a:graphicData uri="http://schemas.openxmlformats.org/drawingml/2006/table">
            <a:tbl>
              <a:tblPr firstRow="1" firstCol="1" bandRow="1">
                <a:tableStyleId>{5C22544A-7EE6-4342-B048-85BDC9FD1C3A}</a:tableStyleId>
              </a:tblPr>
              <a:tblGrid>
                <a:gridCol w="1599864">
                  <a:extLst>
                    <a:ext uri="{9D8B030D-6E8A-4147-A177-3AD203B41FA5}">
                      <a16:colId xmlns:a16="http://schemas.microsoft.com/office/drawing/2014/main" val="20000"/>
                    </a:ext>
                  </a:extLst>
                </a:gridCol>
                <a:gridCol w="2643254">
                  <a:extLst>
                    <a:ext uri="{9D8B030D-6E8A-4147-A177-3AD203B41FA5}">
                      <a16:colId xmlns:a16="http://schemas.microsoft.com/office/drawing/2014/main" val="20001"/>
                    </a:ext>
                  </a:extLst>
                </a:gridCol>
              </a:tblGrid>
              <a:tr h="196493">
                <a:tc>
                  <a:txBody>
                    <a:bodyPr/>
                    <a:lstStyle/>
                    <a:p>
                      <a:pPr algn="ctr">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特定行為区分</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tc>
                  <a:txBody>
                    <a:bodyPr/>
                    <a:lstStyle/>
                    <a:p>
                      <a:pPr algn="ctr">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特定行為</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extLst>
                  <a:ext uri="{0D108BD9-81ED-4DB2-BD59-A6C34878D82A}">
                    <a16:rowId xmlns:a16="http://schemas.microsoft.com/office/drawing/2014/main" val="10000"/>
                  </a:ext>
                </a:extLst>
              </a:tr>
              <a:tr h="403217">
                <a:tc rowSpan="2">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創傷管理関連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0535" marR="90535" marT="46177" marB="4617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en-US" sz="1000" b="0" kern="100">
                          <a:solidFill>
                            <a:schemeClr val="tx1"/>
                          </a:solidFill>
                          <a:effectLst/>
                          <a:latin typeface="游ゴシック" panose="020B0400000000000000" pitchFamily="50" charset="-128"/>
                          <a:ea typeface="游ゴシック" panose="020B0400000000000000" pitchFamily="50" charset="-128"/>
                        </a:rPr>
                        <a:t>褥(</a:t>
                      </a:r>
                      <a:r>
                        <a:rPr lang="ja-JP" altLang="en-US" sz="1000" b="0" kern="100" err="1">
                          <a:solidFill>
                            <a:schemeClr val="tx1"/>
                          </a:solidFill>
                          <a:effectLst/>
                          <a:latin typeface="游ゴシック" panose="020B0400000000000000" pitchFamily="50" charset="-128"/>
                          <a:ea typeface="游ゴシック" panose="020B0400000000000000" pitchFamily="50" charset="-128"/>
                        </a:rPr>
                        <a:t>じょく</a:t>
                      </a:r>
                      <a:r>
                        <a:rPr lang="en-US" sz="1000" b="0" kern="100">
                          <a:solidFill>
                            <a:schemeClr val="tx1"/>
                          </a:solidFill>
                          <a:effectLst/>
                          <a:latin typeface="游ゴシック" panose="020B0400000000000000" pitchFamily="50" charset="-128"/>
                          <a:ea typeface="游ゴシック" panose="020B0400000000000000" pitchFamily="50" charset="-128"/>
                        </a:rPr>
                        <a:t>)瘡(</a:t>
                      </a:r>
                      <a:r>
                        <a:rPr lang="ja-JP" altLang="en-US" sz="1000" b="0" kern="100">
                          <a:solidFill>
                            <a:schemeClr val="tx1"/>
                          </a:solidFill>
                          <a:effectLst/>
                          <a:latin typeface="游ゴシック" panose="020B0400000000000000" pitchFamily="50" charset="-128"/>
                          <a:ea typeface="游ゴシック" panose="020B0400000000000000" pitchFamily="50" charset="-128"/>
                        </a:rPr>
                        <a:t>そう</a:t>
                      </a:r>
                      <a:r>
                        <a:rPr lang="en-US" sz="1000" b="0" kern="100">
                          <a:solidFill>
                            <a:schemeClr val="tx1"/>
                          </a:solidFill>
                          <a:effectLst/>
                          <a:latin typeface="游ゴシック" panose="020B0400000000000000" pitchFamily="50" charset="-128"/>
                          <a:ea typeface="游ゴシック" panose="020B0400000000000000" pitchFamily="50" charset="-128"/>
                        </a:rPr>
                        <a:t>)</a:t>
                      </a:r>
                      <a:r>
                        <a:rPr lang="ja-JP" sz="1000" b="0" kern="100">
                          <a:solidFill>
                            <a:schemeClr val="tx1"/>
                          </a:solidFill>
                          <a:effectLst/>
                          <a:latin typeface="游ゴシック" panose="020B0400000000000000" pitchFamily="50" charset="-128"/>
                          <a:ea typeface="游ゴシック" panose="020B0400000000000000" pitchFamily="50" charset="-128"/>
                        </a:rPr>
                        <a:t>又は慢性創傷の治療における血流のない壊死組織の除去</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創傷に対する陰圧閉鎖療法</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6493">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創部ドレーン管理関連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創部ドレーンの抜去</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6493">
                <a:tc rowSpan="2">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動脈血液ガス分析関連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0535" marR="90535" marT="46177" marB="4617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直接動脈穿刺法による採血</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橈骨動脈ラインの確保</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03217">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透析管理関連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急性血液浄化療法における血液透析器又は血液透析濾過器の操作及び管理</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6493">
                <a:tc rowSpan="2">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栄養及び水分管理に係る薬剤投与関連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0535" marR="90535" marT="46177" marB="4617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持続点滴中の高カロリー輸液の投与量の調整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脱水症状に対する輸液による補正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96493">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感染に係る薬剤投与関連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感染徴候がある者に対する薬剤の臨時の投与</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07848">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血糖コントロールに係る薬剤投与関連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インスリンの投与量の調整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403217">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術後疼痛管理関連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硬膜外カテーテルによる鎮痛剤の投与及び投与量の調整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96493">
                <a:tc rowSpan="5">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循環動態に係る薬剤投与関連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0535" marR="90535" marT="46177" marB="4617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持続点滴中のカテコラミンの投与量の調整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403217">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持続点滴中のナトリウム、カリウム又はクロールの投与量の調整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持続点滴中の降圧剤の投与量の調整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403217">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持続点滴中の糖質輸液又は電解質輸液の投与量の調整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持続点滴中の利尿剤の投与量の調整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96493">
                <a:tc rowSpan="3">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精神及び神経症状に係る薬剤投与関連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90535" marR="90535" marT="46177" marB="4617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抗けいれん剤の臨時の投与</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抗精神病薬の臨時の投与</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96493">
                <a:tc vMerge="1">
                  <a:txBody>
                    <a:bodyPr/>
                    <a:lstStyle/>
                    <a:p>
                      <a:endParaRPr kumimoji="1" lang="ja-JP" altLang="en-US"/>
                    </a:p>
                  </a:txBody>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抗不安薬の臨時の投与</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403217">
                <a:tc>
                  <a:txBody>
                    <a:bodyPr/>
                    <a:lstStyle/>
                    <a:p>
                      <a:pPr algn="just">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皮膚損傷に係る薬剤投与関連</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700"/>
                        </a:lnSpc>
                        <a:spcAft>
                          <a:spcPts val="0"/>
                        </a:spcAft>
                      </a:pPr>
                      <a:r>
                        <a:rPr lang="ja-JP" sz="1000" b="0" kern="100">
                          <a:solidFill>
                            <a:schemeClr val="tx1"/>
                          </a:solidFill>
                          <a:effectLst/>
                          <a:latin typeface="游ゴシック" panose="020B0400000000000000" pitchFamily="50" charset="-128"/>
                          <a:ea typeface="游ゴシック" panose="020B0400000000000000" pitchFamily="50" charset="-128"/>
                        </a:rPr>
                        <a:t>抗癌剤その他の薬剤が血管外に漏出したときのステロイド薬の局所注射及び投与量の調整</a:t>
                      </a:r>
                      <a:endParaRPr lang="ja-JP" sz="1000" b="0" kern="100">
                        <a:solidFill>
                          <a:schemeClr val="tx1"/>
                        </a:solidFill>
                        <a:effectLst/>
                        <a:latin typeface="游ゴシック" panose="020B0400000000000000" pitchFamily="50" charset="-128"/>
                        <a:ea typeface="游ゴシック" panose="020B0400000000000000" pitchFamily="50" charset="-128"/>
                        <a:cs typeface="Times New Roman"/>
                      </a:endParaRPr>
                    </a:p>
                  </a:txBody>
                  <a:tcPr marL="25755" marR="25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bl>
          </a:graphicData>
        </a:graphic>
      </p:graphicFrame>
      <p:sp>
        <p:nvSpPr>
          <p:cNvPr id="3" name="テキスト ボックス 2">
            <a:extLst>
              <a:ext uri="{FF2B5EF4-FFF2-40B4-BE49-F238E27FC236}">
                <a16:creationId xmlns:a16="http://schemas.microsoft.com/office/drawing/2014/main" id="{749C86B4-52C3-DA30-8F0B-D2C7119DB94D}"/>
              </a:ext>
            </a:extLst>
          </p:cNvPr>
          <p:cNvSpPr txBox="1"/>
          <p:nvPr/>
        </p:nvSpPr>
        <p:spPr>
          <a:xfrm>
            <a:off x="457534" y="332656"/>
            <a:ext cx="8228933" cy="400110"/>
          </a:xfrm>
          <a:prstGeom prst="rect">
            <a:avLst/>
          </a:prstGeom>
          <a:noFill/>
        </p:spPr>
        <p:txBody>
          <a:bodyPr wrap="square">
            <a:spAutoFit/>
          </a:body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特定行為及び特定行為区分（３８行為２１区分）</a:t>
            </a:r>
            <a:r>
              <a:rPr lang="en-US" altLang="ja-JP" sz="14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14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特定行為研修省令別表第一</a:t>
            </a:r>
            <a:endParaRPr lang="ja-JP" altLang="en-US" sz="20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タイトル 1">
            <a:extLst>
              <a:ext uri="{FF2B5EF4-FFF2-40B4-BE49-F238E27FC236}">
                <a16:creationId xmlns:a16="http://schemas.microsoft.com/office/drawing/2014/main" id="{9714F4D8-6836-5323-444B-8CAABAF7DF25}"/>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9" name="正方形/長方形 8">
            <a:extLst>
              <a:ext uri="{FF2B5EF4-FFF2-40B4-BE49-F238E27FC236}">
                <a16:creationId xmlns:a16="http://schemas.microsoft.com/office/drawing/2014/main" id="{D786FE35-4EA3-4F71-A4F9-2DA152E2C99D}"/>
              </a:ext>
            </a:extLst>
          </p:cNvPr>
          <p:cNvSpPr/>
          <p:nvPr/>
        </p:nvSpPr>
        <p:spPr>
          <a:xfrm>
            <a:off x="438003" y="707433"/>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Tree>
    <p:extLst>
      <p:ext uri="{BB962C8B-B14F-4D97-AF65-F5344CB8AC3E}">
        <p14:creationId xmlns:p14="http://schemas.microsoft.com/office/powerpoint/2010/main" val="27980321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798677" y="5684764"/>
            <a:ext cx="7614735" cy="382299"/>
          </a:xfrm>
          <a:prstGeom prst="roundRect">
            <a:avLst>
              <a:gd name="adj" fmla="val 74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医師だけでなく多様な職種の連携によりチームで提供することにより、</a:t>
            </a:r>
            <a:endPar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患者へのきめ細かなケアによる質の向上や医療従事者の負担軽減による効率的な医療提供が期待できる。</a:t>
            </a:r>
            <a:endPar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F09EE740-FBCD-4738-A514-BAF12C9172AD}"/>
              </a:ext>
            </a:extLst>
          </p:cNvPr>
          <p:cNvSpPr txBox="1"/>
          <p:nvPr/>
        </p:nvSpPr>
        <p:spPr>
          <a:xfrm>
            <a:off x="757193" y="982980"/>
            <a:ext cx="7636980" cy="380745"/>
          </a:xfrm>
          <a:prstGeom prst="rect">
            <a:avLst/>
          </a:prstGeom>
          <a:noFill/>
          <a:ln>
            <a:solidFill>
              <a:schemeClr val="tx1"/>
            </a:solidFill>
          </a:ln>
        </p:spPr>
        <p:txBody>
          <a:bodyPr wrap="square" rtlCol="0">
            <a:spAutoFit/>
          </a:bodyPr>
          <a:lstStyle/>
          <a:p>
            <a:pPr marL="93151" marR="0" lvl="0" indent="-93151" algn="l" defTabSz="584394"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icrosoft Tai Le" panose="020B0502040204020203" pitchFamily="34" charset="0"/>
              </a:rPr>
              <a:t>○ 特定の領域において頻繁に行われる一連の医行為についてパッケージ化し研修することで特定行為研修修了者を確保する。　</a:t>
            </a:r>
            <a:endParaRPr kumimoji="1" lang="en-US" altLang="ja-JP" sz="9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icrosoft Tai Le" panose="020B0502040204020203" pitchFamily="34" charset="0"/>
            </a:endParaRPr>
          </a:p>
          <a:p>
            <a:pPr marL="93151" marR="0" lvl="0" indent="-93151" algn="l" defTabSz="584394"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icrosoft Tai Le" panose="020B0502040204020203" pitchFamily="34" charset="0"/>
              </a:rPr>
              <a:t>○ </a:t>
            </a:r>
            <a:r>
              <a:rPr kumimoji="1" lang="en-US" altLang="ja-JP" sz="9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icrosoft Tai Le" panose="020B0502040204020203" pitchFamily="34" charset="0"/>
              </a:rPr>
              <a:t>2024</a:t>
            </a:r>
            <a:r>
              <a:rPr kumimoji="1" lang="ja-JP" altLang="en-US" sz="9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icrosoft Tai Le" panose="020B0502040204020203" pitchFamily="34" charset="0"/>
              </a:rPr>
              <a:t>年までに特定行為研修パッケージの研修修了者を</a:t>
            </a:r>
            <a:r>
              <a:rPr kumimoji="1" lang="en-US" altLang="ja-JP" sz="9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icrosoft Tai Le" panose="020B0502040204020203" pitchFamily="34" charset="0"/>
              </a:rPr>
              <a:t>1</a:t>
            </a:r>
            <a:r>
              <a:rPr kumimoji="1" lang="ja-JP" altLang="en-US" sz="9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icrosoft Tai Le" panose="020B0502040204020203" pitchFamily="34" charset="0"/>
              </a:rPr>
              <a:t>万人程度養成することにより、こうしたタスクシフトを担うことが可能である。</a:t>
            </a:r>
            <a:endParaRPr kumimoji="1" lang="en-US" altLang="ja-JP" sz="9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icrosoft Tai Le" panose="020B0502040204020203" pitchFamily="34" charset="0"/>
            </a:endParaRPr>
          </a:p>
        </p:txBody>
      </p:sp>
      <p:sp>
        <p:nvSpPr>
          <p:cNvPr id="72" name="下矢印 71"/>
          <p:cNvSpPr/>
          <p:nvPr/>
        </p:nvSpPr>
        <p:spPr>
          <a:xfrm>
            <a:off x="1075703" y="4372482"/>
            <a:ext cx="648665" cy="145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6" name="角丸四角形 45"/>
          <p:cNvSpPr/>
          <p:nvPr/>
        </p:nvSpPr>
        <p:spPr>
          <a:xfrm>
            <a:off x="5932437" y="4547101"/>
            <a:ext cx="1250726" cy="765260"/>
          </a:xfrm>
          <a:prstGeom prst="roundRect">
            <a:avLst>
              <a:gd name="adj" fmla="val 74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7482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6" name="角丸四角形 55"/>
          <p:cNvSpPr/>
          <p:nvPr/>
        </p:nvSpPr>
        <p:spPr>
          <a:xfrm>
            <a:off x="790433" y="4553494"/>
            <a:ext cx="3678622" cy="752475"/>
          </a:xfrm>
          <a:prstGeom prst="roundRect">
            <a:avLst>
              <a:gd name="adj" fmla="val 74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7482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外科の術後管理や術前から術後にかけた麻酔管理において、頻繁に行われる一連の医行為を、いわゆる包括的指示</a:t>
            </a: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により担うことが</a:t>
            </a:r>
            <a:endPar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l" defTabSz="47482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可能な看護師を特定行為研修のパッケージを活用して養成することで、看護の質向上及びチーム医療を推進。</a:t>
            </a:r>
            <a:endPar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24" name="角丸四角形 123"/>
          <p:cNvSpPr/>
          <p:nvPr/>
        </p:nvSpPr>
        <p:spPr>
          <a:xfrm>
            <a:off x="7227131" y="4541682"/>
            <a:ext cx="1337634" cy="776099"/>
          </a:xfrm>
          <a:prstGeom prst="roundRect">
            <a:avLst>
              <a:gd name="adj" fmla="val 74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74820" rtl="0" eaLnBrk="1" fontAlgn="auto" latinLnBrk="0" hangingPunct="1">
              <a:lnSpc>
                <a:spcPct val="100000"/>
              </a:lnSpc>
              <a:spcBef>
                <a:spcPts val="0"/>
              </a:spcBef>
              <a:spcAft>
                <a:spcPts val="0"/>
              </a:spcAft>
              <a:buClrTx/>
              <a:buSzTx/>
              <a:buFontTx/>
              <a:buNone/>
              <a:tabLst/>
              <a:defRPr/>
            </a:pPr>
            <a:endParaRPr kumimoji="1" lang="ja-JP" altLang="en-US" sz="76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38" name="下矢印 137"/>
          <p:cNvSpPr/>
          <p:nvPr/>
        </p:nvSpPr>
        <p:spPr>
          <a:xfrm>
            <a:off x="7591340" y="5358210"/>
            <a:ext cx="648665" cy="272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739833" y="6082672"/>
            <a:ext cx="4789053" cy="197105"/>
          </a:xfrm>
          <a:prstGeom prst="rect">
            <a:avLst/>
          </a:prstGeom>
        </p:spPr>
        <p:txBody>
          <a:bodyPr wrap="square">
            <a:spAutoFit/>
          </a:bodyPr>
          <a:lstStyle/>
          <a:p>
            <a:pPr marL="0" marR="0" lvl="0" indent="0" algn="l" defTabSz="584394" rtl="0" eaLnBrk="1" fontAlgn="auto" latinLnBrk="0" hangingPunct="1">
              <a:lnSpc>
                <a:spcPct val="100000"/>
              </a:lnSpc>
              <a:spcBef>
                <a:spcPts val="0"/>
              </a:spcBef>
              <a:spcAft>
                <a:spcPts val="0"/>
              </a:spcAft>
              <a:buClrTx/>
              <a:buSzTx/>
              <a:buFontTx/>
              <a:buNone/>
              <a:tabLst/>
              <a:defRPr/>
            </a:pPr>
            <a:r>
              <a:rPr kumimoji="1" lang="ja-JP" altLang="en-US" sz="681"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（一連の流れの中で特定行為研修修了者がパッケージに含まれる特定行為を手順書にもとづき実施）</a:t>
            </a:r>
          </a:p>
        </p:txBody>
      </p:sp>
      <p:sp>
        <p:nvSpPr>
          <p:cNvPr id="136" name="正方形/長方形 135"/>
          <p:cNvSpPr/>
          <p:nvPr/>
        </p:nvSpPr>
        <p:spPr>
          <a:xfrm>
            <a:off x="7204346" y="1673980"/>
            <a:ext cx="1226373" cy="263093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774082" y="1747328"/>
            <a:ext cx="1251906" cy="25575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2079426" y="1652555"/>
            <a:ext cx="1167309" cy="265235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3318709" y="1653476"/>
            <a:ext cx="1164356" cy="265143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2" name="正方形/長方形 41"/>
          <p:cNvSpPr/>
          <p:nvPr/>
        </p:nvSpPr>
        <p:spPr>
          <a:xfrm>
            <a:off x="811461" y="1483067"/>
            <a:ext cx="1177148" cy="33655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外科術後管理領域</a:t>
            </a:r>
            <a:endParaRPr kumimoji="1" lang="ja-JP" altLang="en-US" sz="900" b="0" i="0" u="none" strike="noStrike" kern="1200" cap="none" spc="0" normalizeH="0" baseline="3000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2082435" y="1483067"/>
            <a:ext cx="1161290" cy="34136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術中麻酔管理領域</a:t>
            </a:r>
            <a:endParaRPr kumimoji="1" lang="ja-JP" altLang="en-US" sz="900" b="0" i="0" u="none" strike="noStrike" kern="1200" cap="none" spc="0" normalizeH="0" baseline="3000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9" name="フリーフォーム 48"/>
          <p:cNvSpPr/>
          <p:nvPr/>
        </p:nvSpPr>
        <p:spPr>
          <a:xfrm>
            <a:off x="731899" y="1798783"/>
            <a:ext cx="1336036" cy="203829"/>
          </a:xfrm>
          <a:custGeom>
            <a:avLst/>
            <a:gdLst>
              <a:gd name="connsiteX0" fmla="*/ 0 w 3647435"/>
              <a:gd name="connsiteY0" fmla="*/ 11103 h 111031"/>
              <a:gd name="connsiteX1" fmla="*/ 11103 w 3647435"/>
              <a:gd name="connsiteY1" fmla="*/ 0 h 111031"/>
              <a:gd name="connsiteX2" fmla="*/ 3636332 w 3647435"/>
              <a:gd name="connsiteY2" fmla="*/ 0 h 111031"/>
              <a:gd name="connsiteX3" fmla="*/ 3647435 w 3647435"/>
              <a:gd name="connsiteY3" fmla="*/ 11103 h 111031"/>
              <a:gd name="connsiteX4" fmla="*/ 3647435 w 3647435"/>
              <a:gd name="connsiteY4" fmla="*/ 99928 h 111031"/>
              <a:gd name="connsiteX5" fmla="*/ 3636332 w 3647435"/>
              <a:gd name="connsiteY5" fmla="*/ 111031 h 111031"/>
              <a:gd name="connsiteX6" fmla="*/ 11103 w 3647435"/>
              <a:gd name="connsiteY6" fmla="*/ 111031 h 111031"/>
              <a:gd name="connsiteX7" fmla="*/ 0 w 3647435"/>
              <a:gd name="connsiteY7" fmla="*/ 99928 h 111031"/>
              <a:gd name="connsiteX8" fmla="*/ 0 w 3647435"/>
              <a:gd name="connsiteY8" fmla="*/ 11103 h 1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7435" h="111031">
                <a:moveTo>
                  <a:pt x="0" y="11103"/>
                </a:moveTo>
                <a:cubicBezTo>
                  <a:pt x="0" y="4971"/>
                  <a:pt x="4971" y="0"/>
                  <a:pt x="11103" y="0"/>
                </a:cubicBezTo>
                <a:lnTo>
                  <a:pt x="3636332" y="0"/>
                </a:lnTo>
                <a:cubicBezTo>
                  <a:pt x="3642464" y="0"/>
                  <a:pt x="3647435" y="4971"/>
                  <a:pt x="3647435" y="11103"/>
                </a:cubicBezTo>
                <a:lnTo>
                  <a:pt x="3647435" y="99928"/>
                </a:lnTo>
                <a:cubicBezTo>
                  <a:pt x="3647435" y="106060"/>
                  <a:pt x="3642464" y="111031"/>
                  <a:pt x="3636332" y="111031"/>
                </a:cubicBezTo>
                <a:lnTo>
                  <a:pt x="11103" y="111031"/>
                </a:lnTo>
                <a:cubicBezTo>
                  <a:pt x="4971" y="111031"/>
                  <a:pt x="0" y="106060"/>
                  <a:pt x="0" y="99928"/>
                </a:cubicBezTo>
                <a:lnTo>
                  <a:pt x="0" y="11103"/>
                </a:lnTo>
                <a:close/>
              </a:path>
            </a:pathLst>
          </a:custGeom>
          <a:noFill/>
          <a:ln w="38100" cmpd="thickThin">
            <a:noFill/>
          </a:ln>
        </p:spPr>
        <p:style>
          <a:lnRef idx="2">
            <a:schemeClr val="accent1"/>
          </a:lnRef>
          <a:fillRef idx="1">
            <a:schemeClr val="lt1"/>
          </a:fillRef>
          <a:effectRef idx="0">
            <a:schemeClr val="accent1"/>
          </a:effectRef>
          <a:fontRef idx="minor">
            <a:schemeClr val="dk1"/>
          </a:fontRef>
        </p:style>
        <p:txBody>
          <a:bodyPr spcFirstLastPara="0" vert="horz" wrap="square" lIns="21472" tIns="21472" rIns="21472" bIns="21472"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623"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手術</a:t>
            </a:r>
          </a:p>
        </p:txBody>
      </p:sp>
      <p:sp>
        <p:nvSpPr>
          <p:cNvPr id="51" name="フリーフォーム 50"/>
          <p:cNvSpPr/>
          <p:nvPr/>
        </p:nvSpPr>
        <p:spPr>
          <a:xfrm>
            <a:off x="839981" y="2118471"/>
            <a:ext cx="1120108" cy="215087"/>
          </a:xfrm>
          <a:custGeom>
            <a:avLst/>
            <a:gdLst>
              <a:gd name="connsiteX0" fmla="*/ 0 w 3634307"/>
              <a:gd name="connsiteY0" fmla="*/ 41632 h 416315"/>
              <a:gd name="connsiteX1" fmla="*/ 41632 w 3634307"/>
              <a:gd name="connsiteY1" fmla="*/ 0 h 416315"/>
              <a:gd name="connsiteX2" fmla="*/ 3592676 w 3634307"/>
              <a:gd name="connsiteY2" fmla="*/ 0 h 416315"/>
              <a:gd name="connsiteX3" fmla="*/ 3634308 w 3634307"/>
              <a:gd name="connsiteY3" fmla="*/ 41632 h 416315"/>
              <a:gd name="connsiteX4" fmla="*/ 3634307 w 3634307"/>
              <a:gd name="connsiteY4" fmla="*/ 374684 h 416315"/>
              <a:gd name="connsiteX5" fmla="*/ 3592675 w 3634307"/>
              <a:gd name="connsiteY5" fmla="*/ 416316 h 416315"/>
              <a:gd name="connsiteX6" fmla="*/ 41632 w 3634307"/>
              <a:gd name="connsiteY6" fmla="*/ 416315 h 416315"/>
              <a:gd name="connsiteX7" fmla="*/ 0 w 3634307"/>
              <a:gd name="connsiteY7" fmla="*/ 374683 h 416315"/>
              <a:gd name="connsiteX8" fmla="*/ 0 w 3634307"/>
              <a:gd name="connsiteY8" fmla="*/ 41632 h 41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4307" h="416315">
                <a:moveTo>
                  <a:pt x="0" y="41632"/>
                </a:moveTo>
                <a:cubicBezTo>
                  <a:pt x="0" y="18639"/>
                  <a:pt x="18639" y="0"/>
                  <a:pt x="41632" y="0"/>
                </a:cubicBezTo>
                <a:lnTo>
                  <a:pt x="3592676" y="0"/>
                </a:lnTo>
                <a:cubicBezTo>
                  <a:pt x="3615669" y="0"/>
                  <a:pt x="3634308" y="18639"/>
                  <a:pt x="3634308" y="41632"/>
                </a:cubicBezTo>
                <a:cubicBezTo>
                  <a:pt x="3634308" y="152649"/>
                  <a:pt x="3634307" y="263667"/>
                  <a:pt x="3634307" y="374684"/>
                </a:cubicBezTo>
                <a:cubicBezTo>
                  <a:pt x="3634307" y="397677"/>
                  <a:pt x="3615668" y="416316"/>
                  <a:pt x="3592675" y="416316"/>
                </a:cubicBezTo>
                <a:lnTo>
                  <a:pt x="41632" y="416315"/>
                </a:lnTo>
                <a:cubicBezTo>
                  <a:pt x="18639" y="416315"/>
                  <a:pt x="0" y="397676"/>
                  <a:pt x="0" y="374683"/>
                </a:cubicBezTo>
                <a:lnTo>
                  <a:pt x="0" y="4163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6114" tIns="26114" rIns="26114" bIns="26114"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呼吸管理（気道管理含む）</a:t>
            </a:r>
          </a:p>
        </p:txBody>
      </p:sp>
      <p:sp>
        <p:nvSpPr>
          <p:cNvPr id="53" name="フリーフォーム 52"/>
          <p:cNvSpPr/>
          <p:nvPr/>
        </p:nvSpPr>
        <p:spPr>
          <a:xfrm>
            <a:off x="833553" y="2474771"/>
            <a:ext cx="1132964" cy="241540"/>
          </a:xfrm>
          <a:custGeom>
            <a:avLst/>
            <a:gdLst>
              <a:gd name="connsiteX0" fmla="*/ 0 w 3666585"/>
              <a:gd name="connsiteY0" fmla="*/ 33199 h 331994"/>
              <a:gd name="connsiteX1" fmla="*/ 33199 w 3666585"/>
              <a:gd name="connsiteY1" fmla="*/ 0 h 331994"/>
              <a:gd name="connsiteX2" fmla="*/ 3633386 w 3666585"/>
              <a:gd name="connsiteY2" fmla="*/ 0 h 331994"/>
              <a:gd name="connsiteX3" fmla="*/ 3666585 w 3666585"/>
              <a:gd name="connsiteY3" fmla="*/ 33199 h 331994"/>
              <a:gd name="connsiteX4" fmla="*/ 3666585 w 3666585"/>
              <a:gd name="connsiteY4" fmla="*/ 298795 h 331994"/>
              <a:gd name="connsiteX5" fmla="*/ 3633386 w 3666585"/>
              <a:gd name="connsiteY5" fmla="*/ 331994 h 331994"/>
              <a:gd name="connsiteX6" fmla="*/ 33199 w 3666585"/>
              <a:gd name="connsiteY6" fmla="*/ 331994 h 331994"/>
              <a:gd name="connsiteX7" fmla="*/ 0 w 3666585"/>
              <a:gd name="connsiteY7" fmla="*/ 298795 h 331994"/>
              <a:gd name="connsiteX8" fmla="*/ 0 w 3666585"/>
              <a:gd name="connsiteY8" fmla="*/ 33199 h 33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585" h="331994">
                <a:moveTo>
                  <a:pt x="0" y="33199"/>
                </a:moveTo>
                <a:cubicBezTo>
                  <a:pt x="0" y="14864"/>
                  <a:pt x="14864" y="0"/>
                  <a:pt x="33199" y="0"/>
                </a:cubicBezTo>
                <a:lnTo>
                  <a:pt x="3633386" y="0"/>
                </a:lnTo>
                <a:cubicBezTo>
                  <a:pt x="3651721" y="0"/>
                  <a:pt x="3666585" y="14864"/>
                  <a:pt x="3666585" y="33199"/>
                </a:cubicBezTo>
                <a:lnTo>
                  <a:pt x="3666585" y="298795"/>
                </a:lnTo>
                <a:cubicBezTo>
                  <a:pt x="3666585" y="317130"/>
                  <a:pt x="3651721" y="331994"/>
                  <a:pt x="3633386" y="331994"/>
                </a:cubicBezTo>
                <a:lnTo>
                  <a:pt x="33199" y="331994"/>
                </a:lnTo>
                <a:cubicBezTo>
                  <a:pt x="14864" y="331994"/>
                  <a:pt x="0" y="317130"/>
                  <a:pt x="0" y="298795"/>
                </a:cubicBezTo>
                <a:lnTo>
                  <a:pt x="0" y="3319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4831" tIns="24831" rIns="24831" bIns="24831"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循環動態・疼痛・栄養・代謝管理</a:t>
            </a:r>
          </a:p>
        </p:txBody>
      </p:sp>
      <p:sp>
        <p:nvSpPr>
          <p:cNvPr id="55" name="フリーフォーム 54"/>
          <p:cNvSpPr/>
          <p:nvPr/>
        </p:nvSpPr>
        <p:spPr>
          <a:xfrm>
            <a:off x="834207" y="2802417"/>
            <a:ext cx="1131657" cy="213028"/>
          </a:xfrm>
          <a:custGeom>
            <a:avLst/>
            <a:gdLst>
              <a:gd name="connsiteX0" fmla="*/ 0 w 3661204"/>
              <a:gd name="connsiteY0" fmla="*/ 35857 h 358570"/>
              <a:gd name="connsiteX1" fmla="*/ 35857 w 3661204"/>
              <a:gd name="connsiteY1" fmla="*/ 0 h 358570"/>
              <a:gd name="connsiteX2" fmla="*/ 3625347 w 3661204"/>
              <a:gd name="connsiteY2" fmla="*/ 0 h 358570"/>
              <a:gd name="connsiteX3" fmla="*/ 3661204 w 3661204"/>
              <a:gd name="connsiteY3" fmla="*/ 35857 h 358570"/>
              <a:gd name="connsiteX4" fmla="*/ 3661204 w 3661204"/>
              <a:gd name="connsiteY4" fmla="*/ 322713 h 358570"/>
              <a:gd name="connsiteX5" fmla="*/ 3625347 w 3661204"/>
              <a:gd name="connsiteY5" fmla="*/ 358570 h 358570"/>
              <a:gd name="connsiteX6" fmla="*/ 35857 w 3661204"/>
              <a:gd name="connsiteY6" fmla="*/ 358570 h 358570"/>
              <a:gd name="connsiteX7" fmla="*/ 0 w 3661204"/>
              <a:gd name="connsiteY7" fmla="*/ 322713 h 358570"/>
              <a:gd name="connsiteX8" fmla="*/ 0 w 3661204"/>
              <a:gd name="connsiteY8" fmla="*/ 35857 h 35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1204" h="358570">
                <a:moveTo>
                  <a:pt x="0" y="35857"/>
                </a:moveTo>
                <a:cubicBezTo>
                  <a:pt x="0" y="16054"/>
                  <a:pt x="16054" y="0"/>
                  <a:pt x="35857" y="0"/>
                </a:cubicBezTo>
                <a:lnTo>
                  <a:pt x="3625347" y="0"/>
                </a:lnTo>
                <a:cubicBezTo>
                  <a:pt x="3645150" y="0"/>
                  <a:pt x="3661204" y="16054"/>
                  <a:pt x="3661204" y="35857"/>
                </a:cubicBezTo>
                <a:lnTo>
                  <a:pt x="3661204" y="322713"/>
                </a:lnTo>
                <a:cubicBezTo>
                  <a:pt x="3661204" y="342516"/>
                  <a:pt x="3645150" y="358570"/>
                  <a:pt x="3625347" y="358570"/>
                </a:cubicBezTo>
                <a:lnTo>
                  <a:pt x="35857" y="358570"/>
                </a:lnTo>
                <a:cubicBezTo>
                  <a:pt x="16054" y="358570"/>
                  <a:pt x="0" y="342516"/>
                  <a:pt x="0" y="322713"/>
                </a:cubicBezTo>
                <a:lnTo>
                  <a:pt x="0" y="35857"/>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5236" tIns="25236" rIns="25236" bIns="25236"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疼痛管理</a:t>
            </a:r>
          </a:p>
        </p:txBody>
      </p:sp>
      <p:sp>
        <p:nvSpPr>
          <p:cNvPr id="57" name="フリーフォーム 56"/>
          <p:cNvSpPr/>
          <p:nvPr/>
        </p:nvSpPr>
        <p:spPr>
          <a:xfrm>
            <a:off x="834356" y="3428089"/>
            <a:ext cx="1131359" cy="134796"/>
          </a:xfrm>
          <a:custGeom>
            <a:avLst/>
            <a:gdLst>
              <a:gd name="connsiteX0" fmla="*/ 0 w 3841973"/>
              <a:gd name="connsiteY0" fmla="*/ 9689 h 96894"/>
              <a:gd name="connsiteX1" fmla="*/ 9689 w 3841973"/>
              <a:gd name="connsiteY1" fmla="*/ 0 h 96894"/>
              <a:gd name="connsiteX2" fmla="*/ 3832284 w 3841973"/>
              <a:gd name="connsiteY2" fmla="*/ 0 h 96894"/>
              <a:gd name="connsiteX3" fmla="*/ 3841973 w 3841973"/>
              <a:gd name="connsiteY3" fmla="*/ 9689 h 96894"/>
              <a:gd name="connsiteX4" fmla="*/ 3841973 w 3841973"/>
              <a:gd name="connsiteY4" fmla="*/ 87205 h 96894"/>
              <a:gd name="connsiteX5" fmla="*/ 3832284 w 3841973"/>
              <a:gd name="connsiteY5" fmla="*/ 96894 h 96894"/>
              <a:gd name="connsiteX6" fmla="*/ 9689 w 3841973"/>
              <a:gd name="connsiteY6" fmla="*/ 96894 h 96894"/>
              <a:gd name="connsiteX7" fmla="*/ 0 w 3841973"/>
              <a:gd name="connsiteY7" fmla="*/ 87205 h 96894"/>
              <a:gd name="connsiteX8" fmla="*/ 0 w 3841973"/>
              <a:gd name="connsiteY8" fmla="*/ 9689 h 9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1973" h="96894">
                <a:moveTo>
                  <a:pt x="0" y="9689"/>
                </a:moveTo>
                <a:cubicBezTo>
                  <a:pt x="0" y="4338"/>
                  <a:pt x="4338" y="0"/>
                  <a:pt x="9689" y="0"/>
                </a:cubicBezTo>
                <a:lnTo>
                  <a:pt x="3832284" y="0"/>
                </a:lnTo>
                <a:cubicBezTo>
                  <a:pt x="3837635" y="0"/>
                  <a:pt x="3841973" y="4338"/>
                  <a:pt x="3841973" y="9689"/>
                </a:cubicBezTo>
                <a:lnTo>
                  <a:pt x="3841973" y="87205"/>
                </a:lnTo>
                <a:cubicBezTo>
                  <a:pt x="3841973" y="92556"/>
                  <a:pt x="3837635" y="96894"/>
                  <a:pt x="3832284" y="96894"/>
                </a:cubicBezTo>
                <a:lnTo>
                  <a:pt x="9689" y="96894"/>
                </a:lnTo>
                <a:cubicBezTo>
                  <a:pt x="4338" y="96894"/>
                  <a:pt x="0" y="92556"/>
                  <a:pt x="0" y="87205"/>
                </a:cubicBezTo>
                <a:lnTo>
                  <a:pt x="0" y="968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256" tIns="21256" rIns="21256" bIns="21256"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ドレーン管理・抜去</a:t>
            </a:r>
          </a:p>
        </p:txBody>
      </p:sp>
      <p:sp>
        <p:nvSpPr>
          <p:cNvPr id="61" name="フリーフォーム 60"/>
          <p:cNvSpPr/>
          <p:nvPr/>
        </p:nvSpPr>
        <p:spPr>
          <a:xfrm>
            <a:off x="834207" y="3118648"/>
            <a:ext cx="1131657" cy="190691"/>
          </a:xfrm>
          <a:custGeom>
            <a:avLst/>
            <a:gdLst>
              <a:gd name="connsiteX0" fmla="*/ 0 w 1000010"/>
              <a:gd name="connsiteY0" fmla="*/ 12219 h 122193"/>
              <a:gd name="connsiteX1" fmla="*/ 12219 w 1000010"/>
              <a:gd name="connsiteY1" fmla="*/ 0 h 122193"/>
              <a:gd name="connsiteX2" fmla="*/ 987791 w 1000010"/>
              <a:gd name="connsiteY2" fmla="*/ 0 h 122193"/>
              <a:gd name="connsiteX3" fmla="*/ 1000010 w 1000010"/>
              <a:gd name="connsiteY3" fmla="*/ 12219 h 122193"/>
              <a:gd name="connsiteX4" fmla="*/ 1000010 w 1000010"/>
              <a:gd name="connsiteY4" fmla="*/ 109974 h 122193"/>
              <a:gd name="connsiteX5" fmla="*/ 987791 w 1000010"/>
              <a:gd name="connsiteY5" fmla="*/ 122193 h 122193"/>
              <a:gd name="connsiteX6" fmla="*/ 12219 w 1000010"/>
              <a:gd name="connsiteY6" fmla="*/ 122193 h 122193"/>
              <a:gd name="connsiteX7" fmla="*/ 0 w 1000010"/>
              <a:gd name="connsiteY7" fmla="*/ 109974 h 122193"/>
              <a:gd name="connsiteX8" fmla="*/ 0 w 1000010"/>
              <a:gd name="connsiteY8" fmla="*/ 12219 h 12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10" h="122193">
                <a:moveTo>
                  <a:pt x="0" y="12219"/>
                </a:moveTo>
                <a:cubicBezTo>
                  <a:pt x="0" y="5471"/>
                  <a:pt x="5471" y="0"/>
                  <a:pt x="12219" y="0"/>
                </a:cubicBezTo>
                <a:lnTo>
                  <a:pt x="987791" y="0"/>
                </a:lnTo>
                <a:cubicBezTo>
                  <a:pt x="994539" y="0"/>
                  <a:pt x="1000010" y="5471"/>
                  <a:pt x="1000010" y="12219"/>
                </a:cubicBezTo>
                <a:lnTo>
                  <a:pt x="1000010" y="109974"/>
                </a:lnTo>
                <a:cubicBezTo>
                  <a:pt x="1000010" y="116722"/>
                  <a:pt x="994539" y="122193"/>
                  <a:pt x="987791" y="122193"/>
                </a:cubicBezTo>
                <a:lnTo>
                  <a:pt x="12219" y="122193"/>
                </a:lnTo>
                <a:cubicBezTo>
                  <a:pt x="5471" y="122193"/>
                  <a:pt x="0" y="116722"/>
                  <a:pt x="0" y="109974"/>
                </a:cubicBezTo>
                <a:lnTo>
                  <a:pt x="0" y="1221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641" tIns="21641" rIns="21641" bIns="21641"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感染管理</a:t>
            </a:r>
          </a:p>
        </p:txBody>
      </p:sp>
      <p:sp>
        <p:nvSpPr>
          <p:cNvPr id="65" name="フリーフォーム 64"/>
          <p:cNvSpPr/>
          <p:nvPr/>
        </p:nvSpPr>
        <p:spPr>
          <a:xfrm>
            <a:off x="832464" y="3710937"/>
            <a:ext cx="1135143" cy="222007"/>
          </a:xfrm>
          <a:custGeom>
            <a:avLst/>
            <a:gdLst>
              <a:gd name="connsiteX0" fmla="*/ 0 w 1003344"/>
              <a:gd name="connsiteY0" fmla="*/ 26588 h 265879"/>
              <a:gd name="connsiteX1" fmla="*/ 26588 w 1003344"/>
              <a:gd name="connsiteY1" fmla="*/ 0 h 265879"/>
              <a:gd name="connsiteX2" fmla="*/ 976756 w 1003344"/>
              <a:gd name="connsiteY2" fmla="*/ 0 h 265879"/>
              <a:gd name="connsiteX3" fmla="*/ 1003344 w 1003344"/>
              <a:gd name="connsiteY3" fmla="*/ 26588 h 265879"/>
              <a:gd name="connsiteX4" fmla="*/ 1003344 w 1003344"/>
              <a:gd name="connsiteY4" fmla="*/ 239291 h 265879"/>
              <a:gd name="connsiteX5" fmla="*/ 976756 w 1003344"/>
              <a:gd name="connsiteY5" fmla="*/ 265879 h 265879"/>
              <a:gd name="connsiteX6" fmla="*/ 26588 w 1003344"/>
              <a:gd name="connsiteY6" fmla="*/ 265879 h 265879"/>
              <a:gd name="connsiteX7" fmla="*/ 0 w 1003344"/>
              <a:gd name="connsiteY7" fmla="*/ 239291 h 265879"/>
              <a:gd name="connsiteX8" fmla="*/ 0 w 1003344"/>
              <a:gd name="connsiteY8" fmla="*/ 26588 h 26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344" h="265879">
                <a:moveTo>
                  <a:pt x="0" y="26588"/>
                </a:moveTo>
                <a:cubicBezTo>
                  <a:pt x="0" y="11904"/>
                  <a:pt x="11904" y="0"/>
                  <a:pt x="26588" y="0"/>
                </a:cubicBezTo>
                <a:lnTo>
                  <a:pt x="976756" y="0"/>
                </a:lnTo>
                <a:cubicBezTo>
                  <a:pt x="991440" y="0"/>
                  <a:pt x="1003344" y="11904"/>
                  <a:pt x="1003344" y="26588"/>
                </a:cubicBezTo>
                <a:lnTo>
                  <a:pt x="1003344" y="239291"/>
                </a:lnTo>
                <a:cubicBezTo>
                  <a:pt x="1003344" y="253975"/>
                  <a:pt x="991440" y="265879"/>
                  <a:pt x="976756" y="265879"/>
                </a:cubicBezTo>
                <a:lnTo>
                  <a:pt x="26588" y="265879"/>
                </a:lnTo>
                <a:cubicBezTo>
                  <a:pt x="11904" y="265879"/>
                  <a:pt x="0" y="253975"/>
                  <a:pt x="0" y="239291"/>
                </a:cubicBezTo>
                <a:lnTo>
                  <a:pt x="0" y="26588"/>
                </a:lnTo>
                <a:close/>
              </a:path>
            </a:pathLst>
          </a:cu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826" tIns="23826" rIns="23826" bIns="23826"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CV</a:t>
            </a: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抜去・</a:t>
            </a:r>
            <a:r>
              <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PICC</a:t>
            </a: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挿入</a:t>
            </a:r>
          </a:p>
        </p:txBody>
      </p:sp>
      <p:sp>
        <p:nvSpPr>
          <p:cNvPr id="71" name="フリーフォーム 70"/>
          <p:cNvSpPr/>
          <p:nvPr/>
        </p:nvSpPr>
        <p:spPr>
          <a:xfrm>
            <a:off x="834356" y="4013531"/>
            <a:ext cx="1131359" cy="223637"/>
          </a:xfrm>
          <a:custGeom>
            <a:avLst/>
            <a:gdLst>
              <a:gd name="connsiteX0" fmla="*/ 0 w 989243"/>
              <a:gd name="connsiteY0" fmla="*/ 11671 h 116714"/>
              <a:gd name="connsiteX1" fmla="*/ 11671 w 989243"/>
              <a:gd name="connsiteY1" fmla="*/ 0 h 116714"/>
              <a:gd name="connsiteX2" fmla="*/ 977572 w 989243"/>
              <a:gd name="connsiteY2" fmla="*/ 0 h 116714"/>
              <a:gd name="connsiteX3" fmla="*/ 989243 w 989243"/>
              <a:gd name="connsiteY3" fmla="*/ 11671 h 116714"/>
              <a:gd name="connsiteX4" fmla="*/ 989243 w 989243"/>
              <a:gd name="connsiteY4" fmla="*/ 105043 h 116714"/>
              <a:gd name="connsiteX5" fmla="*/ 977572 w 989243"/>
              <a:gd name="connsiteY5" fmla="*/ 116714 h 116714"/>
              <a:gd name="connsiteX6" fmla="*/ 11671 w 989243"/>
              <a:gd name="connsiteY6" fmla="*/ 116714 h 116714"/>
              <a:gd name="connsiteX7" fmla="*/ 0 w 989243"/>
              <a:gd name="connsiteY7" fmla="*/ 105043 h 116714"/>
              <a:gd name="connsiteX8" fmla="*/ 0 w 989243"/>
              <a:gd name="connsiteY8" fmla="*/ 11671 h 11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243" h="116714">
                <a:moveTo>
                  <a:pt x="0" y="11671"/>
                </a:moveTo>
                <a:cubicBezTo>
                  <a:pt x="0" y="5225"/>
                  <a:pt x="5225" y="0"/>
                  <a:pt x="11671" y="0"/>
                </a:cubicBezTo>
                <a:lnTo>
                  <a:pt x="977572" y="0"/>
                </a:lnTo>
                <a:cubicBezTo>
                  <a:pt x="984018" y="0"/>
                  <a:pt x="989243" y="5225"/>
                  <a:pt x="989243" y="11671"/>
                </a:cubicBezTo>
                <a:lnTo>
                  <a:pt x="989243" y="105043"/>
                </a:lnTo>
                <a:cubicBezTo>
                  <a:pt x="989243" y="111489"/>
                  <a:pt x="984018" y="116714"/>
                  <a:pt x="977572" y="116714"/>
                </a:cubicBezTo>
                <a:lnTo>
                  <a:pt x="11671" y="116714"/>
                </a:lnTo>
                <a:cubicBezTo>
                  <a:pt x="5225" y="116714"/>
                  <a:pt x="0" y="111489"/>
                  <a:pt x="0" y="105043"/>
                </a:cubicBezTo>
                <a:lnTo>
                  <a:pt x="0" y="11671"/>
                </a:lnTo>
                <a:close/>
              </a:path>
            </a:pathLst>
          </a:custGeom>
          <a:solidFill>
            <a:schemeClr val="bg1"/>
          </a:solidFill>
        </p:spPr>
        <p:style>
          <a:lnRef idx="2">
            <a:schemeClr val="accent1"/>
          </a:lnRef>
          <a:fillRef idx="1">
            <a:schemeClr val="lt1"/>
          </a:fillRef>
          <a:effectRef idx="0">
            <a:schemeClr val="accent1"/>
          </a:effectRef>
          <a:fontRef idx="minor">
            <a:schemeClr val="dk1"/>
          </a:fontRef>
        </p:style>
        <p:txBody>
          <a:bodyPr spcFirstLastPara="0" vert="horz" wrap="square" lIns="19578" tIns="19578" rIns="19578" bIns="19578" numCol="1" spcCol="1270" anchor="ctr" anchorCtr="0">
            <a:noAutofit/>
          </a:bodyPr>
          <a:lstStyle/>
          <a:p>
            <a:pPr marL="0" marR="0" lvl="0" indent="0" algn="ctr" defTabSz="207734"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創部管理（洗浄・抜糸・抜鈎）</a:t>
            </a:r>
          </a:p>
        </p:txBody>
      </p:sp>
      <p:sp>
        <p:nvSpPr>
          <p:cNvPr id="79" name="フリーフォーム 78"/>
          <p:cNvSpPr/>
          <p:nvPr/>
        </p:nvSpPr>
        <p:spPr>
          <a:xfrm>
            <a:off x="2258087" y="1892168"/>
            <a:ext cx="924286" cy="142635"/>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995" tIns="21995" rIns="21995" bIns="21995"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麻酔に係る術前評価</a:t>
            </a:r>
          </a:p>
        </p:txBody>
      </p:sp>
      <p:sp>
        <p:nvSpPr>
          <p:cNvPr id="80" name="フリーフォーム 79"/>
          <p:cNvSpPr/>
          <p:nvPr/>
        </p:nvSpPr>
        <p:spPr>
          <a:xfrm rot="21565564">
            <a:off x="2642341" y="2041035"/>
            <a:ext cx="155778" cy="81917"/>
          </a:xfrm>
          <a:custGeom>
            <a:avLst/>
            <a:gdLst>
              <a:gd name="connsiteX0" fmla="*/ 0 w 42074"/>
              <a:gd name="connsiteY0" fmla="*/ 13703 h 68517"/>
              <a:gd name="connsiteX1" fmla="*/ 21037 w 42074"/>
              <a:gd name="connsiteY1" fmla="*/ 13703 h 68517"/>
              <a:gd name="connsiteX2" fmla="*/ 21037 w 42074"/>
              <a:gd name="connsiteY2" fmla="*/ 0 h 68517"/>
              <a:gd name="connsiteX3" fmla="*/ 42074 w 42074"/>
              <a:gd name="connsiteY3" fmla="*/ 34259 h 68517"/>
              <a:gd name="connsiteX4" fmla="*/ 21037 w 42074"/>
              <a:gd name="connsiteY4" fmla="*/ 68517 h 68517"/>
              <a:gd name="connsiteX5" fmla="*/ 21037 w 42074"/>
              <a:gd name="connsiteY5" fmla="*/ 54814 h 68517"/>
              <a:gd name="connsiteX6" fmla="*/ 0 w 42074"/>
              <a:gd name="connsiteY6" fmla="*/ 54814 h 68517"/>
              <a:gd name="connsiteX7" fmla="*/ 0 w 42074"/>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74" h="68517">
                <a:moveTo>
                  <a:pt x="33659" y="1"/>
                </a:moveTo>
                <a:lnTo>
                  <a:pt x="33659" y="34259"/>
                </a:lnTo>
                <a:lnTo>
                  <a:pt x="42074" y="34259"/>
                </a:lnTo>
                <a:lnTo>
                  <a:pt x="21037" y="68516"/>
                </a:lnTo>
                <a:lnTo>
                  <a:pt x="0" y="34259"/>
                </a:lnTo>
                <a:lnTo>
                  <a:pt x="8415" y="34259"/>
                </a:lnTo>
                <a:lnTo>
                  <a:pt x="8415" y="1"/>
                </a:lnTo>
                <a:lnTo>
                  <a:pt x="33659"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6" tIns="-1" rIns="7115" bIns="6554"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2" name="フリーフォーム 81"/>
          <p:cNvSpPr/>
          <p:nvPr/>
        </p:nvSpPr>
        <p:spPr>
          <a:xfrm>
            <a:off x="2642341" y="2306625"/>
            <a:ext cx="155778" cy="97922"/>
          </a:xfrm>
          <a:custGeom>
            <a:avLst/>
            <a:gdLst>
              <a:gd name="connsiteX0" fmla="*/ 0 w 72126"/>
              <a:gd name="connsiteY0" fmla="*/ 13703 h 68517"/>
              <a:gd name="connsiteX1" fmla="*/ 37868 w 72126"/>
              <a:gd name="connsiteY1" fmla="*/ 13703 h 68517"/>
              <a:gd name="connsiteX2" fmla="*/ 37868 w 72126"/>
              <a:gd name="connsiteY2" fmla="*/ 0 h 68517"/>
              <a:gd name="connsiteX3" fmla="*/ 72126 w 72126"/>
              <a:gd name="connsiteY3" fmla="*/ 34259 h 68517"/>
              <a:gd name="connsiteX4" fmla="*/ 37868 w 72126"/>
              <a:gd name="connsiteY4" fmla="*/ 68517 h 68517"/>
              <a:gd name="connsiteX5" fmla="*/ 37868 w 72126"/>
              <a:gd name="connsiteY5" fmla="*/ 54814 h 68517"/>
              <a:gd name="connsiteX6" fmla="*/ 0 w 72126"/>
              <a:gd name="connsiteY6" fmla="*/ 54814 h 68517"/>
              <a:gd name="connsiteX7" fmla="*/ 0 w 72126"/>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26" h="68517">
                <a:moveTo>
                  <a:pt x="57701" y="0"/>
                </a:moveTo>
                <a:lnTo>
                  <a:pt x="57701" y="35973"/>
                </a:lnTo>
                <a:lnTo>
                  <a:pt x="72125" y="35973"/>
                </a:lnTo>
                <a:lnTo>
                  <a:pt x="36062" y="68517"/>
                </a:lnTo>
                <a:lnTo>
                  <a:pt x="1" y="35973"/>
                </a:lnTo>
                <a:lnTo>
                  <a:pt x="14425" y="35973"/>
                </a:lnTo>
                <a:lnTo>
                  <a:pt x="14425" y="0"/>
                </a:lnTo>
                <a:lnTo>
                  <a:pt x="57701"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3" name="フリーフォーム 82"/>
          <p:cNvSpPr/>
          <p:nvPr/>
        </p:nvSpPr>
        <p:spPr>
          <a:xfrm>
            <a:off x="2258442" y="2411054"/>
            <a:ext cx="923576" cy="129864"/>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a:solidFill>
            <a:schemeClr val="bg1"/>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21995" tIns="21995" rIns="21995" bIns="21995"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全身麻酔の補助</a:t>
            </a:r>
          </a:p>
        </p:txBody>
      </p:sp>
      <p:sp>
        <p:nvSpPr>
          <p:cNvPr id="84" name="フリーフォーム 83"/>
          <p:cNvSpPr/>
          <p:nvPr/>
        </p:nvSpPr>
        <p:spPr>
          <a:xfrm rot="63372">
            <a:off x="2646176" y="2552373"/>
            <a:ext cx="148109" cy="114123"/>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5" name="フリーフォーム 84"/>
          <p:cNvSpPr/>
          <p:nvPr/>
        </p:nvSpPr>
        <p:spPr>
          <a:xfrm>
            <a:off x="2255702" y="2678247"/>
            <a:ext cx="929057" cy="148643"/>
          </a:xfrm>
          <a:custGeom>
            <a:avLst/>
            <a:gdLst>
              <a:gd name="connsiteX0" fmla="*/ 0 w 726569"/>
              <a:gd name="connsiteY0" fmla="*/ 15226 h 152261"/>
              <a:gd name="connsiteX1" fmla="*/ 15226 w 726569"/>
              <a:gd name="connsiteY1" fmla="*/ 0 h 152261"/>
              <a:gd name="connsiteX2" fmla="*/ 711343 w 726569"/>
              <a:gd name="connsiteY2" fmla="*/ 0 h 152261"/>
              <a:gd name="connsiteX3" fmla="*/ 726569 w 726569"/>
              <a:gd name="connsiteY3" fmla="*/ 15226 h 152261"/>
              <a:gd name="connsiteX4" fmla="*/ 726569 w 726569"/>
              <a:gd name="connsiteY4" fmla="*/ 137035 h 152261"/>
              <a:gd name="connsiteX5" fmla="*/ 711343 w 726569"/>
              <a:gd name="connsiteY5" fmla="*/ 152261 h 152261"/>
              <a:gd name="connsiteX6" fmla="*/ 15226 w 726569"/>
              <a:gd name="connsiteY6" fmla="*/ 152261 h 152261"/>
              <a:gd name="connsiteX7" fmla="*/ 0 w 726569"/>
              <a:gd name="connsiteY7" fmla="*/ 137035 h 152261"/>
              <a:gd name="connsiteX8" fmla="*/ 0 w 726569"/>
              <a:gd name="connsiteY8" fmla="*/ 15226 h 15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569" h="152261">
                <a:moveTo>
                  <a:pt x="0" y="15226"/>
                </a:moveTo>
                <a:cubicBezTo>
                  <a:pt x="0" y="6817"/>
                  <a:pt x="6817" y="0"/>
                  <a:pt x="15226" y="0"/>
                </a:cubicBezTo>
                <a:lnTo>
                  <a:pt x="711343" y="0"/>
                </a:lnTo>
                <a:cubicBezTo>
                  <a:pt x="719752" y="0"/>
                  <a:pt x="726569" y="6817"/>
                  <a:pt x="726569" y="15226"/>
                </a:cubicBezTo>
                <a:lnTo>
                  <a:pt x="726569" y="137035"/>
                </a:lnTo>
                <a:cubicBezTo>
                  <a:pt x="726569" y="145444"/>
                  <a:pt x="719752" y="152261"/>
                  <a:pt x="711343" y="152261"/>
                </a:cubicBezTo>
                <a:lnTo>
                  <a:pt x="15226" y="152261"/>
                </a:lnTo>
                <a:cubicBezTo>
                  <a:pt x="6817" y="152261"/>
                  <a:pt x="0" y="145444"/>
                  <a:pt x="0" y="137035"/>
                </a:cubicBezTo>
                <a:lnTo>
                  <a:pt x="0" y="15226"/>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2098" tIns="22098" rIns="22098" bIns="22098"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ライン確保</a:t>
            </a:r>
          </a:p>
        </p:txBody>
      </p:sp>
      <p:sp>
        <p:nvSpPr>
          <p:cNvPr id="86" name="フリーフォーム 85"/>
          <p:cNvSpPr/>
          <p:nvPr/>
        </p:nvSpPr>
        <p:spPr>
          <a:xfrm rot="24669">
            <a:off x="2642341" y="2827608"/>
            <a:ext cx="155778" cy="109608"/>
          </a:xfrm>
          <a:custGeom>
            <a:avLst/>
            <a:gdLst>
              <a:gd name="connsiteX0" fmla="*/ 0 w 58550"/>
              <a:gd name="connsiteY0" fmla="*/ 13703 h 68517"/>
              <a:gd name="connsiteX1" fmla="*/ 29275 w 58550"/>
              <a:gd name="connsiteY1" fmla="*/ 13703 h 68517"/>
              <a:gd name="connsiteX2" fmla="*/ 29275 w 58550"/>
              <a:gd name="connsiteY2" fmla="*/ 0 h 68517"/>
              <a:gd name="connsiteX3" fmla="*/ 58550 w 58550"/>
              <a:gd name="connsiteY3" fmla="*/ 34259 h 68517"/>
              <a:gd name="connsiteX4" fmla="*/ 29275 w 58550"/>
              <a:gd name="connsiteY4" fmla="*/ 68517 h 68517"/>
              <a:gd name="connsiteX5" fmla="*/ 29275 w 58550"/>
              <a:gd name="connsiteY5" fmla="*/ 54814 h 68517"/>
              <a:gd name="connsiteX6" fmla="*/ 0 w 58550"/>
              <a:gd name="connsiteY6" fmla="*/ 54814 h 68517"/>
              <a:gd name="connsiteX7" fmla="*/ 0 w 58550"/>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50" h="68517">
                <a:moveTo>
                  <a:pt x="46840" y="1"/>
                </a:moveTo>
                <a:lnTo>
                  <a:pt x="46840" y="34259"/>
                </a:lnTo>
                <a:lnTo>
                  <a:pt x="58550" y="34259"/>
                </a:lnTo>
                <a:lnTo>
                  <a:pt x="29275" y="68516"/>
                </a:lnTo>
                <a:lnTo>
                  <a:pt x="0" y="34259"/>
                </a:lnTo>
                <a:lnTo>
                  <a:pt x="11710" y="34259"/>
                </a:lnTo>
                <a:lnTo>
                  <a:pt x="11710" y="1"/>
                </a:lnTo>
                <a:lnTo>
                  <a:pt x="46840"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9121"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88" name="フリーフォーム 87"/>
          <p:cNvSpPr/>
          <p:nvPr/>
        </p:nvSpPr>
        <p:spPr>
          <a:xfrm rot="8410">
            <a:off x="2642341" y="3512433"/>
            <a:ext cx="155778" cy="99818"/>
          </a:xfrm>
          <a:custGeom>
            <a:avLst/>
            <a:gdLst>
              <a:gd name="connsiteX0" fmla="*/ 0 w 40131"/>
              <a:gd name="connsiteY0" fmla="*/ 13703 h 68517"/>
              <a:gd name="connsiteX1" fmla="*/ 20066 w 40131"/>
              <a:gd name="connsiteY1" fmla="*/ 13703 h 68517"/>
              <a:gd name="connsiteX2" fmla="*/ 20066 w 40131"/>
              <a:gd name="connsiteY2" fmla="*/ 0 h 68517"/>
              <a:gd name="connsiteX3" fmla="*/ 40131 w 40131"/>
              <a:gd name="connsiteY3" fmla="*/ 34259 h 68517"/>
              <a:gd name="connsiteX4" fmla="*/ 20066 w 40131"/>
              <a:gd name="connsiteY4" fmla="*/ 68517 h 68517"/>
              <a:gd name="connsiteX5" fmla="*/ 20066 w 40131"/>
              <a:gd name="connsiteY5" fmla="*/ 54814 h 68517"/>
              <a:gd name="connsiteX6" fmla="*/ 0 w 40131"/>
              <a:gd name="connsiteY6" fmla="*/ 54814 h 68517"/>
              <a:gd name="connsiteX7" fmla="*/ 0 w 40131"/>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31" h="68517">
                <a:moveTo>
                  <a:pt x="32105" y="1"/>
                </a:moveTo>
                <a:lnTo>
                  <a:pt x="32105" y="34259"/>
                </a:lnTo>
                <a:lnTo>
                  <a:pt x="40131" y="34259"/>
                </a:lnTo>
                <a:lnTo>
                  <a:pt x="20065" y="68516"/>
                </a:lnTo>
                <a:lnTo>
                  <a:pt x="0" y="34259"/>
                </a:lnTo>
                <a:lnTo>
                  <a:pt x="8026" y="34259"/>
                </a:lnTo>
                <a:lnTo>
                  <a:pt x="8026" y="1"/>
                </a:lnTo>
                <a:lnTo>
                  <a:pt x="32105"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1" rIns="7115" bIns="6252"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9" name="フリーフォーム 88"/>
          <p:cNvSpPr/>
          <p:nvPr/>
        </p:nvSpPr>
        <p:spPr>
          <a:xfrm>
            <a:off x="2243729" y="3616959"/>
            <a:ext cx="953003" cy="186911"/>
          </a:xfrm>
          <a:custGeom>
            <a:avLst/>
            <a:gdLst>
              <a:gd name="connsiteX0" fmla="*/ 0 w 727172"/>
              <a:gd name="connsiteY0" fmla="*/ 17508 h 175079"/>
              <a:gd name="connsiteX1" fmla="*/ 17508 w 727172"/>
              <a:gd name="connsiteY1" fmla="*/ 0 h 175079"/>
              <a:gd name="connsiteX2" fmla="*/ 709664 w 727172"/>
              <a:gd name="connsiteY2" fmla="*/ 0 h 175079"/>
              <a:gd name="connsiteX3" fmla="*/ 727172 w 727172"/>
              <a:gd name="connsiteY3" fmla="*/ 17508 h 175079"/>
              <a:gd name="connsiteX4" fmla="*/ 727172 w 727172"/>
              <a:gd name="connsiteY4" fmla="*/ 157571 h 175079"/>
              <a:gd name="connsiteX5" fmla="*/ 709664 w 727172"/>
              <a:gd name="connsiteY5" fmla="*/ 175079 h 175079"/>
              <a:gd name="connsiteX6" fmla="*/ 17508 w 727172"/>
              <a:gd name="connsiteY6" fmla="*/ 175079 h 175079"/>
              <a:gd name="connsiteX7" fmla="*/ 0 w 727172"/>
              <a:gd name="connsiteY7" fmla="*/ 157571 h 175079"/>
              <a:gd name="connsiteX8" fmla="*/ 0 w 727172"/>
              <a:gd name="connsiteY8" fmla="*/ 17508 h 17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75079">
                <a:moveTo>
                  <a:pt x="0" y="17508"/>
                </a:moveTo>
                <a:cubicBezTo>
                  <a:pt x="0" y="7839"/>
                  <a:pt x="7839" y="0"/>
                  <a:pt x="17508" y="0"/>
                </a:cubicBezTo>
                <a:lnTo>
                  <a:pt x="709664" y="0"/>
                </a:lnTo>
                <a:cubicBezTo>
                  <a:pt x="719333" y="0"/>
                  <a:pt x="727172" y="7839"/>
                  <a:pt x="727172" y="17508"/>
                </a:cubicBezTo>
                <a:lnTo>
                  <a:pt x="727172" y="157571"/>
                </a:lnTo>
                <a:cubicBezTo>
                  <a:pt x="727172" y="167240"/>
                  <a:pt x="719333" y="175079"/>
                  <a:pt x="709664" y="175079"/>
                </a:cubicBezTo>
                <a:lnTo>
                  <a:pt x="17508" y="175079"/>
                </a:lnTo>
                <a:cubicBezTo>
                  <a:pt x="7839" y="175079"/>
                  <a:pt x="0" y="167240"/>
                  <a:pt x="0" y="157571"/>
                </a:cubicBezTo>
                <a:lnTo>
                  <a:pt x="0" y="1750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2446" tIns="22446" rIns="22446" bIns="22446"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麻酔の覚醒</a:t>
            </a:r>
          </a:p>
        </p:txBody>
      </p:sp>
      <p:sp>
        <p:nvSpPr>
          <p:cNvPr id="90" name="フリーフォーム 89"/>
          <p:cNvSpPr/>
          <p:nvPr/>
        </p:nvSpPr>
        <p:spPr>
          <a:xfrm>
            <a:off x="2642341" y="3811264"/>
            <a:ext cx="155778" cy="143610"/>
          </a:xfrm>
          <a:custGeom>
            <a:avLst/>
            <a:gdLst>
              <a:gd name="connsiteX0" fmla="*/ 0 w 39648"/>
              <a:gd name="connsiteY0" fmla="*/ 13703 h 68517"/>
              <a:gd name="connsiteX1" fmla="*/ 19824 w 39648"/>
              <a:gd name="connsiteY1" fmla="*/ 13703 h 68517"/>
              <a:gd name="connsiteX2" fmla="*/ 19824 w 39648"/>
              <a:gd name="connsiteY2" fmla="*/ 0 h 68517"/>
              <a:gd name="connsiteX3" fmla="*/ 39648 w 39648"/>
              <a:gd name="connsiteY3" fmla="*/ 34259 h 68517"/>
              <a:gd name="connsiteX4" fmla="*/ 19824 w 39648"/>
              <a:gd name="connsiteY4" fmla="*/ 68517 h 68517"/>
              <a:gd name="connsiteX5" fmla="*/ 19824 w 39648"/>
              <a:gd name="connsiteY5" fmla="*/ 54814 h 68517"/>
              <a:gd name="connsiteX6" fmla="*/ 0 w 39648"/>
              <a:gd name="connsiteY6" fmla="*/ 54814 h 68517"/>
              <a:gd name="connsiteX7" fmla="*/ 0 w 39648"/>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48" h="68517">
                <a:moveTo>
                  <a:pt x="31718" y="1"/>
                </a:moveTo>
                <a:lnTo>
                  <a:pt x="31718" y="34259"/>
                </a:lnTo>
                <a:lnTo>
                  <a:pt x="39648" y="34259"/>
                </a:lnTo>
                <a:lnTo>
                  <a:pt x="19824" y="68516"/>
                </a:lnTo>
                <a:lnTo>
                  <a:pt x="0" y="34259"/>
                </a:lnTo>
                <a:lnTo>
                  <a:pt x="7930" y="34259"/>
                </a:lnTo>
                <a:lnTo>
                  <a:pt x="7930" y="1"/>
                </a:lnTo>
                <a:lnTo>
                  <a:pt x="31718"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6" tIns="-1" rIns="7115" bIns="6176"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91" name="フリーフォーム 90"/>
          <p:cNvSpPr/>
          <p:nvPr/>
        </p:nvSpPr>
        <p:spPr>
          <a:xfrm>
            <a:off x="2253258" y="3946233"/>
            <a:ext cx="933944" cy="269897"/>
          </a:xfrm>
          <a:custGeom>
            <a:avLst/>
            <a:gdLst>
              <a:gd name="connsiteX0" fmla="*/ 0 w 727172"/>
              <a:gd name="connsiteY0" fmla="*/ 11228 h 112277"/>
              <a:gd name="connsiteX1" fmla="*/ 11228 w 727172"/>
              <a:gd name="connsiteY1" fmla="*/ 0 h 112277"/>
              <a:gd name="connsiteX2" fmla="*/ 715944 w 727172"/>
              <a:gd name="connsiteY2" fmla="*/ 0 h 112277"/>
              <a:gd name="connsiteX3" fmla="*/ 727172 w 727172"/>
              <a:gd name="connsiteY3" fmla="*/ 11228 h 112277"/>
              <a:gd name="connsiteX4" fmla="*/ 727172 w 727172"/>
              <a:gd name="connsiteY4" fmla="*/ 101049 h 112277"/>
              <a:gd name="connsiteX5" fmla="*/ 715944 w 727172"/>
              <a:gd name="connsiteY5" fmla="*/ 112277 h 112277"/>
              <a:gd name="connsiteX6" fmla="*/ 11228 w 727172"/>
              <a:gd name="connsiteY6" fmla="*/ 112277 h 112277"/>
              <a:gd name="connsiteX7" fmla="*/ 0 w 727172"/>
              <a:gd name="connsiteY7" fmla="*/ 101049 h 112277"/>
              <a:gd name="connsiteX8" fmla="*/ 0 w 727172"/>
              <a:gd name="connsiteY8" fmla="*/ 11228 h 1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12277">
                <a:moveTo>
                  <a:pt x="0" y="11228"/>
                </a:moveTo>
                <a:cubicBezTo>
                  <a:pt x="0" y="5027"/>
                  <a:pt x="5027" y="0"/>
                  <a:pt x="11228" y="0"/>
                </a:cubicBezTo>
                <a:lnTo>
                  <a:pt x="715944" y="0"/>
                </a:lnTo>
                <a:cubicBezTo>
                  <a:pt x="722145" y="0"/>
                  <a:pt x="727172" y="5027"/>
                  <a:pt x="727172" y="11228"/>
                </a:cubicBezTo>
                <a:lnTo>
                  <a:pt x="727172" y="101049"/>
                </a:lnTo>
                <a:cubicBezTo>
                  <a:pt x="727172" y="107250"/>
                  <a:pt x="722145" y="112277"/>
                  <a:pt x="715944" y="112277"/>
                </a:cubicBezTo>
                <a:lnTo>
                  <a:pt x="11228" y="112277"/>
                </a:lnTo>
                <a:cubicBezTo>
                  <a:pt x="5027" y="112277"/>
                  <a:pt x="0" y="107250"/>
                  <a:pt x="0" y="101049"/>
                </a:cubicBezTo>
                <a:lnTo>
                  <a:pt x="0" y="1122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490" tIns="21490" rIns="21490" bIns="21490"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術後の呼吸・循環・疼痛管理</a:t>
            </a:r>
          </a:p>
        </p:txBody>
      </p:sp>
      <p:sp>
        <p:nvSpPr>
          <p:cNvPr id="75" name="テキスト ボックス 74"/>
          <p:cNvSpPr txBox="1"/>
          <p:nvPr/>
        </p:nvSpPr>
        <p:spPr>
          <a:xfrm>
            <a:off x="2036730" y="1981394"/>
            <a:ext cx="272382" cy="351205"/>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square" rtlCol="0">
            <a:spAutoFit/>
          </a:bodyP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57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術前</a:t>
            </a:r>
          </a:p>
        </p:txBody>
      </p:sp>
      <p:sp>
        <p:nvSpPr>
          <p:cNvPr id="92" name="テキスト ボックス 91"/>
          <p:cNvSpPr txBox="1"/>
          <p:nvPr/>
        </p:nvSpPr>
        <p:spPr>
          <a:xfrm>
            <a:off x="2040316" y="2930607"/>
            <a:ext cx="272382" cy="346710"/>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square" rtlCol="0">
            <a:spAutoFit/>
          </a:bodyP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57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術中</a:t>
            </a:r>
          </a:p>
        </p:txBody>
      </p:sp>
      <p:sp>
        <p:nvSpPr>
          <p:cNvPr id="93" name="テキスト ボックス 92"/>
          <p:cNvSpPr txBox="1"/>
          <p:nvPr/>
        </p:nvSpPr>
        <p:spPr>
          <a:xfrm>
            <a:off x="2032553" y="3756924"/>
            <a:ext cx="272382" cy="346710"/>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square" rtlCol="0">
            <a:spAutoFit/>
          </a:bodyP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57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術後</a:t>
            </a:r>
          </a:p>
        </p:txBody>
      </p:sp>
      <p:sp>
        <p:nvSpPr>
          <p:cNvPr id="94" name="下矢印 93"/>
          <p:cNvSpPr/>
          <p:nvPr/>
        </p:nvSpPr>
        <p:spPr>
          <a:xfrm>
            <a:off x="997633" y="1969351"/>
            <a:ext cx="804804" cy="144337"/>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7301750" y="1969351"/>
            <a:ext cx="1031564" cy="2035617"/>
            <a:chOff x="7249224" y="2213514"/>
            <a:chExt cx="1614207" cy="2170374"/>
          </a:xfrm>
        </p:grpSpPr>
        <p:sp>
          <p:nvSpPr>
            <p:cNvPr id="76" name="フリーフォーム 75"/>
            <p:cNvSpPr/>
            <p:nvPr/>
          </p:nvSpPr>
          <p:spPr>
            <a:xfrm>
              <a:off x="7259062" y="2219084"/>
              <a:ext cx="765024" cy="1075337"/>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995" tIns="21995" rIns="21995" bIns="21995"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気管</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カニューレ</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の交換</a:t>
              </a:r>
            </a:p>
          </p:txBody>
        </p:sp>
        <p:sp>
          <p:nvSpPr>
            <p:cNvPr id="77" name="フリーフォーム 76"/>
            <p:cNvSpPr/>
            <p:nvPr/>
          </p:nvSpPr>
          <p:spPr>
            <a:xfrm>
              <a:off x="7249224" y="3325237"/>
              <a:ext cx="770338" cy="1058651"/>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995" tIns="21995" rIns="21995" bIns="21995"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胃ろう</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カテーテル</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若しくは</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腸ろう</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カテーテル</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又は胃ろうボタンの交換</a:t>
              </a:r>
            </a:p>
          </p:txBody>
        </p:sp>
        <p:sp>
          <p:nvSpPr>
            <p:cNvPr id="95" name="フリーフォーム 94"/>
            <p:cNvSpPr/>
            <p:nvPr/>
          </p:nvSpPr>
          <p:spPr>
            <a:xfrm>
              <a:off x="8038627" y="3325236"/>
              <a:ext cx="810465" cy="1058651"/>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995" tIns="21995" rIns="21995" bIns="21995"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褥瘡又は</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慢性創傷の</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治療における血流のない</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壊死組織の</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除去</a:t>
              </a:r>
            </a:p>
          </p:txBody>
        </p:sp>
        <p:sp>
          <p:nvSpPr>
            <p:cNvPr id="96" name="フリーフォーム 95"/>
            <p:cNvSpPr/>
            <p:nvPr/>
          </p:nvSpPr>
          <p:spPr>
            <a:xfrm>
              <a:off x="8051538" y="2213514"/>
              <a:ext cx="811893" cy="1075337"/>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995" tIns="21995" rIns="21995" bIns="21995"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脱水症状に</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対する輸液</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による補正</a:t>
              </a:r>
            </a:p>
          </p:txBody>
        </p:sp>
      </p:grpSp>
      <p:sp>
        <p:nvSpPr>
          <p:cNvPr id="98" name="フリーフォーム 97"/>
          <p:cNvSpPr/>
          <p:nvPr/>
        </p:nvSpPr>
        <p:spPr>
          <a:xfrm rot="63372">
            <a:off x="1335048" y="2344729"/>
            <a:ext cx="129974" cy="141552"/>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0" name="フリーフォーム 99"/>
          <p:cNvSpPr/>
          <p:nvPr/>
        </p:nvSpPr>
        <p:spPr>
          <a:xfrm rot="63372">
            <a:off x="1334661" y="2707784"/>
            <a:ext cx="130749" cy="85699"/>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1" name="フリーフォーム 100"/>
          <p:cNvSpPr/>
          <p:nvPr/>
        </p:nvSpPr>
        <p:spPr>
          <a:xfrm rot="63372">
            <a:off x="1329106" y="3010923"/>
            <a:ext cx="141859" cy="97038"/>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2" name="フリーフォーム 101"/>
          <p:cNvSpPr/>
          <p:nvPr/>
        </p:nvSpPr>
        <p:spPr>
          <a:xfrm rot="63372">
            <a:off x="1346577" y="3315191"/>
            <a:ext cx="106916" cy="115101"/>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3" name="フリーフォーム 102"/>
          <p:cNvSpPr/>
          <p:nvPr/>
        </p:nvSpPr>
        <p:spPr>
          <a:xfrm rot="63372">
            <a:off x="1336949" y="3587078"/>
            <a:ext cx="126172" cy="124223"/>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5" name="フリーフォーム 104"/>
          <p:cNvSpPr/>
          <p:nvPr/>
        </p:nvSpPr>
        <p:spPr>
          <a:xfrm rot="63372">
            <a:off x="1344938" y="3911973"/>
            <a:ext cx="110195" cy="108386"/>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1" name="正方形/長方形 120"/>
          <p:cNvSpPr/>
          <p:nvPr/>
        </p:nvSpPr>
        <p:spPr>
          <a:xfrm>
            <a:off x="5896929" y="1746939"/>
            <a:ext cx="1217186" cy="255797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727"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11" name="角丸四角形 110"/>
          <p:cNvSpPr/>
          <p:nvPr/>
        </p:nvSpPr>
        <p:spPr>
          <a:xfrm>
            <a:off x="6230449" y="2890533"/>
            <a:ext cx="768615" cy="860953"/>
          </a:xfrm>
          <a:prstGeom prst="roundRect">
            <a:avLst>
              <a:gd name="adj" fmla="val 11297"/>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12" name="角丸四角形 111"/>
          <p:cNvSpPr/>
          <p:nvPr/>
        </p:nvSpPr>
        <p:spPr>
          <a:xfrm>
            <a:off x="6230449" y="2299257"/>
            <a:ext cx="768615" cy="385989"/>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ライン確保等</a:t>
            </a:r>
            <a:endPar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13" name="テキスト ボックス 112"/>
          <p:cNvSpPr txBox="1"/>
          <p:nvPr/>
        </p:nvSpPr>
        <p:spPr>
          <a:xfrm>
            <a:off x="6229562" y="1972040"/>
            <a:ext cx="743202" cy="190693"/>
          </a:xfrm>
          <a:prstGeom prst="rect">
            <a:avLst/>
          </a:prstGeom>
          <a:noFill/>
        </p:spPr>
        <p:txBody>
          <a:bodyPr wrap="square" rtlCol="0">
            <a:spAutoFit/>
          </a:bodyP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救急外来受診</a:t>
            </a:r>
            <a:endParaRPr kumimoji="1" lang="en-US" altLang="ja-JP"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14" name="下矢印 113"/>
          <p:cNvSpPr/>
          <p:nvPr/>
        </p:nvSpPr>
        <p:spPr>
          <a:xfrm>
            <a:off x="6563666" y="2167423"/>
            <a:ext cx="102181" cy="131257"/>
          </a:xfrm>
          <a:prstGeom prst="downArrow">
            <a:avLst/>
          </a:prstGeom>
          <a:solidFill>
            <a:schemeClr val="tx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727"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15" name="角丸四角形 114"/>
          <p:cNvSpPr/>
          <p:nvPr/>
        </p:nvSpPr>
        <p:spPr>
          <a:xfrm>
            <a:off x="6309657" y="2954003"/>
            <a:ext cx="610199" cy="427023"/>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呼吸・循環</a:t>
            </a:r>
            <a:endParaRPr kumimoji="1" lang="en-US" altLang="ja-JP"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鎮静管理</a:t>
            </a:r>
          </a:p>
        </p:txBody>
      </p:sp>
      <p:sp>
        <p:nvSpPr>
          <p:cNvPr id="116" name="下矢印 115"/>
          <p:cNvSpPr/>
          <p:nvPr/>
        </p:nvSpPr>
        <p:spPr>
          <a:xfrm>
            <a:off x="6563666" y="2733579"/>
            <a:ext cx="102181" cy="131257"/>
          </a:xfrm>
          <a:prstGeom prst="downArrow">
            <a:avLst/>
          </a:prstGeom>
          <a:solidFill>
            <a:schemeClr val="tx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727"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17" name="下矢印 116"/>
          <p:cNvSpPr/>
          <p:nvPr/>
        </p:nvSpPr>
        <p:spPr>
          <a:xfrm>
            <a:off x="6563666" y="3396332"/>
            <a:ext cx="102181" cy="131257"/>
          </a:xfrm>
          <a:prstGeom prst="downArrow">
            <a:avLst/>
          </a:prstGeom>
          <a:solidFill>
            <a:schemeClr val="tx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727"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19" name="テキスト ボックス 118"/>
          <p:cNvSpPr txBox="1"/>
          <p:nvPr/>
        </p:nvSpPr>
        <p:spPr>
          <a:xfrm>
            <a:off x="6097806" y="3967134"/>
            <a:ext cx="984263" cy="289053"/>
          </a:xfrm>
          <a:prstGeom prst="rect">
            <a:avLst/>
          </a:prstGeom>
          <a:noFill/>
        </p:spPr>
        <p:txBody>
          <a:bodyPr wrap="square" rtlCol="0">
            <a:spAutoFit/>
          </a:bodyP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ＩＣＵ等、他の病棟へ移動</a:t>
            </a:r>
            <a:endParaRPr kumimoji="1" lang="en-US" altLang="ja-JP"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20" name="テキスト ボックス 119"/>
          <p:cNvSpPr txBox="1"/>
          <p:nvPr/>
        </p:nvSpPr>
        <p:spPr>
          <a:xfrm>
            <a:off x="6295188" y="3498836"/>
            <a:ext cx="639136" cy="190693"/>
          </a:xfrm>
          <a:prstGeom prst="rect">
            <a:avLst/>
          </a:prstGeom>
          <a:noFill/>
        </p:spPr>
        <p:txBody>
          <a:bodyPr wrap="square" rtlCol="0">
            <a:spAutoFit/>
          </a:bodyP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検査　治療</a:t>
            </a:r>
            <a:endParaRPr kumimoji="1" lang="en-US" altLang="ja-JP"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22" name="正方形/長方形 121"/>
          <p:cNvSpPr/>
          <p:nvPr/>
        </p:nvSpPr>
        <p:spPr>
          <a:xfrm>
            <a:off x="7203201" y="1483067"/>
            <a:ext cx="1228662" cy="34136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在宅・慢性期領域</a:t>
            </a:r>
            <a:endParaRPr kumimoji="1" lang="ja-JP" altLang="en-US" sz="900" b="0" i="0" u="none" strike="noStrike" kern="1200" cap="none" spc="0" normalizeH="0" baseline="3000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3" name="テキスト ボックス 72"/>
          <p:cNvSpPr txBox="1"/>
          <p:nvPr/>
        </p:nvSpPr>
        <p:spPr>
          <a:xfrm>
            <a:off x="5919227" y="2407800"/>
            <a:ext cx="310334" cy="252377"/>
          </a:xfrm>
          <a:prstGeom prst="rect">
            <a:avLst/>
          </a:prstGeom>
          <a:noFill/>
        </p:spPr>
        <p:txBody>
          <a:bodyPr wrap="square" rtlCol="0">
            <a:spAutoFit/>
          </a:bodyP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52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初療</a:t>
            </a:r>
            <a:endParaRPr kumimoji="1" lang="en-US" altLang="ja-JP" sz="52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4" name="テキスト ボックス 73"/>
          <p:cNvSpPr txBox="1"/>
          <p:nvPr/>
        </p:nvSpPr>
        <p:spPr>
          <a:xfrm>
            <a:off x="5925093" y="3106988"/>
            <a:ext cx="323983" cy="412421"/>
          </a:xfrm>
          <a:prstGeom prst="rect">
            <a:avLst/>
          </a:prstGeom>
          <a:noFill/>
        </p:spPr>
        <p:txBody>
          <a:bodyPr wrap="square" rtlCol="0">
            <a:spAutoFit/>
          </a:bodyP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52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集中的な治療</a:t>
            </a:r>
            <a:endParaRPr kumimoji="1" lang="en-US" altLang="ja-JP" sz="52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52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など</a:t>
            </a:r>
            <a:endParaRPr kumimoji="1" lang="en-US" altLang="ja-JP" sz="52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3312502" y="1483067"/>
            <a:ext cx="1176771" cy="351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外科系基本領域</a:t>
            </a:r>
            <a:endParaRPr kumimoji="1" lang="ja-JP" altLang="en-US" sz="900" b="0" i="0" u="none" strike="noStrike" kern="1200" cap="none" spc="0" normalizeH="0" baseline="30000" noProof="0">
              <a:ln>
                <a:noFill/>
              </a:ln>
              <a:solidFill>
                <a:prstClr val="black"/>
              </a:solidFill>
              <a:effectLst/>
              <a:uLnTx/>
              <a:uFillTx/>
              <a:latin typeface="游ゴシック" panose="020B0400000000000000" pitchFamily="50" charset="-128"/>
              <a:ea typeface="游ゴシック" panose="020B0400000000000000" pitchFamily="50" charset="-128"/>
              <a:cs typeface="Calibri" panose="020F0502020204030204" pitchFamily="34" charset="0"/>
            </a:endParaRPr>
          </a:p>
        </p:txBody>
      </p:sp>
      <p:sp>
        <p:nvSpPr>
          <p:cNvPr id="10" name="正方形/長方形 9"/>
          <p:cNvSpPr/>
          <p:nvPr/>
        </p:nvSpPr>
        <p:spPr>
          <a:xfrm>
            <a:off x="3715563" y="1814009"/>
            <a:ext cx="370648" cy="188193"/>
          </a:xfrm>
          <a:prstGeom prst="rect">
            <a:avLst/>
          </a:prstGeom>
        </p:spPr>
        <p:txBody>
          <a:bodyPr wrap="square">
            <a:spAutoFit/>
          </a:bodyPr>
          <a:lstStyle/>
          <a:p>
            <a:pPr marL="0" marR="0" lvl="0" indent="0" algn="l" defTabSz="584394" rtl="0" eaLnBrk="1" fontAlgn="auto" latinLnBrk="0" hangingPunct="1">
              <a:lnSpc>
                <a:spcPct val="100000"/>
              </a:lnSpc>
              <a:spcBef>
                <a:spcPts val="0"/>
              </a:spcBef>
              <a:spcAft>
                <a:spcPts val="0"/>
              </a:spcAft>
              <a:buClrTx/>
              <a:buSzTx/>
              <a:buFontTx/>
              <a:buNone/>
              <a:tabLst/>
              <a:defRPr/>
            </a:pPr>
            <a:r>
              <a:rPr kumimoji="1" lang="ja-JP" altLang="en-US" sz="623"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手術</a:t>
            </a:r>
          </a:p>
        </p:txBody>
      </p:sp>
      <p:sp>
        <p:nvSpPr>
          <p:cNvPr id="99" name="下矢印 98"/>
          <p:cNvSpPr/>
          <p:nvPr/>
        </p:nvSpPr>
        <p:spPr>
          <a:xfrm>
            <a:off x="3554213" y="2006445"/>
            <a:ext cx="693348" cy="12197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09" name="フリーフォーム 108"/>
          <p:cNvSpPr/>
          <p:nvPr/>
        </p:nvSpPr>
        <p:spPr>
          <a:xfrm>
            <a:off x="3370857" y="2151058"/>
            <a:ext cx="1060061" cy="177242"/>
          </a:xfrm>
          <a:custGeom>
            <a:avLst/>
            <a:gdLst>
              <a:gd name="connsiteX0" fmla="*/ 0 w 3634307"/>
              <a:gd name="connsiteY0" fmla="*/ 41632 h 416315"/>
              <a:gd name="connsiteX1" fmla="*/ 41632 w 3634307"/>
              <a:gd name="connsiteY1" fmla="*/ 0 h 416315"/>
              <a:gd name="connsiteX2" fmla="*/ 3592676 w 3634307"/>
              <a:gd name="connsiteY2" fmla="*/ 0 h 416315"/>
              <a:gd name="connsiteX3" fmla="*/ 3634308 w 3634307"/>
              <a:gd name="connsiteY3" fmla="*/ 41632 h 416315"/>
              <a:gd name="connsiteX4" fmla="*/ 3634307 w 3634307"/>
              <a:gd name="connsiteY4" fmla="*/ 374684 h 416315"/>
              <a:gd name="connsiteX5" fmla="*/ 3592675 w 3634307"/>
              <a:gd name="connsiteY5" fmla="*/ 416316 h 416315"/>
              <a:gd name="connsiteX6" fmla="*/ 41632 w 3634307"/>
              <a:gd name="connsiteY6" fmla="*/ 416315 h 416315"/>
              <a:gd name="connsiteX7" fmla="*/ 0 w 3634307"/>
              <a:gd name="connsiteY7" fmla="*/ 374683 h 416315"/>
              <a:gd name="connsiteX8" fmla="*/ 0 w 3634307"/>
              <a:gd name="connsiteY8" fmla="*/ 41632 h 41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4307" h="416315">
                <a:moveTo>
                  <a:pt x="0" y="41632"/>
                </a:moveTo>
                <a:cubicBezTo>
                  <a:pt x="0" y="18639"/>
                  <a:pt x="18639" y="0"/>
                  <a:pt x="41632" y="0"/>
                </a:cubicBezTo>
                <a:lnTo>
                  <a:pt x="3592676" y="0"/>
                </a:lnTo>
                <a:cubicBezTo>
                  <a:pt x="3615669" y="0"/>
                  <a:pt x="3634308" y="18639"/>
                  <a:pt x="3634308" y="41632"/>
                </a:cubicBezTo>
                <a:cubicBezTo>
                  <a:pt x="3634308" y="152649"/>
                  <a:pt x="3634307" y="263667"/>
                  <a:pt x="3634307" y="374684"/>
                </a:cubicBezTo>
                <a:cubicBezTo>
                  <a:pt x="3634307" y="397677"/>
                  <a:pt x="3615668" y="416316"/>
                  <a:pt x="3592675" y="416316"/>
                </a:cubicBezTo>
                <a:lnTo>
                  <a:pt x="41632" y="416315"/>
                </a:lnTo>
                <a:cubicBezTo>
                  <a:pt x="18639" y="416315"/>
                  <a:pt x="0" y="397676"/>
                  <a:pt x="0" y="374683"/>
                </a:cubicBezTo>
                <a:lnTo>
                  <a:pt x="0" y="4163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6114" tIns="26114" rIns="26114" bIns="26114"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動脈血液ガス分析</a:t>
            </a:r>
          </a:p>
        </p:txBody>
      </p:sp>
      <p:sp>
        <p:nvSpPr>
          <p:cNvPr id="110" name="フリーフォーム 109"/>
          <p:cNvSpPr/>
          <p:nvPr/>
        </p:nvSpPr>
        <p:spPr>
          <a:xfrm rot="63372">
            <a:off x="3845775" y="2348332"/>
            <a:ext cx="110225" cy="104492"/>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3" name="フリーフォーム 122"/>
          <p:cNvSpPr/>
          <p:nvPr/>
        </p:nvSpPr>
        <p:spPr>
          <a:xfrm>
            <a:off x="3602220" y="2530129"/>
            <a:ext cx="597335" cy="204110"/>
          </a:xfrm>
          <a:custGeom>
            <a:avLst/>
            <a:gdLst>
              <a:gd name="connsiteX0" fmla="*/ 0 w 3666585"/>
              <a:gd name="connsiteY0" fmla="*/ 33199 h 331994"/>
              <a:gd name="connsiteX1" fmla="*/ 33199 w 3666585"/>
              <a:gd name="connsiteY1" fmla="*/ 0 h 331994"/>
              <a:gd name="connsiteX2" fmla="*/ 3633386 w 3666585"/>
              <a:gd name="connsiteY2" fmla="*/ 0 h 331994"/>
              <a:gd name="connsiteX3" fmla="*/ 3666585 w 3666585"/>
              <a:gd name="connsiteY3" fmla="*/ 33199 h 331994"/>
              <a:gd name="connsiteX4" fmla="*/ 3666585 w 3666585"/>
              <a:gd name="connsiteY4" fmla="*/ 298795 h 331994"/>
              <a:gd name="connsiteX5" fmla="*/ 3633386 w 3666585"/>
              <a:gd name="connsiteY5" fmla="*/ 331994 h 331994"/>
              <a:gd name="connsiteX6" fmla="*/ 33199 w 3666585"/>
              <a:gd name="connsiteY6" fmla="*/ 331994 h 331994"/>
              <a:gd name="connsiteX7" fmla="*/ 0 w 3666585"/>
              <a:gd name="connsiteY7" fmla="*/ 298795 h 331994"/>
              <a:gd name="connsiteX8" fmla="*/ 0 w 3666585"/>
              <a:gd name="connsiteY8" fmla="*/ 33199 h 33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585" h="331994">
                <a:moveTo>
                  <a:pt x="0" y="33199"/>
                </a:moveTo>
                <a:cubicBezTo>
                  <a:pt x="0" y="14864"/>
                  <a:pt x="14864" y="0"/>
                  <a:pt x="33199" y="0"/>
                </a:cubicBezTo>
                <a:lnTo>
                  <a:pt x="3633386" y="0"/>
                </a:lnTo>
                <a:cubicBezTo>
                  <a:pt x="3651721" y="0"/>
                  <a:pt x="3666585" y="14864"/>
                  <a:pt x="3666585" y="33199"/>
                </a:cubicBezTo>
                <a:lnTo>
                  <a:pt x="3666585" y="298795"/>
                </a:lnTo>
                <a:cubicBezTo>
                  <a:pt x="3666585" y="317130"/>
                  <a:pt x="3651721" y="331994"/>
                  <a:pt x="3633386" y="331994"/>
                </a:cubicBezTo>
                <a:lnTo>
                  <a:pt x="33199" y="331994"/>
                </a:lnTo>
                <a:cubicBezTo>
                  <a:pt x="14864" y="331994"/>
                  <a:pt x="0" y="317130"/>
                  <a:pt x="0" y="298795"/>
                </a:cubicBezTo>
                <a:lnTo>
                  <a:pt x="0" y="3319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4831" tIns="24831" rIns="24831" bIns="24831"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栄養・水分管理</a:t>
            </a:r>
          </a:p>
        </p:txBody>
      </p:sp>
      <p:sp>
        <p:nvSpPr>
          <p:cNvPr id="127" name="フリーフォーム 126"/>
          <p:cNvSpPr/>
          <p:nvPr/>
        </p:nvSpPr>
        <p:spPr>
          <a:xfrm>
            <a:off x="3601549" y="2779553"/>
            <a:ext cx="598676" cy="180016"/>
          </a:xfrm>
          <a:custGeom>
            <a:avLst/>
            <a:gdLst>
              <a:gd name="connsiteX0" fmla="*/ 0 w 3661204"/>
              <a:gd name="connsiteY0" fmla="*/ 35857 h 358570"/>
              <a:gd name="connsiteX1" fmla="*/ 35857 w 3661204"/>
              <a:gd name="connsiteY1" fmla="*/ 0 h 358570"/>
              <a:gd name="connsiteX2" fmla="*/ 3625347 w 3661204"/>
              <a:gd name="connsiteY2" fmla="*/ 0 h 358570"/>
              <a:gd name="connsiteX3" fmla="*/ 3661204 w 3661204"/>
              <a:gd name="connsiteY3" fmla="*/ 35857 h 358570"/>
              <a:gd name="connsiteX4" fmla="*/ 3661204 w 3661204"/>
              <a:gd name="connsiteY4" fmla="*/ 322713 h 358570"/>
              <a:gd name="connsiteX5" fmla="*/ 3625347 w 3661204"/>
              <a:gd name="connsiteY5" fmla="*/ 358570 h 358570"/>
              <a:gd name="connsiteX6" fmla="*/ 35857 w 3661204"/>
              <a:gd name="connsiteY6" fmla="*/ 358570 h 358570"/>
              <a:gd name="connsiteX7" fmla="*/ 0 w 3661204"/>
              <a:gd name="connsiteY7" fmla="*/ 322713 h 358570"/>
              <a:gd name="connsiteX8" fmla="*/ 0 w 3661204"/>
              <a:gd name="connsiteY8" fmla="*/ 35857 h 35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1204" h="358570">
                <a:moveTo>
                  <a:pt x="0" y="35857"/>
                </a:moveTo>
                <a:cubicBezTo>
                  <a:pt x="0" y="16054"/>
                  <a:pt x="16054" y="0"/>
                  <a:pt x="35857" y="0"/>
                </a:cubicBezTo>
                <a:lnTo>
                  <a:pt x="3625347" y="0"/>
                </a:lnTo>
                <a:cubicBezTo>
                  <a:pt x="3645150" y="0"/>
                  <a:pt x="3661204" y="16054"/>
                  <a:pt x="3661204" y="35857"/>
                </a:cubicBezTo>
                <a:lnTo>
                  <a:pt x="3661204" y="322713"/>
                </a:lnTo>
                <a:cubicBezTo>
                  <a:pt x="3661204" y="342516"/>
                  <a:pt x="3645150" y="358570"/>
                  <a:pt x="3625347" y="358570"/>
                </a:cubicBezTo>
                <a:lnTo>
                  <a:pt x="35857" y="358570"/>
                </a:lnTo>
                <a:cubicBezTo>
                  <a:pt x="16054" y="358570"/>
                  <a:pt x="0" y="342516"/>
                  <a:pt x="0" y="322713"/>
                </a:cubicBezTo>
                <a:lnTo>
                  <a:pt x="0" y="35857"/>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5236" tIns="25236" rIns="25236" bIns="25236"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疼痛管理</a:t>
            </a:r>
          </a:p>
        </p:txBody>
      </p:sp>
      <p:sp>
        <p:nvSpPr>
          <p:cNvPr id="129" name="フリーフォーム 128"/>
          <p:cNvSpPr/>
          <p:nvPr/>
        </p:nvSpPr>
        <p:spPr>
          <a:xfrm>
            <a:off x="3605696" y="3021661"/>
            <a:ext cx="590382" cy="161140"/>
          </a:xfrm>
          <a:custGeom>
            <a:avLst/>
            <a:gdLst>
              <a:gd name="connsiteX0" fmla="*/ 0 w 1000010"/>
              <a:gd name="connsiteY0" fmla="*/ 12219 h 122193"/>
              <a:gd name="connsiteX1" fmla="*/ 12219 w 1000010"/>
              <a:gd name="connsiteY1" fmla="*/ 0 h 122193"/>
              <a:gd name="connsiteX2" fmla="*/ 987791 w 1000010"/>
              <a:gd name="connsiteY2" fmla="*/ 0 h 122193"/>
              <a:gd name="connsiteX3" fmla="*/ 1000010 w 1000010"/>
              <a:gd name="connsiteY3" fmla="*/ 12219 h 122193"/>
              <a:gd name="connsiteX4" fmla="*/ 1000010 w 1000010"/>
              <a:gd name="connsiteY4" fmla="*/ 109974 h 122193"/>
              <a:gd name="connsiteX5" fmla="*/ 987791 w 1000010"/>
              <a:gd name="connsiteY5" fmla="*/ 122193 h 122193"/>
              <a:gd name="connsiteX6" fmla="*/ 12219 w 1000010"/>
              <a:gd name="connsiteY6" fmla="*/ 122193 h 122193"/>
              <a:gd name="connsiteX7" fmla="*/ 0 w 1000010"/>
              <a:gd name="connsiteY7" fmla="*/ 109974 h 122193"/>
              <a:gd name="connsiteX8" fmla="*/ 0 w 1000010"/>
              <a:gd name="connsiteY8" fmla="*/ 12219 h 12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10" h="122193">
                <a:moveTo>
                  <a:pt x="0" y="12219"/>
                </a:moveTo>
                <a:cubicBezTo>
                  <a:pt x="0" y="5471"/>
                  <a:pt x="5471" y="0"/>
                  <a:pt x="12219" y="0"/>
                </a:cubicBezTo>
                <a:lnTo>
                  <a:pt x="987791" y="0"/>
                </a:lnTo>
                <a:cubicBezTo>
                  <a:pt x="994539" y="0"/>
                  <a:pt x="1000010" y="5471"/>
                  <a:pt x="1000010" y="12219"/>
                </a:cubicBezTo>
                <a:lnTo>
                  <a:pt x="1000010" y="109974"/>
                </a:lnTo>
                <a:cubicBezTo>
                  <a:pt x="1000010" y="116722"/>
                  <a:pt x="994539" y="122193"/>
                  <a:pt x="987791" y="122193"/>
                </a:cubicBezTo>
                <a:lnTo>
                  <a:pt x="12219" y="122193"/>
                </a:lnTo>
                <a:cubicBezTo>
                  <a:pt x="5471" y="122193"/>
                  <a:pt x="0" y="116722"/>
                  <a:pt x="0" y="109974"/>
                </a:cubicBezTo>
                <a:lnTo>
                  <a:pt x="0" y="1221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641" tIns="21641" rIns="21641" bIns="21641"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感染管理</a:t>
            </a:r>
          </a:p>
        </p:txBody>
      </p:sp>
      <p:sp>
        <p:nvSpPr>
          <p:cNvPr id="130" name="フリーフォーム 129"/>
          <p:cNvSpPr/>
          <p:nvPr/>
        </p:nvSpPr>
        <p:spPr>
          <a:xfrm rot="63372">
            <a:off x="3845775" y="3260157"/>
            <a:ext cx="110225" cy="104491"/>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31" name="フリーフォーム 130"/>
          <p:cNvSpPr/>
          <p:nvPr/>
        </p:nvSpPr>
        <p:spPr>
          <a:xfrm>
            <a:off x="3363032" y="3647382"/>
            <a:ext cx="1075711" cy="152161"/>
          </a:xfrm>
          <a:custGeom>
            <a:avLst/>
            <a:gdLst>
              <a:gd name="connsiteX0" fmla="*/ 0 w 3841973"/>
              <a:gd name="connsiteY0" fmla="*/ 9689 h 96894"/>
              <a:gd name="connsiteX1" fmla="*/ 9689 w 3841973"/>
              <a:gd name="connsiteY1" fmla="*/ 0 h 96894"/>
              <a:gd name="connsiteX2" fmla="*/ 3832284 w 3841973"/>
              <a:gd name="connsiteY2" fmla="*/ 0 h 96894"/>
              <a:gd name="connsiteX3" fmla="*/ 3841973 w 3841973"/>
              <a:gd name="connsiteY3" fmla="*/ 9689 h 96894"/>
              <a:gd name="connsiteX4" fmla="*/ 3841973 w 3841973"/>
              <a:gd name="connsiteY4" fmla="*/ 87205 h 96894"/>
              <a:gd name="connsiteX5" fmla="*/ 3832284 w 3841973"/>
              <a:gd name="connsiteY5" fmla="*/ 96894 h 96894"/>
              <a:gd name="connsiteX6" fmla="*/ 9689 w 3841973"/>
              <a:gd name="connsiteY6" fmla="*/ 96894 h 96894"/>
              <a:gd name="connsiteX7" fmla="*/ 0 w 3841973"/>
              <a:gd name="connsiteY7" fmla="*/ 87205 h 96894"/>
              <a:gd name="connsiteX8" fmla="*/ 0 w 3841973"/>
              <a:gd name="connsiteY8" fmla="*/ 9689 h 9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1973" h="96894">
                <a:moveTo>
                  <a:pt x="0" y="9689"/>
                </a:moveTo>
                <a:cubicBezTo>
                  <a:pt x="0" y="4338"/>
                  <a:pt x="4338" y="0"/>
                  <a:pt x="9689" y="0"/>
                </a:cubicBezTo>
                <a:lnTo>
                  <a:pt x="3832284" y="0"/>
                </a:lnTo>
                <a:cubicBezTo>
                  <a:pt x="3837635" y="0"/>
                  <a:pt x="3841973" y="4338"/>
                  <a:pt x="3841973" y="9689"/>
                </a:cubicBezTo>
                <a:lnTo>
                  <a:pt x="3841973" y="87205"/>
                </a:lnTo>
                <a:cubicBezTo>
                  <a:pt x="3841973" y="92556"/>
                  <a:pt x="3837635" y="96894"/>
                  <a:pt x="3832284" y="96894"/>
                </a:cubicBezTo>
                <a:lnTo>
                  <a:pt x="9689" y="96894"/>
                </a:lnTo>
                <a:cubicBezTo>
                  <a:pt x="4338" y="96894"/>
                  <a:pt x="0" y="92556"/>
                  <a:pt x="0" y="87205"/>
                </a:cubicBezTo>
                <a:lnTo>
                  <a:pt x="0" y="968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256" tIns="21256" rIns="21256" bIns="21256"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ドレーン管理・抜去</a:t>
            </a:r>
          </a:p>
        </p:txBody>
      </p:sp>
      <p:sp>
        <p:nvSpPr>
          <p:cNvPr id="132" name="フリーフォーム 131"/>
          <p:cNvSpPr/>
          <p:nvPr/>
        </p:nvSpPr>
        <p:spPr>
          <a:xfrm>
            <a:off x="3360203" y="3350146"/>
            <a:ext cx="1081369" cy="161140"/>
          </a:xfrm>
          <a:custGeom>
            <a:avLst/>
            <a:gdLst>
              <a:gd name="connsiteX0" fmla="*/ 0 w 1000010"/>
              <a:gd name="connsiteY0" fmla="*/ 12219 h 122193"/>
              <a:gd name="connsiteX1" fmla="*/ 12219 w 1000010"/>
              <a:gd name="connsiteY1" fmla="*/ 0 h 122193"/>
              <a:gd name="connsiteX2" fmla="*/ 987791 w 1000010"/>
              <a:gd name="connsiteY2" fmla="*/ 0 h 122193"/>
              <a:gd name="connsiteX3" fmla="*/ 1000010 w 1000010"/>
              <a:gd name="connsiteY3" fmla="*/ 12219 h 122193"/>
              <a:gd name="connsiteX4" fmla="*/ 1000010 w 1000010"/>
              <a:gd name="connsiteY4" fmla="*/ 109974 h 122193"/>
              <a:gd name="connsiteX5" fmla="*/ 987791 w 1000010"/>
              <a:gd name="connsiteY5" fmla="*/ 122193 h 122193"/>
              <a:gd name="connsiteX6" fmla="*/ 12219 w 1000010"/>
              <a:gd name="connsiteY6" fmla="*/ 122193 h 122193"/>
              <a:gd name="connsiteX7" fmla="*/ 0 w 1000010"/>
              <a:gd name="connsiteY7" fmla="*/ 109974 h 122193"/>
              <a:gd name="connsiteX8" fmla="*/ 0 w 1000010"/>
              <a:gd name="connsiteY8" fmla="*/ 12219 h 12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10" h="122193">
                <a:moveTo>
                  <a:pt x="0" y="12219"/>
                </a:moveTo>
                <a:cubicBezTo>
                  <a:pt x="0" y="5471"/>
                  <a:pt x="5471" y="0"/>
                  <a:pt x="12219" y="0"/>
                </a:cubicBezTo>
                <a:lnTo>
                  <a:pt x="987791" y="0"/>
                </a:lnTo>
                <a:cubicBezTo>
                  <a:pt x="994539" y="0"/>
                  <a:pt x="1000010" y="5471"/>
                  <a:pt x="1000010" y="12219"/>
                </a:cubicBezTo>
                <a:lnTo>
                  <a:pt x="1000010" y="109974"/>
                </a:lnTo>
                <a:cubicBezTo>
                  <a:pt x="1000010" y="116722"/>
                  <a:pt x="994539" y="122193"/>
                  <a:pt x="987791" y="122193"/>
                </a:cubicBezTo>
                <a:lnTo>
                  <a:pt x="12219" y="122193"/>
                </a:lnTo>
                <a:cubicBezTo>
                  <a:pt x="5471" y="122193"/>
                  <a:pt x="0" y="116722"/>
                  <a:pt x="0" y="109974"/>
                </a:cubicBezTo>
                <a:lnTo>
                  <a:pt x="0" y="1221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641" tIns="21641" rIns="21641" bIns="21641"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創傷管理（洗浄・抜糸・抜鈎）</a:t>
            </a:r>
          </a:p>
        </p:txBody>
      </p:sp>
      <p:sp>
        <p:nvSpPr>
          <p:cNvPr id="133" name="フリーフォーム 132"/>
          <p:cNvSpPr/>
          <p:nvPr/>
        </p:nvSpPr>
        <p:spPr>
          <a:xfrm rot="63372">
            <a:off x="3845775" y="3525965"/>
            <a:ext cx="110225" cy="119602"/>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34" name="フリーフォーム 133"/>
          <p:cNvSpPr/>
          <p:nvPr/>
        </p:nvSpPr>
        <p:spPr>
          <a:xfrm>
            <a:off x="3355416" y="3926694"/>
            <a:ext cx="1090943" cy="171576"/>
          </a:xfrm>
          <a:custGeom>
            <a:avLst/>
            <a:gdLst>
              <a:gd name="connsiteX0" fmla="*/ 0 w 1003344"/>
              <a:gd name="connsiteY0" fmla="*/ 26588 h 265879"/>
              <a:gd name="connsiteX1" fmla="*/ 26588 w 1003344"/>
              <a:gd name="connsiteY1" fmla="*/ 0 h 265879"/>
              <a:gd name="connsiteX2" fmla="*/ 976756 w 1003344"/>
              <a:gd name="connsiteY2" fmla="*/ 0 h 265879"/>
              <a:gd name="connsiteX3" fmla="*/ 1003344 w 1003344"/>
              <a:gd name="connsiteY3" fmla="*/ 26588 h 265879"/>
              <a:gd name="connsiteX4" fmla="*/ 1003344 w 1003344"/>
              <a:gd name="connsiteY4" fmla="*/ 239291 h 265879"/>
              <a:gd name="connsiteX5" fmla="*/ 976756 w 1003344"/>
              <a:gd name="connsiteY5" fmla="*/ 265879 h 265879"/>
              <a:gd name="connsiteX6" fmla="*/ 26588 w 1003344"/>
              <a:gd name="connsiteY6" fmla="*/ 265879 h 265879"/>
              <a:gd name="connsiteX7" fmla="*/ 0 w 1003344"/>
              <a:gd name="connsiteY7" fmla="*/ 239291 h 265879"/>
              <a:gd name="connsiteX8" fmla="*/ 0 w 1003344"/>
              <a:gd name="connsiteY8" fmla="*/ 26588 h 26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344" h="265879">
                <a:moveTo>
                  <a:pt x="0" y="26588"/>
                </a:moveTo>
                <a:cubicBezTo>
                  <a:pt x="0" y="11904"/>
                  <a:pt x="11904" y="0"/>
                  <a:pt x="26588" y="0"/>
                </a:cubicBezTo>
                <a:lnTo>
                  <a:pt x="976756" y="0"/>
                </a:lnTo>
                <a:cubicBezTo>
                  <a:pt x="991440" y="0"/>
                  <a:pt x="1003344" y="11904"/>
                  <a:pt x="1003344" y="26588"/>
                </a:cubicBezTo>
                <a:lnTo>
                  <a:pt x="1003344" y="239291"/>
                </a:lnTo>
                <a:cubicBezTo>
                  <a:pt x="1003344" y="253975"/>
                  <a:pt x="991440" y="265879"/>
                  <a:pt x="976756" y="265879"/>
                </a:cubicBezTo>
                <a:lnTo>
                  <a:pt x="26588" y="265879"/>
                </a:lnTo>
                <a:cubicBezTo>
                  <a:pt x="11904" y="265879"/>
                  <a:pt x="0" y="253975"/>
                  <a:pt x="0" y="239291"/>
                </a:cubicBezTo>
                <a:lnTo>
                  <a:pt x="0" y="26588"/>
                </a:lnTo>
                <a:close/>
              </a:path>
            </a:pathLst>
          </a:cu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826" tIns="23826" rIns="23826" bIns="23826"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CV</a:t>
            </a: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抜去</a:t>
            </a:r>
          </a:p>
        </p:txBody>
      </p:sp>
      <p:sp>
        <p:nvSpPr>
          <p:cNvPr id="135" name="フリーフォーム 134"/>
          <p:cNvSpPr/>
          <p:nvPr/>
        </p:nvSpPr>
        <p:spPr>
          <a:xfrm rot="63372">
            <a:off x="3845775" y="3814323"/>
            <a:ext cx="110225" cy="119602"/>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115" tIns="0" rIns="7115" bIns="10673"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endParaRPr kumimoji="1" lang="ja-JP" altLang="en-US" sz="57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 name="角丸四角形 11"/>
          <p:cNvSpPr/>
          <p:nvPr/>
        </p:nvSpPr>
        <p:spPr>
          <a:xfrm>
            <a:off x="3492246" y="2454121"/>
            <a:ext cx="817282" cy="7963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endParaRPr kumimoji="1" lang="ja-JP" altLang="en-US" sz="936"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18" name="下矢印 117"/>
          <p:cNvSpPr/>
          <p:nvPr/>
        </p:nvSpPr>
        <p:spPr>
          <a:xfrm>
            <a:off x="6563666" y="3806747"/>
            <a:ext cx="102181" cy="131741"/>
          </a:xfrm>
          <a:prstGeom prst="downArrow">
            <a:avLst/>
          </a:prstGeom>
          <a:solidFill>
            <a:schemeClr val="tx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727"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5897743" y="1483068"/>
            <a:ext cx="1215559" cy="3457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救急領域</a:t>
            </a:r>
            <a:endParaRPr kumimoji="1" lang="ja-JP" altLang="en-US" sz="900" b="0" i="0" u="none" strike="noStrike" kern="1200" cap="none" spc="0" normalizeH="0" baseline="3000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53" name="正方形/長方形 152"/>
          <p:cNvSpPr/>
          <p:nvPr/>
        </p:nvSpPr>
        <p:spPr>
          <a:xfrm>
            <a:off x="4575195" y="1835701"/>
            <a:ext cx="1258717" cy="246921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endParaRPr kumimoji="1" lang="ja-JP" altLang="en-US" sz="76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56" name="角丸四角形 155"/>
          <p:cNvSpPr/>
          <p:nvPr/>
        </p:nvSpPr>
        <p:spPr>
          <a:xfrm>
            <a:off x="4749251" y="2343243"/>
            <a:ext cx="910604" cy="474487"/>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584394" rtl="0" eaLnBrk="1" fontAlgn="auto" latinLnBrk="0" hangingPunct="1">
              <a:lnSpc>
                <a:spcPct val="100000"/>
              </a:lnSpc>
              <a:spcBef>
                <a:spcPts val="0"/>
              </a:spcBef>
              <a:spcAft>
                <a:spcPts val="0"/>
              </a:spcAft>
              <a:buClrTx/>
              <a:buSzTx/>
              <a:buFontTx/>
              <a:buNone/>
              <a:tabLst/>
              <a:defRPr/>
            </a:pPr>
            <a:endParaRPr kumimoji="1" lang="en-US" altLang="ja-JP"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584394"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呼吸管理</a:t>
            </a:r>
          </a:p>
        </p:txBody>
      </p:sp>
      <p:sp>
        <p:nvSpPr>
          <p:cNvPr id="158" name="角丸四角形 157"/>
          <p:cNvSpPr/>
          <p:nvPr/>
        </p:nvSpPr>
        <p:spPr>
          <a:xfrm>
            <a:off x="4758548" y="3103443"/>
            <a:ext cx="892010" cy="4594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584394" rtl="0" eaLnBrk="1" fontAlgn="auto" latinLnBrk="0" hangingPunct="1">
              <a:lnSpc>
                <a:spcPct val="100000"/>
              </a:lnSpc>
              <a:spcBef>
                <a:spcPts val="0"/>
              </a:spcBef>
              <a:spcAft>
                <a:spcPts val="0"/>
              </a:spcAft>
              <a:buClrTx/>
              <a:buSzTx/>
              <a:buFontTx/>
              <a:buNone/>
              <a:tabLst/>
              <a:defRPr/>
            </a:pPr>
            <a:endParaRPr kumimoji="1" lang="en-US" altLang="ja-JP"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584394"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循環管理</a:t>
            </a:r>
            <a:endParaRPr kumimoji="1" lang="en-US" altLang="ja-JP"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59" name="下矢印 158"/>
          <p:cNvSpPr/>
          <p:nvPr/>
        </p:nvSpPr>
        <p:spPr>
          <a:xfrm>
            <a:off x="5093842" y="2148706"/>
            <a:ext cx="221423" cy="162186"/>
          </a:xfrm>
          <a:prstGeom prst="downArrow">
            <a:avLst/>
          </a:prstGeom>
          <a:solidFill>
            <a:schemeClr val="accent1">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endParaRPr kumimoji="1" lang="ja-JP" altLang="en-US" sz="115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60" name="下矢印 159"/>
          <p:cNvSpPr/>
          <p:nvPr/>
        </p:nvSpPr>
        <p:spPr>
          <a:xfrm>
            <a:off x="5072250" y="3609372"/>
            <a:ext cx="264606" cy="155622"/>
          </a:xfrm>
          <a:prstGeom prst="downArrow">
            <a:avLst/>
          </a:prstGeom>
          <a:solidFill>
            <a:schemeClr val="accent1">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endParaRPr kumimoji="1" lang="ja-JP" altLang="en-US" sz="115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61" name="角丸四角形 160"/>
          <p:cNvSpPr/>
          <p:nvPr/>
        </p:nvSpPr>
        <p:spPr>
          <a:xfrm>
            <a:off x="4706164" y="4038972"/>
            <a:ext cx="996778" cy="18529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r>
              <a:rPr kumimoji="1" lang="en-US" altLang="ja-JP" sz="6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CV</a:t>
            </a:r>
            <a:r>
              <a:rPr kumimoji="1" lang="ja-JP" altLang="en-US" sz="6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抜去</a:t>
            </a:r>
          </a:p>
        </p:txBody>
      </p:sp>
      <p:sp>
        <p:nvSpPr>
          <p:cNvPr id="163" name="角丸四角形 162"/>
          <p:cNvSpPr/>
          <p:nvPr/>
        </p:nvSpPr>
        <p:spPr>
          <a:xfrm>
            <a:off x="4698162" y="1907405"/>
            <a:ext cx="1012782" cy="20304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橈骨動脈ラインの確保</a:t>
            </a:r>
          </a:p>
        </p:txBody>
      </p:sp>
      <p:sp>
        <p:nvSpPr>
          <p:cNvPr id="167" name="加算 166"/>
          <p:cNvSpPr/>
          <p:nvPr/>
        </p:nvSpPr>
        <p:spPr>
          <a:xfrm>
            <a:off x="5093842" y="2870103"/>
            <a:ext cx="221423" cy="203176"/>
          </a:xfrm>
          <a:prstGeom prst="mathPlus">
            <a:avLst/>
          </a:prstGeom>
          <a:solidFill>
            <a:schemeClr val="accent1">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8" name="角丸四角形 17"/>
          <p:cNvSpPr/>
          <p:nvPr/>
        </p:nvSpPr>
        <p:spPr>
          <a:xfrm>
            <a:off x="4706164" y="3807518"/>
            <a:ext cx="996778" cy="14649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r>
              <a:rPr kumimoji="1" lang="ja-JP" altLang="en-US" sz="637"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人工呼吸器の離脱</a:t>
            </a:r>
          </a:p>
        </p:txBody>
      </p:sp>
      <p:sp>
        <p:nvSpPr>
          <p:cNvPr id="19" name="角丸四角形 18"/>
          <p:cNvSpPr/>
          <p:nvPr/>
        </p:nvSpPr>
        <p:spPr>
          <a:xfrm>
            <a:off x="4519722" y="4552485"/>
            <a:ext cx="1375030" cy="754492"/>
          </a:xfrm>
          <a:prstGeom prst="roundRect">
            <a:avLst>
              <a:gd name="adj" fmla="val 5506"/>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4592069" y="1483067"/>
            <a:ext cx="1224969" cy="349761"/>
          </a:xfrm>
          <a:prstGeom prst="rect">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394"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集中治療領域</a:t>
            </a:r>
          </a:p>
        </p:txBody>
      </p:sp>
      <p:sp>
        <p:nvSpPr>
          <p:cNvPr id="126" name="タイトル 1">
            <a:extLst>
              <a:ext uri="{FF2B5EF4-FFF2-40B4-BE49-F238E27FC236}">
                <a16:creationId xmlns:a16="http://schemas.microsoft.com/office/drawing/2014/main" id="{BF6E1F80-757D-4054-9064-822EED12EEC9}"/>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sp>
        <p:nvSpPr>
          <p:cNvPr id="4" name="テキスト ボックス 3">
            <a:extLst>
              <a:ext uri="{FF2B5EF4-FFF2-40B4-BE49-F238E27FC236}">
                <a16:creationId xmlns:a16="http://schemas.microsoft.com/office/drawing/2014/main" id="{D21B43BE-4658-D40D-E2FB-A298B35F15B8}"/>
              </a:ext>
            </a:extLst>
          </p:cNvPr>
          <p:cNvSpPr txBox="1"/>
          <p:nvPr/>
        </p:nvSpPr>
        <p:spPr>
          <a:xfrm>
            <a:off x="457534" y="332656"/>
            <a:ext cx="8228933" cy="400110"/>
          </a:xfrm>
          <a:prstGeom prst="rect">
            <a:avLst/>
          </a:prstGeom>
          <a:noFill/>
        </p:spPr>
        <p:txBody>
          <a:bodyPr wrap="square">
            <a:spAutoFit/>
          </a:bodyPr>
          <a:lstStyle/>
          <a:p>
            <a:pPr marL="0" marR="0" lvl="0" indent="0" algn="ctr" defTabSz="219153"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特定行為研修制度のパッケージ化によるタスクシフトについて</a:t>
            </a:r>
            <a:endParaRPr kumimoji="0" lang="en-US" altLang="ja-JP"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522F5F7A-9913-046B-3D04-3E5A8B979926}"/>
              </a:ext>
            </a:extLst>
          </p:cNvPr>
          <p:cNvSpPr txBox="1"/>
          <p:nvPr/>
        </p:nvSpPr>
        <p:spPr>
          <a:xfrm>
            <a:off x="4485702" y="4575788"/>
            <a:ext cx="1417114" cy="707886"/>
          </a:xfrm>
          <a:prstGeom prst="rect">
            <a:avLst/>
          </a:prstGeom>
          <a:noFill/>
        </p:spPr>
        <p:txBody>
          <a:bodyPr wrap="square" rtlCol="0">
            <a:spAutoFit/>
          </a:bodyPr>
          <a:lstStyle/>
          <a:p>
            <a:pPr marL="0" marR="0" lvl="0" indent="0" algn="ctr" defTabSz="58439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人工呼吸器や生命維持装置などの使用において、集中治療領域で頻繁に行われる医行為をタイムリーに実施することが可能に。</a:t>
            </a:r>
          </a:p>
        </p:txBody>
      </p:sp>
      <p:sp>
        <p:nvSpPr>
          <p:cNvPr id="22" name="テキスト ボックス 21">
            <a:extLst>
              <a:ext uri="{FF2B5EF4-FFF2-40B4-BE49-F238E27FC236}">
                <a16:creationId xmlns:a16="http://schemas.microsoft.com/office/drawing/2014/main" id="{D850E0B0-99DD-98EC-D2C2-95E8A73E8970}"/>
              </a:ext>
            </a:extLst>
          </p:cNvPr>
          <p:cNvSpPr txBox="1"/>
          <p:nvPr/>
        </p:nvSpPr>
        <p:spPr>
          <a:xfrm>
            <a:off x="7190226" y="4575788"/>
            <a:ext cx="1403083" cy="707886"/>
          </a:xfrm>
          <a:prstGeom prst="rect">
            <a:avLst/>
          </a:prstGeom>
          <a:noFill/>
        </p:spPr>
        <p:txBody>
          <a:bodyPr wrap="square" rtlCol="0">
            <a:spAutoFit/>
          </a:bodyPr>
          <a:lstStyle/>
          <a:p>
            <a:pPr marL="0" marR="0" lvl="0" indent="0" algn="l" defTabSz="47482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在宅・慢性期領域において、療養が長期にわたる、もしくは最期まで自宅または施設等で療養する患者に柔軟な対応が可能に。</a:t>
            </a:r>
          </a:p>
        </p:txBody>
      </p:sp>
      <p:sp>
        <p:nvSpPr>
          <p:cNvPr id="23" name="下矢印 137">
            <a:extLst>
              <a:ext uri="{FF2B5EF4-FFF2-40B4-BE49-F238E27FC236}">
                <a16:creationId xmlns:a16="http://schemas.microsoft.com/office/drawing/2014/main" id="{B96CEB7A-BB33-AC59-A83B-CF2B48D18768}"/>
              </a:ext>
            </a:extLst>
          </p:cNvPr>
          <p:cNvSpPr/>
          <p:nvPr/>
        </p:nvSpPr>
        <p:spPr>
          <a:xfrm>
            <a:off x="6300367" y="5348111"/>
            <a:ext cx="648665" cy="272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4" name="下矢印 137">
            <a:extLst>
              <a:ext uri="{FF2B5EF4-FFF2-40B4-BE49-F238E27FC236}">
                <a16:creationId xmlns:a16="http://schemas.microsoft.com/office/drawing/2014/main" id="{7E6F89BA-5E37-52F5-4FAC-8B5DF3CA3ED5}"/>
              </a:ext>
            </a:extLst>
          </p:cNvPr>
          <p:cNvSpPr/>
          <p:nvPr/>
        </p:nvSpPr>
        <p:spPr>
          <a:xfrm>
            <a:off x="4933571" y="5356273"/>
            <a:ext cx="648665" cy="272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5" name="下矢印 137">
            <a:extLst>
              <a:ext uri="{FF2B5EF4-FFF2-40B4-BE49-F238E27FC236}">
                <a16:creationId xmlns:a16="http://schemas.microsoft.com/office/drawing/2014/main" id="{7973ACF9-2818-E046-CADA-F032707E5354}"/>
              </a:ext>
            </a:extLst>
          </p:cNvPr>
          <p:cNvSpPr/>
          <p:nvPr/>
        </p:nvSpPr>
        <p:spPr>
          <a:xfrm>
            <a:off x="2354942" y="5372900"/>
            <a:ext cx="648665" cy="272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6" name="下矢印 71">
            <a:extLst>
              <a:ext uri="{FF2B5EF4-FFF2-40B4-BE49-F238E27FC236}">
                <a16:creationId xmlns:a16="http://schemas.microsoft.com/office/drawing/2014/main" id="{990C7896-3C3E-7807-301A-C018B86BBA99}"/>
              </a:ext>
            </a:extLst>
          </p:cNvPr>
          <p:cNvSpPr/>
          <p:nvPr/>
        </p:nvSpPr>
        <p:spPr>
          <a:xfrm>
            <a:off x="2354942" y="4372482"/>
            <a:ext cx="648665" cy="145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7" name="下矢印 71">
            <a:extLst>
              <a:ext uri="{FF2B5EF4-FFF2-40B4-BE49-F238E27FC236}">
                <a16:creationId xmlns:a16="http://schemas.microsoft.com/office/drawing/2014/main" id="{38DE54AC-E596-8852-E38C-7F9C64D170DD}"/>
              </a:ext>
            </a:extLst>
          </p:cNvPr>
          <p:cNvSpPr/>
          <p:nvPr/>
        </p:nvSpPr>
        <p:spPr>
          <a:xfrm>
            <a:off x="3596739" y="4372482"/>
            <a:ext cx="648665" cy="145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8" name="下矢印 71">
            <a:extLst>
              <a:ext uri="{FF2B5EF4-FFF2-40B4-BE49-F238E27FC236}">
                <a16:creationId xmlns:a16="http://schemas.microsoft.com/office/drawing/2014/main" id="{850ADF80-F8BA-5C86-1100-99661D461276}"/>
              </a:ext>
            </a:extLst>
          </p:cNvPr>
          <p:cNvSpPr/>
          <p:nvPr/>
        </p:nvSpPr>
        <p:spPr>
          <a:xfrm>
            <a:off x="4880221" y="4372482"/>
            <a:ext cx="648665" cy="145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9" name="下矢印 71">
            <a:extLst>
              <a:ext uri="{FF2B5EF4-FFF2-40B4-BE49-F238E27FC236}">
                <a16:creationId xmlns:a16="http://schemas.microsoft.com/office/drawing/2014/main" id="{07C8193D-AEE0-2838-1019-9908FCD7851D}"/>
              </a:ext>
            </a:extLst>
          </p:cNvPr>
          <p:cNvSpPr/>
          <p:nvPr/>
        </p:nvSpPr>
        <p:spPr>
          <a:xfrm>
            <a:off x="6284176" y="4372482"/>
            <a:ext cx="648665" cy="145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0" name="下矢印 71">
            <a:extLst>
              <a:ext uri="{FF2B5EF4-FFF2-40B4-BE49-F238E27FC236}">
                <a16:creationId xmlns:a16="http://schemas.microsoft.com/office/drawing/2014/main" id="{884EC17A-FDE3-011C-8387-298962327F92}"/>
              </a:ext>
            </a:extLst>
          </p:cNvPr>
          <p:cNvSpPr/>
          <p:nvPr/>
        </p:nvSpPr>
        <p:spPr>
          <a:xfrm>
            <a:off x="7493200" y="4372482"/>
            <a:ext cx="648665" cy="145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82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1" name="フリーフォーム 84">
            <a:extLst>
              <a:ext uri="{FF2B5EF4-FFF2-40B4-BE49-F238E27FC236}">
                <a16:creationId xmlns:a16="http://schemas.microsoft.com/office/drawing/2014/main" id="{AA25FF80-20FE-9985-5F8E-B2D7CA1A5FCC}"/>
              </a:ext>
            </a:extLst>
          </p:cNvPr>
          <p:cNvSpPr/>
          <p:nvPr/>
        </p:nvSpPr>
        <p:spPr>
          <a:xfrm>
            <a:off x="2255702" y="2950220"/>
            <a:ext cx="929057" cy="524376"/>
          </a:xfrm>
          <a:custGeom>
            <a:avLst/>
            <a:gdLst>
              <a:gd name="connsiteX0" fmla="*/ 0 w 726569"/>
              <a:gd name="connsiteY0" fmla="*/ 15226 h 152261"/>
              <a:gd name="connsiteX1" fmla="*/ 15226 w 726569"/>
              <a:gd name="connsiteY1" fmla="*/ 0 h 152261"/>
              <a:gd name="connsiteX2" fmla="*/ 711343 w 726569"/>
              <a:gd name="connsiteY2" fmla="*/ 0 h 152261"/>
              <a:gd name="connsiteX3" fmla="*/ 726569 w 726569"/>
              <a:gd name="connsiteY3" fmla="*/ 15226 h 152261"/>
              <a:gd name="connsiteX4" fmla="*/ 726569 w 726569"/>
              <a:gd name="connsiteY4" fmla="*/ 137035 h 152261"/>
              <a:gd name="connsiteX5" fmla="*/ 711343 w 726569"/>
              <a:gd name="connsiteY5" fmla="*/ 152261 h 152261"/>
              <a:gd name="connsiteX6" fmla="*/ 15226 w 726569"/>
              <a:gd name="connsiteY6" fmla="*/ 152261 h 152261"/>
              <a:gd name="connsiteX7" fmla="*/ 0 w 726569"/>
              <a:gd name="connsiteY7" fmla="*/ 137035 h 152261"/>
              <a:gd name="connsiteX8" fmla="*/ 0 w 726569"/>
              <a:gd name="connsiteY8" fmla="*/ 15226 h 15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569" h="152261">
                <a:moveTo>
                  <a:pt x="0" y="15226"/>
                </a:moveTo>
                <a:cubicBezTo>
                  <a:pt x="0" y="6817"/>
                  <a:pt x="6817" y="0"/>
                  <a:pt x="15226" y="0"/>
                </a:cubicBezTo>
                <a:lnTo>
                  <a:pt x="711343" y="0"/>
                </a:lnTo>
                <a:cubicBezTo>
                  <a:pt x="719752" y="0"/>
                  <a:pt x="726569" y="6817"/>
                  <a:pt x="726569" y="15226"/>
                </a:cubicBezTo>
                <a:lnTo>
                  <a:pt x="726569" y="137035"/>
                </a:lnTo>
                <a:cubicBezTo>
                  <a:pt x="726569" y="145444"/>
                  <a:pt x="719752" y="152261"/>
                  <a:pt x="711343" y="152261"/>
                </a:cubicBezTo>
                <a:lnTo>
                  <a:pt x="15226" y="152261"/>
                </a:lnTo>
                <a:cubicBezTo>
                  <a:pt x="6817" y="152261"/>
                  <a:pt x="0" y="145444"/>
                  <a:pt x="0" y="137035"/>
                </a:cubicBezTo>
                <a:lnTo>
                  <a:pt x="0" y="15226"/>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2098" tIns="22098" rIns="22098" bIns="22098"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術中の麻酔・呼吸・</a:t>
            </a:r>
            <a:endParaRPr kumimoji="1" lang="en-US" altLang="ja-JP"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循環管理</a:t>
            </a:r>
          </a:p>
        </p:txBody>
      </p:sp>
      <p:sp>
        <p:nvSpPr>
          <p:cNvPr id="32" name="フリーフォーム 78">
            <a:extLst>
              <a:ext uri="{FF2B5EF4-FFF2-40B4-BE49-F238E27FC236}">
                <a16:creationId xmlns:a16="http://schemas.microsoft.com/office/drawing/2014/main" id="{5D7C732F-B8D8-C080-9CCE-B22A39AF2F7F}"/>
              </a:ext>
            </a:extLst>
          </p:cNvPr>
          <p:cNvSpPr/>
          <p:nvPr/>
        </p:nvSpPr>
        <p:spPr>
          <a:xfrm>
            <a:off x="2258087" y="2124845"/>
            <a:ext cx="924286" cy="142635"/>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1995" tIns="21995" rIns="21995" bIns="21995" numCol="1" spcCol="1270" anchor="ctr" anchorCtr="0">
            <a:noAutofit/>
          </a:bodyPr>
          <a:lstStyle/>
          <a:p>
            <a:pPr marL="0" marR="0" lvl="0" indent="0" algn="ctr" defTabSz="230816" rtl="0" eaLnBrk="1" fontAlgn="auto" latinLnBrk="0" hangingPunct="1">
              <a:lnSpc>
                <a:spcPct val="90000"/>
              </a:lnSpc>
              <a:spcBef>
                <a:spcPct val="0"/>
              </a:spcBef>
              <a:spcAft>
                <a:spcPct val="35000"/>
              </a:spcAft>
              <a:buClrTx/>
              <a:buSzTx/>
              <a:buFontTx/>
              <a:buNone/>
              <a:tabLst/>
              <a:defRPr/>
            </a:pPr>
            <a:r>
              <a:rPr kumimoji="1" lang="ja-JP" altLang="en-US" sz="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呼吸管理（気道管理含む</a:t>
            </a:r>
            <a:endParaRPr kumimoji="1" lang="ja-JP" altLang="en-US" sz="57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F784FCBB-ABC7-D228-A7FD-66F6AFFF8CB1}"/>
              </a:ext>
            </a:extLst>
          </p:cNvPr>
          <p:cNvSpPr txBox="1"/>
          <p:nvPr/>
        </p:nvSpPr>
        <p:spPr>
          <a:xfrm>
            <a:off x="5869071" y="4659486"/>
            <a:ext cx="1389191" cy="507831"/>
          </a:xfrm>
          <a:prstGeom prst="rect">
            <a:avLst/>
          </a:prstGeom>
          <a:noFill/>
        </p:spPr>
        <p:txBody>
          <a:bodyPr wrap="square" rtlCol="0">
            <a:spAutoFit/>
          </a:bodyPr>
          <a:lstStyle/>
          <a:p>
            <a:pPr marL="0" marR="0" lvl="0" indent="0" algn="ctr" defTabSz="584394"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2</a:t>
            </a: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次又は</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次救急医療</a:t>
            </a:r>
            <a:endPar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584394"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の現場において、迅速な対応が可能に。</a:t>
            </a:r>
          </a:p>
        </p:txBody>
      </p:sp>
      <p:sp>
        <p:nvSpPr>
          <p:cNvPr id="2" name="正方形/長方形 1">
            <a:extLst>
              <a:ext uri="{FF2B5EF4-FFF2-40B4-BE49-F238E27FC236}">
                <a16:creationId xmlns:a16="http://schemas.microsoft.com/office/drawing/2014/main" id="{2D7C0028-A986-C8CB-5478-467B3305B1CD}"/>
              </a:ext>
            </a:extLst>
          </p:cNvPr>
          <p:cNvSpPr/>
          <p:nvPr/>
        </p:nvSpPr>
        <p:spPr>
          <a:xfrm>
            <a:off x="438003" y="707433"/>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Tree>
    <p:extLst>
      <p:ext uri="{BB962C8B-B14F-4D97-AF65-F5344CB8AC3E}">
        <p14:creationId xmlns:p14="http://schemas.microsoft.com/office/powerpoint/2010/main" val="37009228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107BF78B-FEF3-802A-D45E-332D05AEF8B3}"/>
              </a:ext>
            </a:extLst>
          </p:cNvPr>
          <p:cNvSpPr/>
          <p:nvPr/>
        </p:nvSpPr>
        <p:spPr>
          <a:xfrm>
            <a:off x="5383702" y="6248727"/>
            <a:ext cx="1996610" cy="55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特定行為研修修了者へタスク・シフト</a:t>
            </a:r>
            <a:r>
              <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シェアによる、</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医師の労働時間への影響に関するデータはありますか？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2181600"/>
            <a:ext cx="8229600" cy="4205903"/>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・特定行為研修修了者の配置によって、医師の労働時間にどのような影響があるかについての研究データが、厚生労働省から公表されています。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l">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・この研究によれば、特定行為研修修了者の配置前と比べ、配置後は</a:t>
            </a:r>
            <a:r>
              <a:rPr kumimoji="1" lang="ja-JP" altLang="en-US" sz="1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医師の年間平均勤務時間が有意に短縮した</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という結果が報告されています。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algn="l">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研究の詳細は次ページ参照。</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prstClr val="black"/>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797238"/>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r>
              <a:rPr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1/2</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
        <p:nvSpPr>
          <p:cNvPr id="14" name="タイトル 1">
            <a:extLst>
              <a:ext uri="{FF2B5EF4-FFF2-40B4-BE49-F238E27FC236}">
                <a16:creationId xmlns:a16="http://schemas.microsoft.com/office/drawing/2014/main" id="{DC7948BE-8B91-A663-123A-7F04B0FE00B6}"/>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pic>
        <p:nvPicPr>
          <p:cNvPr id="11" name="図 10" descr="らくがき, 記号 が含まれている画像&#10;&#10;自動的に生成された説明">
            <a:extLst>
              <a:ext uri="{FF2B5EF4-FFF2-40B4-BE49-F238E27FC236}">
                <a16:creationId xmlns:a16="http://schemas.microsoft.com/office/drawing/2014/main" id="{FD3DB10F-B959-09BB-C024-CB68969ED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4508" y="4275833"/>
            <a:ext cx="1059780" cy="1372400"/>
          </a:xfrm>
          <a:prstGeom prst="rect">
            <a:avLst/>
          </a:prstGeom>
        </p:spPr>
      </p:pic>
      <p:sp>
        <p:nvSpPr>
          <p:cNvPr id="12" name="四角形: 角を丸くする 11">
            <a:extLst>
              <a:ext uri="{FF2B5EF4-FFF2-40B4-BE49-F238E27FC236}">
                <a16:creationId xmlns:a16="http://schemas.microsoft.com/office/drawing/2014/main" id="{F93129D0-CE74-8AEC-5C6C-0BC614EEFDCC}"/>
              </a:ext>
            </a:extLst>
          </p:cNvPr>
          <p:cNvSpPr/>
          <p:nvPr/>
        </p:nvSpPr>
        <p:spPr>
          <a:xfrm>
            <a:off x="2203603" y="4304314"/>
            <a:ext cx="999498" cy="1347295"/>
          </a:xfrm>
          <a:prstGeom prst="roundRect">
            <a:avLst>
              <a:gd name="adj" fmla="val 15491"/>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5E2F2E27-52F5-A085-47BA-F77DE21D37BD}"/>
              </a:ext>
            </a:extLst>
          </p:cNvPr>
          <p:cNvSpPr/>
          <p:nvPr/>
        </p:nvSpPr>
        <p:spPr>
          <a:xfrm>
            <a:off x="3965079" y="4699120"/>
            <a:ext cx="1000800" cy="860107"/>
          </a:xfrm>
          <a:prstGeom prst="roundRect">
            <a:avLst>
              <a:gd name="adj" fmla="val 1549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C6D963A5-35EC-AA8F-5408-791234F11E45}"/>
              </a:ext>
            </a:extLst>
          </p:cNvPr>
          <p:cNvGrpSpPr/>
          <p:nvPr/>
        </p:nvGrpSpPr>
        <p:grpSpPr>
          <a:xfrm rot="1749211">
            <a:off x="4870038" y="4534412"/>
            <a:ext cx="452409" cy="222099"/>
            <a:chOff x="6448413" y="4605072"/>
            <a:chExt cx="452409" cy="222099"/>
          </a:xfrm>
        </p:grpSpPr>
        <p:sp>
          <p:nvSpPr>
            <p:cNvPr id="16" name="正方形/長方形 15">
              <a:extLst>
                <a:ext uri="{FF2B5EF4-FFF2-40B4-BE49-F238E27FC236}">
                  <a16:creationId xmlns:a16="http://schemas.microsoft.com/office/drawing/2014/main" id="{4D9BD93F-E56B-67BD-ED19-3D507FAD7B0E}"/>
                </a:ext>
              </a:extLst>
            </p:cNvPr>
            <p:cNvSpPr/>
            <p:nvPr/>
          </p:nvSpPr>
          <p:spPr>
            <a:xfrm rot="20763386">
              <a:off x="6448413" y="4606824"/>
              <a:ext cx="63476" cy="180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15829F6-5A26-8FA8-7FB6-B66CA6666915}"/>
                </a:ext>
              </a:extLst>
            </p:cNvPr>
            <p:cNvSpPr/>
            <p:nvPr/>
          </p:nvSpPr>
          <p:spPr>
            <a:xfrm rot="1116888">
              <a:off x="6632365" y="4605072"/>
              <a:ext cx="63476" cy="180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20DF185-39EB-0DD1-9594-3BA51BC1C288}"/>
                </a:ext>
              </a:extLst>
            </p:cNvPr>
            <p:cNvSpPr/>
            <p:nvPr/>
          </p:nvSpPr>
          <p:spPr>
            <a:xfrm rot="3101233">
              <a:off x="6778687" y="4705036"/>
              <a:ext cx="63476" cy="180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a:extLst>
              <a:ext uri="{FF2B5EF4-FFF2-40B4-BE49-F238E27FC236}">
                <a16:creationId xmlns:a16="http://schemas.microsoft.com/office/drawing/2014/main" id="{64864B0E-1641-35FC-2BD1-951F93F68C2C}"/>
              </a:ext>
            </a:extLst>
          </p:cNvPr>
          <p:cNvSpPr txBox="1"/>
          <p:nvPr/>
        </p:nvSpPr>
        <p:spPr>
          <a:xfrm>
            <a:off x="2180661" y="4693653"/>
            <a:ext cx="1064512" cy="446276"/>
          </a:xfrm>
          <a:prstGeom prst="rect">
            <a:avLst/>
          </a:prstGeom>
          <a:noFill/>
        </p:spPr>
        <p:txBody>
          <a:bodyPr wrap="square" rtlCol="0">
            <a:spAutoFit/>
          </a:bodyPr>
          <a:lstStyle/>
          <a:p>
            <a:pPr algn="ctr"/>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2390.7</a:t>
            </a: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rPr>
              <a:t>SD:321.2</a:t>
            </a: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a:t>
            </a:r>
          </a:p>
        </p:txBody>
      </p:sp>
      <p:sp>
        <p:nvSpPr>
          <p:cNvPr id="34" name="テキスト ボックス 33">
            <a:extLst>
              <a:ext uri="{FF2B5EF4-FFF2-40B4-BE49-F238E27FC236}">
                <a16:creationId xmlns:a16="http://schemas.microsoft.com/office/drawing/2014/main" id="{85B304D6-A45D-E522-4CB2-3507C38A2418}"/>
              </a:ext>
            </a:extLst>
          </p:cNvPr>
          <p:cNvSpPr txBox="1"/>
          <p:nvPr/>
        </p:nvSpPr>
        <p:spPr>
          <a:xfrm>
            <a:off x="1964637" y="3968056"/>
            <a:ext cx="32403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医師一人あたりの平均勤務時間の推移</a:t>
            </a:r>
            <a:endParaRPr kumimoji="1" lang="ja-JP" altLang="en-US" sz="1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FAA1F76E-43DA-61DD-16D0-CEF1BE3CE9E4}"/>
              </a:ext>
            </a:extLst>
          </p:cNvPr>
          <p:cNvSpPr txBox="1"/>
          <p:nvPr/>
        </p:nvSpPr>
        <p:spPr>
          <a:xfrm>
            <a:off x="3895028" y="4898075"/>
            <a:ext cx="1137474" cy="646331"/>
          </a:xfrm>
          <a:prstGeom prst="rect">
            <a:avLst/>
          </a:prstGeom>
          <a:noFill/>
        </p:spPr>
        <p:txBody>
          <a:bodyPr wrap="square" rtlCol="0">
            <a:spAutoFit/>
          </a:bodyPr>
          <a:lstStyle/>
          <a:p>
            <a:pPr algn="ctr"/>
            <a:r>
              <a:rPr kumimoji="1" lang="en-US" altLang="ja-JP" sz="1200" b="1">
                <a:solidFill>
                  <a:srgbClr val="FF0000"/>
                </a:solidFill>
                <a:latin typeface="游ゴシック" panose="020B0400000000000000" pitchFamily="50" charset="-128"/>
                <a:ea typeface="游ゴシック" panose="020B0400000000000000" pitchFamily="50" charset="-128"/>
              </a:rPr>
              <a:t>1944.9</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時間</a:t>
            </a:r>
          </a:p>
          <a:p>
            <a:pPr algn="ctr"/>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(SD:623.2)</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cxnSp>
        <p:nvCxnSpPr>
          <p:cNvPr id="37" name="直線コネクタ 36">
            <a:extLst>
              <a:ext uri="{FF2B5EF4-FFF2-40B4-BE49-F238E27FC236}">
                <a16:creationId xmlns:a16="http://schemas.microsoft.com/office/drawing/2014/main" id="{AF9DF85E-B029-39A8-7E81-7E3B730E90AE}"/>
              </a:ext>
            </a:extLst>
          </p:cNvPr>
          <p:cNvCxnSpPr>
            <a:cxnSpLocks/>
          </p:cNvCxnSpPr>
          <p:nvPr/>
        </p:nvCxnSpPr>
        <p:spPr>
          <a:xfrm>
            <a:off x="2066728" y="4279954"/>
            <a:ext cx="3011909"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5ACD2E99-987D-F666-1FA6-EEF8D3D2582F}"/>
              </a:ext>
            </a:extLst>
          </p:cNvPr>
          <p:cNvCxnSpPr/>
          <p:nvPr/>
        </p:nvCxnSpPr>
        <p:spPr>
          <a:xfrm>
            <a:off x="4461879" y="4304314"/>
            <a:ext cx="0" cy="39733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2" name="図 41">
            <a:extLst>
              <a:ext uri="{FF2B5EF4-FFF2-40B4-BE49-F238E27FC236}">
                <a16:creationId xmlns:a16="http://schemas.microsoft.com/office/drawing/2014/main" id="{0F8B5826-78CE-6F65-52A2-157297521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62742">
            <a:off x="3239037" y="4281952"/>
            <a:ext cx="945277" cy="678133"/>
          </a:xfrm>
          <a:prstGeom prst="rect">
            <a:avLst/>
          </a:prstGeom>
        </p:spPr>
      </p:pic>
      <p:sp>
        <p:nvSpPr>
          <p:cNvPr id="43" name="テキスト ボックス 42">
            <a:extLst>
              <a:ext uri="{FF2B5EF4-FFF2-40B4-BE49-F238E27FC236}">
                <a16:creationId xmlns:a16="http://schemas.microsoft.com/office/drawing/2014/main" id="{318A437B-A356-4727-FC99-5F155A60DC97}"/>
              </a:ext>
            </a:extLst>
          </p:cNvPr>
          <p:cNvSpPr txBox="1"/>
          <p:nvPr/>
        </p:nvSpPr>
        <p:spPr>
          <a:xfrm rot="20752966">
            <a:off x="3111313" y="4493471"/>
            <a:ext cx="1137474" cy="261610"/>
          </a:xfrm>
          <a:prstGeom prst="rect">
            <a:avLst/>
          </a:prstGeom>
          <a:noFill/>
        </p:spPr>
        <p:txBody>
          <a:bodyPr wrap="square" rtlCol="0">
            <a:spAutoFit/>
          </a:bodyPr>
          <a:lstStyle/>
          <a:p>
            <a:pPr algn="ctr"/>
            <a:r>
              <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rPr>
              <a:t>P</a:t>
            </a: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値：</a:t>
            </a:r>
            <a:r>
              <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rPr>
              <a:t>0.008</a:t>
            </a:r>
          </a:p>
        </p:txBody>
      </p:sp>
      <p:sp>
        <p:nvSpPr>
          <p:cNvPr id="45" name="正方形/長方形 44">
            <a:extLst>
              <a:ext uri="{FF2B5EF4-FFF2-40B4-BE49-F238E27FC236}">
                <a16:creationId xmlns:a16="http://schemas.microsoft.com/office/drawing/2014/main" id="{8B7FB82C-C59C-62A1-B28F-349ED061B7D3}"/>
              </a:ext>
            </a:extLst>
          </p:cNvPr>
          <p:cNvSpPr/>
          <p:nvPr/>
        </p:nvSpPr>
        <p:spPr>
          <a:xfrm>
            <a:off x="2210945" y="5407387"/>
            <a:ext cx="992156" cy="244222"/>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配置前</a:t>
            </a:r>
          </a:p>
        </p:txBody>
      </p:sp>
      <p:sp>
        <p:nvSpPr>
          <p:cNvPr id="46" name="正方形/長方形 45">
            <a:extLst>
              <a:ext uri="{FF2B5EF4-FFF2-40B4-BE49-F238E27FC236}">
                <a16:creationId xmlns:a16="http://schemas.microsoft.com/office/drawing/2014/main" id="{B26C36D9-B7FA-87BB-8BE8-7BD4AAF5C4A0}"/>
              </a:ext>
            </a:extLst>
          </p:cNvPr>
          <p:cNvSpPr/>
          <p:nvPr/>
        </p:nvSpPr>
        <p:spPr>
          <a:xfrm>
            <a:off x="3965079" y="5407961"/>
            <a:ext cx="993600" cy="244800"/>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配置後</a:t>
            </a:r>
          </a:p>
        </p:txBody>
      </p:sp>
      <p:sp>
        <p:nvSpPr>
          <p:cNvPr id="3" name="タイトル 1">
            <a:extLst>
              <a:ext uri="{FF2B5EF4-FFF2-40B4-BE49-F238E27FC236}">
                <a16:creationId xmlns:a16="http://schemas.microsoft.com/office/drawing/2014/main" id="{932E3AF3-6E3D-DB85-4B96-1E41C4EDB51F}"/>
              </a:ext>
            </a:extLst>
          </p:cNvPr>
          <p:cNvSpPr txBox="1">
            <a:spLocks/>
          </p:cNvSpPr>
          <p:nvPr/>
        </p:nvSpPr>
        <p:spPr>
          <a:xfrm>
            <a:off x="635383" y="5805264"/>
            <a:ext cx="7762171" cy="497395"/>
          </a:xfrm>
          <a:prstGeom prst="roundRect">
            <a:avLst>
              <a:gd name="adj" fmla="val 0"/>
            </a:avLst>
          </a:prstGeom>
          <a:noFill/>
          <a:ln w="57150">
            <a:no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792000" indent="-576000" algn="l">
              <a:defRPr/>
            </a:pPr>
            <a:r>
              <a:rPr kumimoji="1" lang="en-US" altLang="ja-JP"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出典</a:t>
            </a:r>
            <a:r>
              <a:rPr kumimoji="1" lang="en-US" altLang="ja-JP"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a:t>
            </a:r>
            <a:r>
              <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令和元年度厚生労働科学研究費補助金「特定行為研修の修了者の活用に際しての方策に関する研究」中間報告</a:t>
            </a:r>
            <a:endParaRPr kumimoji="1" lang="en-US" altLang="ja-JP"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792000" indent="-576000" algn="l">
              <a:defRPr/>
            </a:pPr>
            <a:r>
              <a:rPr lang="ja-JP" altLang="en-US" sz="105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（研究代表者　真田弘美）</a:t>
            </a:r>
            <a:endParaRPr kumimoji="1" lang="en-US" altLang="ja-JP"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254594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1">
            <a:extLst>
              <a:ext uri="{FF2B5EF4-FFF2-40B4-BE49-F238E27FC236}">
                <a16:creationId xmlns:a16="http://schemas.microsoft.com/office/drawing/2014/main" id="{D62955C3-3495-4181-B5A3-76E681C28D72}"/>
              </a:ext>
            </a:extLst>
          </p:cNvPr>
          <p:cNvSpPr txBox="1">
            <a:spLocks/>
          </p:cNvSpPr>
          <p:nvPr/>
        </p:nvSpPr>
        <p:spPr>
          <a:xfrm>
            <a:off x="457200" y="691201"/>
            <a:ext cx="8229600" cy="5682296"/>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・前ページでお示しした研究の詳細については以下のとおりです。</a:t>
            </a:r>
            <a:endParaRPr kumimoji="1" lang="en-US" altLang="ja-JP"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＜研究方法＞</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デザイン ： 後ろ向き調査及び研修修了者へのヒアリング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調査項目 ： 出退勤時刻に基づいた医師の年間勤務時間</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調査期間 ： 特定行為研修修了者配置前　</a:t>
            </a:r>
            <a:r>
              <a:rPr kumimoji="1" lang="en-US" altLang="ja-JP"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2016</a:t>
            </a: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年度</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特定行為研修修了者配置後　</a:t>
            </a:r>
            <a:r>
              <a:rPr kumimoji="1" lang="en-US" altLang="ja-JP"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2017</a:t>
            </a: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a:t>
            </a:r>
            <a:r>
              <a:rPr kumimoji="1" lang="en-US" altLang="ja-JP"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2018</a:t>
            </a: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年度</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調査施設 ： 特定機能病院（</a:t>
            </a:r>
            <a:r>
              <a:rPr kumimoji="1" lang="en-US" altLang="ja-JP"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500</a:t>
            </a: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床以上）</a:t>
            </a:r>
          </a:p>
          <a:p>
            <a:pPr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配置内容 ： 心臓血管外科に</a:t>
            </a:r>
            <a:r>
              <a:rPr kumimoji="1" lang="ja-JP" altLang="en-US" sz="1400" b="1" i="0"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２名の特定行為研修修了者（</a:t>
            </a:r>
            <a:r>
              <a:rPr kumimoji="1" lang="en-US" altLang="ja-JP" sz="1400" b="1" i="0"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21</a:t>
            </a:r>
            <a:r>
              <a:rPr kumimoji="1" lang="ja-JP" altLang="en-US" sz="1400" b="1" i="0"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区分修了）を配置</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研修修了者の活動内容 ：</a:t>
            </a:r>
            <a:endParaRPr kumimoji="1" lang="en-US" altLang="ja-JP"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①  病棟管理を主とし、それまで医師が実施していた</a:t>
            </a:r>
            <a:r>
              <a:rPr kumimoji="1" lang="ja-JP" altLang="en-US" sz="12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外来との調整</a:t>
            </a:r>
            <a:r>
              <a:rPr kumimoji="1" lang="ja-JP" altLang="en-US"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や</a:t>
            </a:r>
            <a:r>
              <a:rPr kumimoji="1" lang="ja-JP" altLang="en-US" sz="12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入院のベッドコントロール</a:t>
            </a:r>
            <a:r>
              <a:rPr kumimoji="1" lang="ja-JP" altLang="en-US"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を実施</a:t>
            </a:r>
            <a:endParaRPr kumimoji="1" lang="en-US" altLang="ja-JP"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②  医師不在時は、病棟看護師からの相談・報告を受けて、</a:t>
            </a:r>
            <a:r>
              <a:rPr kumimoji="1" lang="ja-JP" altLang="en-US" sz="12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医師の包括指示の範囲内で対処</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③  修了者２名で、１か月間で</a:t>
            </a:r>
            <a:r>
              <a:rPr kumimoji="1" lang="en-US" altLang="ja-JP"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28</a:t>
            </a:r>
            <a:r>
              <a:rPr kumimoji="1" lang="ja-JP" altLang="en-US"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の特定行為を計</a:t>
            </a:r>
            <a:r>
              <a:rPr kumimoji="1" lang="en-US" altLang="ja-JP"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281</a:t>
            </a:r>
            <a:r>
              <a:rPr kumimoji="1" lang="ja-JP" altLang="en-US" sz="12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件実施</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14" name="タイトル 1">
            <a:extLst>
              <a:ext uri="{FF2B5EF4-FFF2-40B4-BE49-F238E27FC236}">
                <a16:creationId xmlns:a16="http://schemas.microsoft.com/office/drawing/2014/main" id="{DC7948BE-8B91-A663-123A-7F04B0FE00B6}"/>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sp>
        <p:nvSpPr>
          <p:cNvPr id="38" name="テキスト ボックス 37">
            <a:extLst>
              <a:ext uri="{FF2B5EF4-FFF2-40B4-BE49-F238E27FC236}">
                <a16:creationId xmlns:a16="http://schemas.microsoft.com/office/drawing/2014/main" id="{2C4C29BE-A62E-4030-9D11-6406037175B6}"/>
              </a:ext>
            </a:extLst>
          </p:cNvPr>
          <p:cNvSpPr txBox="1"/>
          <p:nvPr/>
        </p:nvSpPr>
        <p:spPr>
          <a:xfrm>
            <a:off x="395536" y="313492"/>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r>
              <a:rPr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2</a:t>
            </a: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/2</a:t>
            </a:r>
          </a:p>
        </p:txBody>
      </p:sp>
      <p:grpSp>
        <p:nvGrpSpPr>
          <p:cNvPr id="3" name="グループ化 2">
            <a:extLst>
              <a:ext uri="{FF2B5EF4-FFF2-40B4-BE49-F238E27FC236}">
                <a16:creationId xmlns:a16="http://schemas.microsoft.com/office/drawing/2014/main" id="{191AA759-1DC6-4803-8CE3-D22A92DCC480}"/>
              </a:ext>
            </a:extLst>
          </p:cNvPr>
          <p:cNvGrpSpPr/>
          <p:nvPr/>
        </p:nvGrpSpPr>
        <p:grpSpPr>
          <a:xfrm>
            <a:off x="1412657" y="4153630"/>
            <a:ext cx="4481453" cy="1990674"/>
            <a:chOff x="1412657" y="4153630"/>
            <a:chExt cx="4481453" cy="1990674"/>
          </a:xfrm>
        </p:grpSpPr>
        <p:sp>
          <p:nvSpPr>
            <p:cNvPr id="23" name="二等辺三角形 22">
              <a:extLst>
                <a:ext uri="{FF2B5EF4-FFF2-40B4-BE49-F238E27FC236}">
                  <a16:creationId xmlns:a16="http://schemas.microsoft.com/office/drawing/2014/main" id="{C66F5F07-80C7-58C7-7834-38503AB1E240}"/>
                </a:ext>
              </a:extLst>
            </p:cNvPr>
            <p:cNvSpPr/>
            <p:nvPr/>
          </p:nvSpPr>
          <p:spPr>
            <a:xfrm rot="5400000" flipH="1">
              <a:off x="5476090" y="5413415"/>
              <a:ext cx="299606" cy="536435"/>
            </a:xfrm>
            <a:prstGeom prst="triangle">
              <a:avLst>
                <a:gd name="adj" fmla="val 75131"/>
              </a:avLst>
            </a:prstGeom>
            <a:no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953E68F-531F-F8D7-F202-7A7A4B0910E9}"/>
                </a:ext>
              </a:extLst>
            </p:cNvPr>
            <p:cNvSpPr/>
            <p:nvPr/>
          </p:nvSpPr>
          <p:spPr>
            <a:xfrm>
              <a:off x="1412657" y="4153630"/>
              <a:ext cx="3999509" cy="1990674"/>
            </a:xfrm>
            <a:prstGeom prst="roundRect">
              <a:avLst>
                <a:gd name="adj" fmla="val 13876"/>
              </a:avLst>
            </a:prstGeom>
            <a:solidFill>
              <a:schemeClr val="bg1"/>
            </a:solid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・術前の患者管理（検査・他科依頼・麻酔科外来）</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・心臓血管外科外来</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・病棟回診・処置の介助</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・看護師との合同カンファレンス</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ICU</a:t>
              </a: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での術後管理（人工呼吸器管理など）</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CV</a:t>
              </a: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抜去や</a:t>
              </a:r>
              <a:r>
                <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PICC</a:t>
              </a: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挿入</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・輸液量の調整</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などを行いました。</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11F24301-AEDD-9ABE-8D04-6C5356C9C790}"/>
                </a:ext>
              </a:extLst>
            </p:cNvPr>
            <p:cNvSpPr/>
            <p:nvPr/>
          </p:nvSpPr>
          <p:spPr>
            <a:xfrm rot="420000">
              <a:off x="5379844" y="5562000"/>
              <a:ext cx="81752" cy="122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B85D38B-4381-E38B-CE76-5B57D8EC9940}"/>
                </a:ext>
              </a:extLst>
            </p:cNvPr>
            <p:cNvSpPr/>
            <p:nvPr/>
          </p:nvSpPr>
          <p:spPr>
            <a:xfrm rot="20428683">
              <a:off x="5327875" y="5641200"/>
              <a:ext cx="168809" cy="14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descr="記号, 光 が含まれている画像&#10;&#10;自動的に生成された説明">
            <a:extLst>
              <a:ext uri="{FF2B5EF4-FFF2-40B4-BE49-F238E27FC236}">
                <a16:creationId xmlns:a16="http://schemas.microsoft.com/office/drawing/2014/main" id="{A63457A1-E36E-6127-6A7A-DE687A6F9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6163" y="4779532"/>
            <a:ext cx="773893" cy="1337313"/>
          </a:xfrm>
          <a:prstGeom prst="rect">
            <a:avLst/>
          </a:prstGeom>
        </p:spPr>
      </p:pic>
    </p:spTree>
    <p:extLst>
      <p:ext uri="{BB962C8B-B14F-4D97-AF65-F5344CB8AC3E}">
        <p14:creationId xmlns:p14="http://schemas.microsoft.com/office/powerpoint/2010/main" val="27189615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rgbClr val="95B3D7"/>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医師と特定行為研修修了者が協働していく上で</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気をつけるべきことはありますか？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2181600"/>
            <a:ext cx="8229600" cy="3545715"/>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医療安全を十分に確保しながら特定行為を実践するためには、手順書の示す内容について、医師と特定行為研修修了者の間で、指示内容について十分に認識共有されていることが必要となります。また、手順書の作成にあたっては、特定行為研修修了者の手技能力や経験</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年数等に鑑み</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、指示内容を変更するなど、定期的に見直しを行うことが必要です。</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・手順書の作成にあたっては、厚生労働省</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HP</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において手順書例集を公開しておりますので、ご活用ください。</a:t>
            </a:r>
          </a:p>
          <a:p>
            <a:pPr marL="21600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特定行為に係る手順書例集</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dirty="0">
                <a:latin typeface="游ゴシック" panose="020B0400000000000000" pitchFamily="50" charset="-128"/>
                <a:ea typeface="游ゴシック" panose="020B0400000000000000" pitchFamily="50" charset="-128"/>
                <a:hlinkClick r:id="" action="ppaction://noaction"/>
              </a:rPr>
              <a:t>https://www.mhlw.go.jp/file/06-Seisakujouhou-10800000-Iseikyoku/0000112464.pdf</a:t>
            </a:r>
            <a:endParaRPr kumimoji="1" lang="en-US" altLang="ja-JP" sz="1400" dirty="0">
              <a:latin typeface="游ゴシック" panose="020B0400000000000000" pitchFamily="50" charset="-128"/>
              <a:ea typeface="游ゴシック" panose="020B0400000000000000" pitchFamily="50" charset="-128"/>
            </a:endParaRPr>
          </a:p>
          <a:p>
            <a:pPr marL="21600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在宅領域版</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特定行為に係る手順書例集</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dirty="0">
                <a:latin typeface="游ゴシック" panose="020B0400000000000000" pitchFamily="50" charset="-128"/>
                <a:ea typeface="游ゴシック" panose="020B0400000000000000" pitchFamily="50" charset="-128"/>
                <a:hlinkClick r:id="" action="ppaction://noaction"/>
              </a:rPr>
              <a:t>https://www.mhlw.go.jp/content/10800000/000679735.pdf</a:t>
            </a:r>
            <a:endParaRPr kumimoji="1" lang="ja-JP" altLang="en-US" sz="1400"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8006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1/2</a:t>
            </a:r>
          </a:p>
        </p:txBody>
      </p:sp>
      <p:sp>
        <p:nvSpPr>
          <p:cNvPr id="6" name="タイトル 1">
            <a:extLst>
              <a:ext uri="{FF2B5EF4-FFF2-40B4-BE49-F238E27FC236}">
                <a16:creationId xmlns:a16="http://schemas.microsoft.com/office/drawing/2014/main" id="{A0289146-ECB5-889A-CBCE-57B4AB15BD3D}"/>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spTree>
    <p:extLst>
      <p:ext uri="{BB962C8B-B14F-4D97-AF65-F5344CB8AC3E}">
        <p14:creationId xmlns:p14="http://schemas.microsoft.com/office/powerpoint/2010/main" val="29058084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D84890F-AFA1-1808-B109-ADCDB83A4BAE}"/>
              </a:ext>
            </a:extLst>
          </p:cNvPr>
          <p:cNvSpPr txBox="1">
            <a:spLocks/>
          </p:cNvSpPr>
          <p:nvPr/>
        </p:nvSpPr>
        <p:spPr>
          <a:xfrm>
            <a:off x="457200" y="691201"/>
            <a:ext cx="8229600" cy="417796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・なお、手順書は、医師又は歯科医師が看護師に診療の補助を行わせるためにその指示として作成する文書又は電磁的記録（</a:t>
            </a:r>
            <a:r>
              <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）であって、次に掲げる事項が定められている必要があります。</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432000" algn="l" defTabSz="914400" rtl="0" eaLnBrk="1" fontAlgn="auto" latinLnBrk="0" hangingPunct="1">
              <a:lnSpc>
                <a:spcPct val="100000"/>
              </a:lnSpc>
              <a:spcBef>
                <a:spcPts val="600"/>
              </a:spcBef>
              <a:spcAft>
                <a:spcPts val="0"/>
              </a:spcAft>
              <a:buClrTx/>
              <a:buSzTx/>
              <a:buFontTx/>
              <a:buNone/>
              <a:tabLst/>
              <a:defRPr/>
            </a:pP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  ①  </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看護師に診療の補助を行わせる患者の病状の範囲</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432000" algn="l" defTabSz="914400" rtl="0" eaLnBrk="1" fontAlgn="auto" latinLnBrk="0" hangingPunct="1">
              <a:lnSpc>
                <a:spcPct val="100000"/>
              </a:lnSpc>
              <a:spcBef>
                <a:spcPct val="0"/>
              </a:spcBef>
              <a:spcAft>
                <a:spcPts val="0"/>
              </a:spcAft>
              <a:buClrTx/>
              <a:buSzTx/>
              <a:buFontTx/>
              <a:buNone/>
              <a:tabLst/>
              <a:defRPr/>
            </a:pPr>
            <a:r>
              <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②  </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診療の補助の内容</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432000" algn="l" defTabSz="914400" rtl="0" eaLnBrk="1" fontAlgn="auto" latinLnBrk="0" hangingPunct="1">
              <a:lnSpc>
                <a:spcPct val="100000"/>
              </a:lnSpc>
              <a:spcBef>
                <a:spcPct val="0"/>
              </a:spcBef>
              <a:spcAft>
                <a:spcPts val="0"/>
              </a:spcAft>
              <a:buClrTx/>
              <a:buSzTx/>
              <a:buFontTx/>
              <a:buNone/>
              <a:tabLst/>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  ③  当該手順書に係る特定行為の対象となる患者（</a:t>
            </a:r>
            <a:r>
              <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432000" algn="l" defTabSz="914400" rtl="0" eaLnBrk="1" fontAlgn="auto" latinLnBrk="0" hangingPunct="1">
              <a:lnSpc>
                <a:spcPct val="100000"/>
              </a:lnSpc>
              <a:spcBef>
                <a:spcPct val="0"/>
              </a:spcBef>
              <a:spcAft>
                <a:spcPts val="0"/>
              </a:spcAft>
              <a:buClrTx/>
              <a:buSzTx/>
              <a:buFontTx/>
              <a:buNone/>
              <a:tabLst/>
              <a:defRPr/>
            </a:pPr>
            <a:r>
              <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④  特定行為を行うときに確認すべき事項</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432000" algn="l" defTabSz="914400" rtl="0" eaLnBrk="1" fontAlgn="auto" latinLnBrk="0" hangingPunct="1">
              <a:lnSpc>
                <a:spcPct val="100000"/>
              </a:lnSpc>
              <a:spcBef>
                <a:spcPct val="0"/>
              </a:spcBef>
              <a:spcAft>
                <a:spcPts val="0"/>
              </a:spcAft>
              <a:buClrTx/>
              <a:buSzTx/>
              <a:buFontTx/>
              <a:buNone/>
              <a:tabLst/>
              <a:defRPr/>
            </a:pPr>
            <a:r>
              <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⑤</a:t>
            </a:r>
            <a:r>
              <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医療の安全を確保するために医師又は歯科医師との連絡が必要となった場合の連絡体制</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432000" algn="l" defTabSz="914400" rtl="0" eaLnBrk="1" fontAlgn="auto" latinLnBrk="0" hangingPunct="1">
              <a:lnSpc>
                <a:spcPct val="100000"/>
              </a:lnSpc>
              <a:spcBef>
                <a:spcPct val="0"/>
              </a:spcBef>
              <a:spcAft>
                <a:spcPts val="0"/>
              </a:spcAft>
              <a:buClrTx/>
              <a:buSzTx/>
              <a:buFontTx/>
              <a:buNone/>
              <a:tabLst/>
              <a:defRPr/>
            </a:pPr>
            <a:r>
              <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⑥  </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特定行為を行った後の医師又は歯科医師に対する報告の方法</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648000" algn="l" defTabSz="914400" rtl="0" eaLnBrk="1" fontAlgn="auto" latinLnBrk="0" hangingPunct="1">
              <a:lnSpc>
                <a:spcPct val="100000"/>
              </a:lnSpc>
              <a:spcBef>
                <a:spcPct val="0"/>
              </a:spcBef>
              <a:spcAft>
                <a:spcPts val="0"/>
              </a:spcAft>
              <a:buClrTx/>
              <a:buSzTx/>
              <a:buFontTx/>
              <a:buNone/>
              <a:tabLst/>
              <a:defRPr/>
            </a:pP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40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）電子的方式、磁気的方式その他人の知覚によっては認識することができない方式で作られる記録であって、電子計算機による情報処理の用に供されるものをいう。</a:t>
            </a:r>
            <a:endParaRPr kumimoji="1"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648000" algn="l" defTabSz="914400" rtl="0" eaLnBrk="1" fontAlgn="auto" latinLnBrk="0" hangingPunct="1">
              <a:lnSpc>
                <a:spcPct val="100000"/>
              </a:lnSpc>
              <a:spcBef>
                <a:spcPct val="0"/>
              </a:spcBef>
              <a:spcAft>
                <a:spcPts val="0"/>
              </a:spcAft>
              <a:buClrTx/>
              <a:buSzTx/>
              <a:buFontTx/>
              <a:buNone/>
              <a:tabLst/>
              <a:defRPr/>
            </a:pP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40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当該手順書に係る特定行為の対象となる患者とは、当該手順書が適用される患者の一般的な状態を指し、実際に手順書を適用する場面では、医師又は歯科医師が患者を具体的に特定した上で、看護師に対して手順書により特定行為を行うよう指示をする必要がある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95AD287-C93F-DC12-BD8A-7BC24025C2FC}"/>
              </a:ext>
            </a:extLst>
          </p:cNvPr>
          <p:cNvSpPr txBox="1"/>
          <p:nvPr/>
        </p:nvSpPr>
        <p:spPr>
          <a:xfrm>
            <a:off x="395536" y="313492"/>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r>
              <a:rPr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2</a:t>
            </a: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/2</a:t>
            </a:r>
          </a:p>
        </p:txBody>
      </p:sp>
      <p:sp>
        <p:nvSpPr>
          <p:cNvPr id="2" name="タイトル 1">
            <a:extLst>
              <a:ext uri="{FF2B5EF4-FFF2-40B4-BE49-F238E27FC236}">
                <a16:creationId xmlns:a16="http://schemas.microsoft.com/office/drawing/2014/main" id="{9300294B-DB09-BA76-B971-FD336E99E679}"/>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spTree>
    <p:extLst>
      <p:ext uri="{BB962C8B-B14F-4D97-AF65-F5344CB8AC3E}">
        <p14:creationId xmlns:p14="http://schemas.microsoft.com/office/powerpoint/2010/main" val="298022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3AAACD2-4CED-8CDD-6E8A-3E57EB529C68}"/>
              </a:ext>
            </a:extLst>
          </p:cNvPr>
          <p:cNvSpPr txBox="1"/>
          <p:nvPr/>
        </p:nvSpPr>
        <p:spPr>
          <a:xfrm>
            <a:off x="177556" y="1137518"/>
            <a:ext cx="8788888" cy="923330"/>
          </a:xfrm>
          <a:prstGeom prst="rect">
            <a:avLst/>
          </a:prstGeom>
          <a:noFill/>
        </p:spPr>
        <p:txBody>
          <a:bodyPr wrap="square">
            <a:spAutoFit/>
          </a:bodyPr>
          <a:lstStyle/>
          <a:p>
            <a:pPr marL="152400" indent="-152400" algn="ctr"/>
            <a:r>
              <a:rPr lang="ja-JP" altLang="en-US" sz="30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地域に必要</a:t>
            </a:r>
            <a:r>
              <a:rPr lang="ja-JP" altLang="en-US" sz="20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とされる</a:t>
            </a:r>
            <a:r>
              <a:rPr lang="ja-JP" altLang="en-US" sz="30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医療を持続的に提供できる社会</a:t>
            </a:r>
            <a:br>
              <a:rPr lang="en-US" altLang="ja-JP" sz="30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の実現が必要となってきます。</a:t>
            </a:r>
            <a:endParaRPr lang="en-US" altLang="ja-JP"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40F3DCB-BA9C-067B-E573-9E5FC530199C}"/>
              </a:ext>
            </a:extLst>
          </p:cNvPr>
          <p:cNvSpPr txBox="1"/>
          <p:nvPr/>
        </p:nvSpPr>
        <p:spPr>
          <a:xfrm>
            <a:off x="395536" y="836713"/>
            <a:ext cx="2520280" cy="553998"/>
          </a:xfrm>
          <a:prstGeom prst="rect">
            <a:avLst/>
          </a:prstGeom>
          <a:noFill/>
        </p:spPr>
        <p:txBody>
          <a:bodyPr wrap="square">
            <a:spAutoFit/>
          </a:bodyPr>
          <a:lstStyle/>
          <a:p>
            <a:pPr marL="152400" indent="-152400"/>
            <a:r>
              <a:rPr lang="ja-JP" altLang="en-US" sz="30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30C1D29-B032-75FF-84A0-BDAC4D3E573B}"/>
              </a:ext>
            </a:extLst>
          </p:cNvPr>
          <p:cNvSpPr txBox="1"/>
          <p:nvPr/>
        </p:nvSpPr>
        <p:spPr>
          <a:xfrm>
            <a:off x="3298158" y="836712"/>
            <a:ext cx="2811236" cy="553998"/>
          </a:xfrm>
          <a:prstGeom prst="rect">
            <a:avLst/>
          </a:prstGeom>
          <a:noFill/>
        </p:spPr>
        <p:txBody>
          <a:bodyPr wrap="square">
            <a:spAutoFit/>
          </a:bodyPr>
          <a:lstStyle/>
          <a:p>
            <a:pPr marL="152400" indent="-152400"/>
            <a:r>
              <a:rPr lang="ja-JP" altLang="en-US" sz="30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en-US" altLang="ja-JP" sz="30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ja-JP" altLang="en-US" sz="30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11" name="テキスト ボックス 10">
            <a:extLst>
              <a:ext uri="{FF2B5EF4-FFF2-40B4-BE49-F238E27FC236}">
                <a16:creationId xmlns:a16="http://schemas.microsoft.com/office/drawing/2014/main" id="{05E489D3-72A4-FEA9-D24A-167D8071B24E}"/>
              </a:ext>
            </a:extLst>
          </p:cNvPr>
          <p:cNvSpPr txBox="1"/>
          <p:nvPr/>
        </p:nvSpPr>
        <p:spPr>
          <a:xfrm>
            <a:off x="-252536" y="500245"/>
            <a:ext cx="9649072" cy="461665"/>
          </a:xfrm>
          <a:prstGeom prst="rect">
            <a:avLst/>
          </a:prstGeom>
          <a:noFill/>
        </p:spPr>
        <p:txBody>
          <a:bodyPr wrap="square">
            <a:spAutoFit/>
          </a:bodyPr>
          <a:lstStyle/>
          <a:p>
            <a:pPr marL="152400" indent="-152400" algn="ct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今後、こうした医療を取り巻く状況の変化が見込まれる中で、</a:t>
            </a:r>
          </a:p>
        </p:txBody>
      </p:sp>
      <p:pic>
        <p:nvPicPr>
          <p:cNvPr id="5" name="図 4" descr="ポーズ, 選手, 男, 立つ が含まれている画像&#10;&#10;自動的に生成された説明">
            <a:extLst>
              <a:ext uri="{FF2B5EF4-FFF2-40B4-BE49-F238E27FC236}">
                <a16:creationId xmlns:a16="http://schemas.microsoft.com/office/drawing/2014/main" id="{EDDA53B5-92C1-A268-DF9B-9EC62902C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729" y="2195970"/>
            <a:ext cx="6203013" cy="4222576"/>
          </a:xfrm>
          <a:prstGeom prst="rect">
            <a:avLst/>
          </a:prstGeom>
        </p:spPr>
      </p:pic>
    </p:spTree>
    <p:extLst>
      <p:ext uri="{BB962C8B-B14F-4D97-AF65-F5344CB8AC3E}">
        <p14:creationId xmlns:p14="http://schemas.microsoft.com/office/powerpoint/2010/main" val="23125322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21023" y="552148"/>
            <a:ext cx="5901953" cy="692787"/>
          </a:xfrm>
        </p:spPr>
        <p:txBody>
          <a:bodyPr/>
          <a:lstStyle/>
          <a:p>
            <a:pPr algn="ctr"/>
            <a:r>
              <a:rPr kumimoji="1" lang="ja-JP" altLang="en-US" sz="2800"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手順書による指示のイメージ</a:t>
            </a:r>
          </a:p>
        </p:txBody>
      </p:sp>
      <p:sp>
        <p:nvSpPr>
          <p:cNvPr id="17" name="四角形: 角を丸くする 16"/>
          <p:cNvSpPr/>
          <p:nvPr/>
        </p:nvSpPr>
        <p:spPr>
          <a:xfrm>
            <a:off x="539552" y="1575801"/>
            <a:ext cx="8106813" cy="1262741"/>
          </a:xfrm>
          <a:prstGeom prst="roundRect">
            <a:avLst>
              <a:gd name="adj" fmla="val 8465"/>
            </a:avLst>
          </a:prstGeom>
          <a:ln w="57150">
            <a:solidFill>
              <a:srgbClr val="95B3D7"/>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en-US" altLang="ja-JP" sz="1534" b="0" i="0" u="none" strike="noStrike" kern="1200" cap="none" spc="0" normalizeH="0" baseline="0" noProof="0">
              <a:ln>
                <a:noFill/>
              </a:ln>
              <a:solidFill>
                <a:schemeClr val="tx1">
                  <a:lumMod val="75000"/>
                  <a:lumOff val="25000"/>
                </a:schemeClr>
              </a:solidFill>
              <a:effectLst/>
              <a:uLnTx/>
              <a:uFillTx/>
              <a:latin typeface="メイリオ"/>
              <a:ea typeface="メイリオ"/>
              <a:cs typeface="+mn-cs"/>
            </a:endParaRPr>
          </a:p>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en-US" altLang="ja-JP" sz="1534" b="0" i="0" u="none" strike="noStrike" kern="1200" cap="none" spc="0" normalizeH="0" baseline="0" noProof="0">
              <a:ln>
                <a:noFill/>
              </a:ln>
              <a:solidFill>
                <a:schemeClr val="tx1">
                  <a:lumMod val="75000"/>
                  <a:lumOff val="25000"/>
                </a:schemeClr>
              </a:solidFill>
              <a:effectLst/>
              <a:uLnTx/>
              <a:uFillTx/>
              <a:latin typeface="メイリオ"/>
              <a:ea typeface="メイリオ"/>
              <a:cs typeface="+mn-cs"/>
            </a:endParaRPr>
          </a:p>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schemeClr val="tx1">
                  <a:lumMod val="75000"/>
                  <a:lumOff val="25000"/>
                </a:schemeClr>
              </a:solidFill>
              <a:effectLst/>
              <a:uLnTx/>
              <a:uFillTx/>
              <a:latin typeface="メイリオ"/>
              <a:ea typeface="メイリオ"/>
              <a:cs typeface="+mn-cs"/>
            </a:endParaRPr>
          </a:p>
        </p:txBody>
      </p:sp>
      <p:sp>
        <p:nvSpPr>
          <p:cNvPr id="18" name="正方形/長方形 17"/>
          <p:cNvSpPr/>
          <p:nvPr/>
        </p:nvSpPr>
        <p:spPr>
          <a:xfrm>
            <a:off x="2469859" y="1685449"/>
            <a:ext cx="6196949" cy="425779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779173"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1" name="テキスト ボックス 20"/>
          <p:cNvSpPr txBox="1"/>
          <p:nvPr/>
        </p:nvSpPr>
        <p:spPr>
          <a:xfrm>
            <a:off x="2822791" y="1685449"/>
            <a:ext cx="5222620" cy="1067087"/>
          </a:xfrm>
          <a:prstGeom prst="rect">
            <a:avLst/>
          </a:prstGeom>
          <a:noFill/>
        </p:spPr>
        <p:txBody>
          <a:bodyPr wrap="square" lIns="30675" rIns="30675" rtlCol="0">
            <a:spAutoFit/>
          </a:bodyPr>
          <a:lstStyle/>
          <a:p>
            <a:pPr marL="263776" marR="0" lvl="0" indent="-263776"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患者の特定</a:t>
            </a:r>
            <a:endParaRPr kumimoji="1" lang="en-US" altLang="ja-JP"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63776" marR="0" lvl="0" indent="-263776"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特定行為を実施する看護師の特定</a:t>
            </a:r>
            <a:endParaRPr kumimoji="1" lang="en-US" altLang="ja-JP"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63776" marR="0" lvl="0" indent="-263776"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処方内容</a:t>
            </a:r>
            <a:r>
              <a:rPr kumimoji="1"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（薬剤に関連する行為の場合）</a:t>
            </a:r>
            <a:endParaRPr kumimoji="1"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63776" marR="0" lvl="0" indent="-263776"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どの手順書により特定行為を行うのか　　　　等</a:t>
            </a:r>
          </a:p>
        </p:txBody>
      </p:sp>
      <p:graphicFrame>
        <p:nvGraphicFramePr>
          <p:cNvPr id="23" name="表 22"/>
          <p:cNvGraphicFramePr>
            <a:graphicFrameLocks noGrp="1"/>
          </p:cNvGraphicFramePr>
          <p:nvPr>
            <p:extLst>
              <p:ext uri="{D42A27DB-BD31-4B8C-83A1-F6EECF244321}">
                <p14:modId xmlns:p14="http://schemas.microsoft.com/office/powerpoint/2010/main" val="26940785"/>
              </p:ext>
            </p:extLst>
          </p:nvPr>
        </p:nvGraphicFramePr>
        <p:xfrm>
          <a:off x="292347" y="3068960"/>
          <a:ext cx="8559304" cy="3219436"/>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775597">
                  <a:extLst>
                    <a:ext uri="{9D8B030D-6E8A-4147-A177-3AD203B41FA5}">
                      <a16:colId xmlns:a16="http://schemas.microsoft.com/office/drawing/2014/main" val="20000"/>
                    </a:ext>
                  </a:extLst>
                </a:gridCol>
                <a:gridCol w="4783707">
                  <a:extLst>
                    <a:ext uri="{9D8B030D-6E8A-4147-A177-3AD203B41FA5}">
                      <a16:colId xmlns:a16="http://schemas.microsoft.com/office/drawing/2014/main" val="20001"/>
                    </a:ext>
                  </a:extLst>
                </a:gridCol>
              </a:tblGrid>
              <a:tr h="303780">
                <a:tc gridSpan="2">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「直接動脈穿刺法による採血」に係る手順書のイメージ</a:t>
                      </a:r>
                      <a:endParaRPr kumimoji="1" lang="en-US" altLang="ja-JP"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txBody>
                  <a:tcPr marL="84406" marR="84406" marT="38957" marB="389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spc="200" baseline="0" dirty="0">
                        <a:solidFill>
                          <a:schemeClr val="tx1"/>
                        </a:solidFill>
                        <a:latin typeface="游ゴシック" panose="020B0400000000000000" pitchFamily="50" charset="-128"/>
                        <a:ea typeface="游ゴシック" panose="020B0400000000000000" pitchFamily="50" charset="-128"/>
                      </a:endParaRPr>
                    </a:p>
                  </a:txBody>
                  <a:tcPr marL="84406" marR="84406" marT="38957" marB="38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4290905610"/>
                  </a:ext>
                </a:extLst>
              </a:tr>
              <a:tr h="303780">
                <a:tc>
                  <a:txBody>
                    <a:bodyPr/>
                    <a:lstStyle/>
                    <a:p>
                      <a:pPr algn="ctr"/>
                      <a:r>
                        <a:rPr kumimoji="1" lang="ja-JP" altLang="en-US" sz="1400" spc="200" baseline="0">
                          <a:solidFill>
                            <a:schemeClr val="tx1">
                              <a:lumMod val="75000"/>
                              <a:lumOff val="25000"/>
                            </a:schemeClr>
                          </a:solidFill>
                          <a:latin typeface="游ゴシック" panose="020B0400000000000000" pitchFamily="50" charset="-128"/>
                          <a:ea typeface="游ゴシック" panose="020B0400000000000000" pitchFamily="50" charset="-128"/>
                        </a:rPr>
                        <a:t>事項</a:t>
                      </a:r>
                    </a:p>
                  </a:txBody>
                  <a:tcPr marL="84406" marR="84406" marT="38957" marB="38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6F9"/>
                    </a:solidFill>
                  </a:tcPr>
                </a:tc>
                <a:tc>
                  <a:txBody>
                    <a:bodyPr/>
                    <a:lstStyle/>
                    <a:p>
                      <a:pPr algn="ctr"/>
                      <a:r>
                        <a:rPr kumimoji="1" lang="ja-JP" altLang="en-US" sz="1400" spc="200" baseline="0">
                          <a:solidFill>
                            <a:schemeClr val="tx1">
                              <a:lumMod val="75000"/>
                              <a:lumOff val="25000"/>
                            </a:schemeClr>
                          </a:solidFill>
                          <a:latin typeface="游ゴシック" panose="020B0400000000000000" pitchFamily="50" charset="-128"/>
                          <a:ea typeface="游ゴシック" panose="020B0400000000000000" pitchFamily="50" charset="-128"/>
                        </a:rPr>
                        <a:t>具体的な内容</a:t>
                      </a:r>
                    </a:p>
                  </a:txBody>
                  <a:tcPr marL="84406" marR="84406" marT="38957" marB="38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0"/>
                  </a:ext>
                </a:extLst>
              </a:tr>
              <a:tr h="360000">
                <a:tc>
                  <a:txBody>
                    <a:bodyPr/>
                    <a:lstStyle/>
                    <a:p>
                      <a:pPr marL="261938" indent="-261938"/>
                      <a:r>
                        <a:rPr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（１）当該手順書に係る特定行為の対象となる患者</a:t>
                      </a:r>
                      <a:endParaRPr kumimoji="1" lang="ja-JP" altLang="en-US" sz="1200" b="0" u="none" dirty="0">
                        <a:solidFill>
                          <a:schemeClr val="tx1">
                            <a:lumMod val="75000"/>
                            <a:lumOff val="25000"/>
                          </a:schemeClr>
                        </a:solidFill>
                        <a:latin typeface="游ゴシック" panose="020B0400000000000000" pitchFamily="50" charset="-128"/>
                        <a:ea typeface="游ゴシック" panose="020B0400000000000000" pitchFamily="50" charset="-128"/>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0" indent="-2774950"/>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呼吸状態の変化に伴い迅速な対応が必要となりうる患者</a:t>
                      </a:r>
                      <a:endParaRPr lang="en-US" altLang="ja-JP"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261938" indent="-261938" algn="l" defTabSz="914400" rtl="0" eaLnBrk="1" latinLnBrk="0" hangingPunct="1"/>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（２）看護師に診療の補助を行わせる患者の病状の</a:t>
                      </a:r>
                      <a:endParaRPr kumimoji="1" lang="en-US"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p>
                      <a:pPr marL="261938" indent="-261938" algn="l" defTabSz="914400" rtl="0" eaLnBrk="1" latinLnBrk="0" hangingPunct="1"/>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　　　範囲</a:t>
                      </a: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74950" indent="-2774950"/>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以下のいずれもが当てはまる場合</a:t>
                      </a:r>
                      <a:endParaRPr lang="en-US" altLang="ja-JP"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p>
                      <a:pPr marL="2065338" indent="-2065338" algn="l"/>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呼吸状態の悪化が認められる（</a:t>
                      </a:r>
                      <a:r>
                        <a:rPr lang="en-US" altLang="ja-JP"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Sp0</a:t>
                      </a:r>
                      <a:r>
                        <a:rPr lang="ja-JP" altLang="en-US" sz="1200" b="0" kern="100" baseline="-250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２、</a:t>
                      </a:r>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呼吸回数、血圧、脈拍等）</a:t>
                      </a:r>
                      <a:endParaRPr lang="en-US" altLang="ja-JP"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p>
                      <a:pPr marL="2065338" indent="-2065338" algn="l"/>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意識レベルの低下（</a:t>
                      </a:r>
                      <a:r>
                        <a:rPr lang="en-US" altLang="ja-JP"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GCS</a:t>
                      </a:r>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●点以下又は</a:t>
                      </a:r>
                      <a:r>
                        <a:rPr lang="en-US" altLang="ja-JP"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JCS</a:t>
                      </a:r>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●桁以上）が認められる</a:t>
                      </a:r>
                      <a:endParaRPr lang="en-US" altLang="ja-JP"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00">
                <a:tc>
                  <a:txBody>
                    <a:bodyPr/>
                    <a:lstStyle/>
                    <a:p>
                      <a:pPr marL="261938" indent="-261938" algn="l" defTabSz="914400" rtl="0" eaLnBrk="1" latinLnBrk="0" hangingPunct="1"/>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（３）診療の補助の内容</a:t>
                      </a: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病状の範囲に合致する場合は、直接動脈穿刺による採血を実施</a:t>
                      </a:r>
                      <a:endParaRPr lang="en-US" altLang="ja-JP" sz="1200" b="0"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00">
                <a:tc>
                  <a:txBody>
                    <a:bodyPr/>
                    <a:lstStyle/>
                    <a:p>
                      <a:pPr marL="261938" indent="-261938" algn="l" defTabSz="914400" rtl="0" eaLnBrk="1" latinLnBrk="0" hangingPunct="1"/>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（４）</a:t>
                      </a:r>
                      <a:r>
                        <a:rPr kumimoji="1" lang="ja-JP"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特定行為を行うときに</a:t>
                      </a:r>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確</a:t>
                      </a:r>
                      <a:r>
                        <a:rPr kumimoji="1" lang="ja-JP"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認すべき事項</a:t>
                      </a:r>
                      <a:endPar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穿刺部位の拍動がしっかり触れ、血腫がない</a:t>
                      </a:r>
                      <a:endParaRPr kumimoji="1" lang="ja-JP" altLang="en-US" sz="1200" b="0" dirty="0">
                        <a:solidFill>
                          <a:schemeClr val="tx1">
                            <a:lumMod val="75000"/>
                            <a:lumOff val="25000"/>
                          </a:schemeClr>
                        </a:solidFill>
                        <a:latin typeface="游ゴシック" panose="020B0400000000000000" pitchFamily="50" charset="-128"/>
                        <a:ea typeface="游ゴシック" panose="020B0400000000000000" pitchFamily="50" charset="-128"/>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261938" indent="-261938" algn="l" defTabSz="914400" rtl="0" eaLnBrk="1" latinLnBrk="0" hangingPunct="1"/>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（５）</a:t>
                      </a:r>
                      <a:r>
                        <a:rPr kumimoji="1" lang="ja-JP"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医療の安全を確保するために医師又は歯科</a:t>
                      </a:r>
                      <a:endParaRPr kumimoji="1" lang="en-US"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p>
                      <a:pPr marL="261938" indent="-261938" algn="l" defTabSz="914400" rtl="0" eaLnBrk="1" latinLnBrk="0" hangingPunct="1"/>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　　　</a:t>
                      </a:r>
                      <a:r>
                        <a:rPr kumimoji="1" lang="ja-JP"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医師との連絡が必要となった場合の連絡体制</a:t>
                      </a:r>
                      <a:endPar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b="0"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①平日日勤帯  担当医師又は歯科医師に連絡する　</a:t>
                      </a:r>
                      <a:endParaRPr lang="en-US" altLang="ja-JP" sz="1200" b="0"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p>
                      <a:r>
                        <a:rPr lang="ja-JP" altLang="en-US" sz="1200" b="0"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②休日・夜勤帯 当直医師又は歯科医師に連絡する</a:t>
                      </a:r>
                      <a:endParaRPr lang="en-US" altLang="ja-JP" sz="1200" b="0"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marL="261938" indent="-261938" algn="l" defTabSz="914400" rtl="0" eaLnBrk="1" latinLnBrk="0" hangingPunct="1"/>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（６）</a:t>
                      </a:r>
                      <a:r>
                        <a:rPr kumimoji="1" lang="ja-JP"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特定行為を行った後の医師又は歯科医師に</a:t>
                      </a:r>
                      <a:endParaRPr kumimoji="1" lang="en-US"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p>
                      <a:pPr marL="261938" indent="-261938" algn="l" defTabSz="914400" rtl="0" eaLnBrk="1" latinLnBrk="0" hangingPunct="1"/>
                      <a:r>
                        <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　　　</a:t>
                      </a:r>
                      <a:r>
                        <a:rPr kumimoji="1" lang="ja-JP" altLang="ja-JP"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対する報告の方法</a:t>
                      </a:r>
                      <a:endParaRPr kumimoji="1" lang="ja-JP" altLang="en-US" sz="1200" b="0" u="none"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rPr>
                        <a:t>手順書による指示を行った医師又は歯科医師に採血の結果と呼吸状態を報告する（結果が 出たら速やかに報告）</a:t>
                      </a:r>
                      <a:endParaRPr lang="en-US" altLang="ja-JP" sz="1200" b="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a:endParaRPr>
                    </a:p>
                  </a:txBody>
                  <a:tcPr marL="84406" marR="84406"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3" name="グループ化 2">
            <a:extLst>
              <a:ext uri="{FF2B5EF4-FFF2-40B4-BE49-F238E27FC236}">
                <a16:creationId xmlns:a16="http://schemas.microsoft.com/office/drawing/2014/main" id="{B43CF06A-66D2-4288-8032-C537B1E620AE}"/>
              </a:ext>
            </a:extLst>
          </p:cNvPr>
          <p:cNvGrpSpPr/>
          <p:nvPr/>
        </p:nvGrpSpPr>
        <p:grpSpPr>
          <a:xfrm>
            <a:off x="1007029" y="1895499"/>
            <a:ext cx="1441752" cy="646986"/>
            <a:chOff x="3850328" y="1262963"/>
            <a:chExt cx="1441752" cy="646986"/>
          </a:xfrm>
        </p:grpSpPr>
        <p:sp>
          <p:nvSpPr>
            <p:cNvPr id="20" name="テキスト ボックス 19"/>
            <p:cNvSpPr txBox="1"/>
            <p:nvPr/>
          </p:nvSpPr>
          <p:spPr>
            <a:xfrm>
              <a:off x="3850328" y="1262963"/>
              <a:ext cx="1441752" cy="646986"/>
            </a:xfrm>
            <a:prstGeom prst="roundRect">
              <a:avLst>
                <a:gd name="adj" fmla="val 18200"/>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dist" defTabSz="779173"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D0B60DA2-F3A9-9D57-7F07-01405C7F6BFD}"/>
                </a:ext>
              </a:extLst>
            </p:cNvPr>
            <p:cNvSpPr txBox="1"/>
            <p:nvPr/>
          </p:nvSpPr>
          <p:spPr>
            <a:xfrm>
              <a:off x="3941888" y="1324846"/>
              <a:ext cx="122955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00" normalizeH="0" noProof="0">
                  <a:ln>
                    <a:noFill/>
                  </a:ln>
                  <a:solidFill>
                    <a:prstClr val="white"/>
                  </a:solidFill>
                  <a:effectLst/>
                  <a:uLnTx/>
                  <a:uFillTx/>
                  <a:latin typeface="Yu Gothic Medium" panose="020B0500000000000000" pitchFamily="50" charset="-128"/>
                  <a:ea typeface="Yu Gothic Medium" panose="020B0500000000000000" pitchFamily="50" charset="-128"/>
                </a:rPr>
                <a:t>指示</a:t>
              </a:r>
            </a:p>
          </p:txBody>
        </p:sp>
      </p:grpSp>
      <p:sp>
        <p:nvSpPr>
          <p:cNvPr id="8" name="タイトル 1">
            <a:extLst>
              <a:ext uri="{FF2B5EF4-FFF2-40B4-BE49-F238E27FC236}">
                <a16:creationId xmlns:a16="http://schemas.microsoft.com/office/drawing/2014/main" id="{8CF8120B-AC81-06F7-8D98-B38EDBC35DA8}"/>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pic>
        <p:nvPicPr>
          <p:cNvPr id="10" name="図 9" descr="男性の顔の絵&#10;&#10;低い精度で自動的に生成された説明">
            <a:extLst>
              <a:ext uri="{FF2B5EF4-FFF2-40B4-BE49-F238E27FC236}">
                <a16:creationId xmlns:a16="http://schemas.microsoft.com/office/drawing/2014/main" id="{89AFEDFF-58F8-CF3C-AE55-88DBF6577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346" y="169781"/>
            <a:ext cx="930468" cy="1180445"/>
          </a:xfrm>
          <a:prstGeom prst="rect">
            <a:avLst/>
          </a:prstGeom>
        </p:spPr>
      </p:pic>
      <p:pic>
        <p:nvPicPr>
          <p:cNvPr id="19" name="図 18" descr="アイコン&#10;&#10;自動的に生成された説明">
            <a:extLst>
              <a:ext uri="{FF2B5EF4-FFF2-40B4-BE49-F238E27FC236}">
                <a16:creationId xmlns:a16="http://schemas.microsoft.com/office/drawing/2014/main" id="{E853EBB9-5D7E-F48D-5B1B-FC72B833F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6134" y="112583"/>
            <a:ext cx="822146" cy="1256827"/>
          </a:xfrm>
          <a:prstGeom prst="rect">
            <a:avLst/>
          </a:prstGeom>
        </p:spPr>
      </p:pic>
      <p:pic>
        <p:nvPicPr>
          <p:cNvPr id="22" name="図 21" descr="記号, 光 が含まれている画像&#10;&#10;自動的に生成された説明">
            <a:extLst>
              <a:ext uri="{FF2B5EF4-FFF2-40B4-BE49-F238E27FC236}">
                <a16:creationId xmlns:a16="http://schemas.microsoft.com/office/drawing/2014/main" id="{A6A239AA-811E-31C6-0C08-8BDB383BB8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6783" y="221056"/>
            <a:ext cx="663827" cy="1147117"/>
          </a:xfrm>
          <a:prstGeom prst="rect">
            <a:avLst/>
          </a:prstGeom>
        </p:spPr>
      </p:pic>
    </p:spTree>
    <p:extLst>
      <p:ext uri="{BB962C8B-B14F-4D97-AF65-F5344CB8AC3E}">
        <p14:creationId xmlns:p14="http://schemas.microsoft.com/office/powerpoint/2010/main" val="37433412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どの医療機関で特定行為の研修が行えますか？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1893600"/>
            <a:ext cx="8229600" cy="2039456"/>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・特定行為研修が可能な医療機関については、厚生労働省</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HP</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にて一覧を公表しております。なお、特定行為研修の詳細については、各指定研修機関へお問い合わせください。</a:t>
            </a: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厚生労働省</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HP</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指定研修機関等について</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＜特定行為に係る看護師の研修制度：特定研修機関等について＞</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algn="l">
              <a:defRPr/>
            </a:pPr>
            <a:r>
              <a:rPr kumimoji="1" lang="en-US" altLang="ja-JP" sz="1400" dirty="0">
                <a:hlinkClick r:id="rId3"/>
              </a:rPr>
              <a:t>https://www.mhlw.go.jp/stf/seisakunitsuite/bunya/0000077077.html</a:t>
            </a:r>
            <a:endParaRPr kumimoji="1" lang="en-US" altLang="ja-JP" sz="1400" dirty="0"/>
          </a:p>
          <a:p>
            <a:pPr marL="216000" marR="0" lvl="0" algn="l" defTabSz="914400" rtl="0" eaLnBrk="1" fontAlgn="auto" latinLnBrk="0" hangingPunct="1">
              <a:lnSpc>
                <a:spcPct val="100000"/>
              </a:lnSpc>
              <a:spcBef>
                <a:spcPct val="0"/>
              </a:spcBef>
              <a:spcAft>
                <a:spcPts val="0"/>
              </a:spcAft>
              <a:buClrTx/>
              <a:buSzTx/>
              <a:buFontTx/>
              <a:buNone/>
              <a:tabLst/>
              <a:defRPr/>
            </a:pP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pic>
        <p:nvPicPr>
          <p:cNvPr id="9" name="図 8" descr="アイコン&#10;&#10;自動的に生成された説明">
            <a:extLst>
              <a:ext uri="{FF2B5EF4-FFF2-40B4-BE49-F238E27FC236}">
                <a16:creationId xmlns:a16="http://schemas.microsoft.com/office/drawing/2014/main" id="{9E4B7055-82EC-1403-EDDE-71EE6DE36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8187" y="4218878"/>
            <a:ext cx="1507567" cy="2304645"/>
          </a:xfrm>
          <a:prstGeom prst="rect">
            <a:avLst/>
          </a:prstGeom>
        </p:spPr>
      </p:pic>
      <p:pic>
        <p:nvPicPr>
          <p:cNvPr id="10" name="図 9" descr="記号, 光 が含まれている画像&#10;&#10;自動的に生成された説明">
            <a:extLst>
              <a:ext uri="{FF2B5EF4-FFF2-40B4-BE49-F238E27FC236}">
                <a16:creationId xmlns:a16="http://schemas.microsoft.com/office/drawing/2014/main" id="{88EEB5BA-25D9-56C0-EA70-470C524B95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4328658"/>
            <a:ext cx="1266682" cy="2188863"/>
          </a:xfrm>
          <a:prstGeom prst="rect">
            <a:avLst/>
          </a:prstGeom>
        </p:spPr>
      </p:pic>
      <p:sp>
        <p:nvSpPr>
          <p:cNvPr id="5" name="タイトル 1">
            <a:extLst>
              <a:ext uri="{FF2B5EF4-FFF2-40B4-BE49-F238E27FC236}">
                <a16:creationId xmlns:a16="http://schemas.microsoft.com/office/drawing/2014/main" id="{7A4B8B37-E1B4-0F2A-1AD4-C29BDFEF328A}"/>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spTree>
    <p:extLst>
      <p:ext uri="{BB962C8B-B14F-4D97-AF65-F5344CB8AC3E}">
        <p14:creationId xmlns:p14="http://schemas.microsoft.com/office/powerpoint/2010/main" val="18481422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199"/>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医師事務作業補助者はどんな業務を行うことができますか？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9600"/>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1893600"/>
            <a:ext cx="8229600" cy="446400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医師事務作業補助者（「医師の指示で事務作業の補助を行う事務に従事する者」をいう。）等の事務職員については、以下のような業務を行うことができます。なお、業務を行う上で求められる専門性の程度や医療機関内の体制等に応じて、適切に役割分担を行う必要があります。</a:t>
            </a:r>
            <a:endPar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・また、これらの業務を医師事務作業補助者等の事務職員が行う場合、院内の研修等により、必要な知識を備えることが望ましいです。</a:t>
            </a:r>
            <a:endPar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40000" marR="0" lvl="0" indent="-360000" algn="l" defTabSz="914400" rtl="0" eaLnBrk="1" fontAlgn="auto" latinLnBrk="0" hangingPunct="1">
              <a:lnSpc>
                <a:spcPct val="100000"/>
              </a:lnSpc>
              <a:spcBef>
                <a:spcPts val="600"/>
              </a:spcBef>
              <a:spcAft>
                <a:spcPts val="0"/>
              </a:spcAft>
              <a:buClrTx/>
              <a:buSzTx/>
              <a:buFontTx/>
              <a:buNone/>
              <a:tabLst/>
              <a:defRPr/>
            </a:pP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①  診療録等の代行入力</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144000" algn="l" defTabSz="914400" rtl="0" eaLnBrk="1" fontAlgn="auto" latinLnBrk="0" hangingPunct="1">
              <a:lnSpc>
                <a:spcPct val="100000"/>
              </a:lnSpc>
              <a:spcBef>
                <a:spcPct val="0"/>
              </a:spcBef>
              <a:spcAft>
                <a:spcPts val="0"/>
              </a:spcAft>
              <a:buClrTx/>
              <a:buSzTx/>
              <a:buFontTx/>
              <a:buNone/>
              <a:tabLst/>
              <a:defRPr/>
            </a:pPr>
            <a:r>
              <a:rPr kumimoji="1" lang="ja-JP" altLang="en-US" sz="1100" dirty="0">
                <a:solidFill>
                  <a:schemeClr val="tx1">
                    <a:lumMod val="75000"/>
                    <a:lumOff val="25000"/>
                  </a:schemeClr>
                </a:solidFill>
                <a:latin typeface="游ゴシック" panose="020B0400000000000000" pitchFamily="50" charset="-128"/>
                <a:ea typeface="游ゴシック" panose="020B0400000000000000" pitchFamily="50" charset="-128"/>
              </a:rPr>
              <a:t>（電子カルテへの医療記録の代行入力、臨床写真など画像の取り込み、カンファレンス記録や回診記録の記載、手術記録の記載、各種サマリーの修正、各種検査オーダーの代行入力）</a:t>
            </a:r>
            <a:endParaRPr kumimoji="1" lang="en-US" altLang="ja-JP" sz="1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40000" marR="0" lvl="0" indent="-36000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②  各種書類の記載</a:t>
            </a:r>
            <a:endPar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144000" algn="l" defTabSz="914400" rtl="0" eaLnBrk="1" fontAlgn="auto" latinLnBrk="0" hangingPunct="1">
              <a:lnSpc>
                <a:spcPct val="100000"/>
              </a:lnSpc>
              <a:spcBef>
                <a:spcPct val="0"/>
              </a:spcBef>
              <a:spcAft>
                <a:spcPts val="0"/>
              </a:spcAft>
              <a:buClrTx/>
              <a:buSzTx/>
              <a:buFontTx/>
              <a:buNone/>
              <a:tabLst/>
              <a:defRPr/>
            </a:pPr>
            <a:r>
              <a:rPr kumimoji="1" lang="ja-JP" altLang="en-US" sz="1100" dirty="0">
                <a:solidFill>
                  <a:schemeClr val="tx1">
                    <a:lumMod val="75000"/>
                    <a:lumOff val="25000"/>
                  </a:schemeClr>
                </a:solidFill>
                <a:latin typeface="游ゴシック" panose="020B0400000000000000" pitchFamily="50" charset="-128"/>
                <a:ea typeface="游ゴシック" panose="020B0400000000000000" pitchFamily="50" charset="-128"/>
              </a:rPr>
              <a:t>（医師が最終的に確認または署名（電子署名を含む）することを条件に、損保会社等に提出する診断書、介護保険主治医意見書等の書類、紹介状の返書、診療報酬等の算定に係る書類等を記載する業務）</a:t>
            </a:r>
            <a:endParaRPr lang="en-US" altLang="ja-JP" sz="1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468000" marR="0" lvl="0" indent="-28800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③  医師が診療する前に、医療機関の定めた定型の問診票等を用いて、診察する医師以外の者が患者の病歴や症状などを聴取する業務</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40000" marR="0" lvl="0" indent="-36000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④  日常的に行われる検査に関する定型的な説明、同意書の受領</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144000" algn="l" defTabSz="914400" rtl="0" eaLnBrk="1" fontAlgn="auto" latinLnBrk="0" hangingPunct="1">
              <a:lnSpc>
                <a:spcPct val="100000"/>
              </a:lnSpc>
              <a:spcBef>
                <a:spcPct val="0"/>
              </a:spcBef>
              <a:spcAft>
                <a:spcPts val="0"/>
              </a:spcAft>
              <a:buClrTx/>
              <a:buSzTx/>
              <a:buFontTx/>
              <a:buNone/>
              <a:tabLst/>
              <a:defRPr/>
            </a:pPr>
            <a:r>
              <a:rPr kumimoji="1" lang="ja-JP" altLang="en-US" sz="1100" dirty="0">
                <a:solidFill>
                  <a:schemeClr val="tx1">
                    <a:lumMod val="75000"/>
                    <a:lumOff val="25000"/>
                  </a:schemeClr>
                </a:solidFill>
                <a:latin typeface="游ゴシック" panose="020B0400000000000000" pitchFamily="50" charset="-128"/>
                <a:ea typeface="游ゴシック" panose="020B0400000000000000" pitchFamily="50" charset="-128"/>
              </a:rPr>
              <a:t>（日常的に行われる検査について、医療機関の定めた定型的な説明を行う、又は説明の動画を閲覧してもらった上で、患者又はその家族から検査への同意書を受領）</a:t>
            </a:r>
            <a:endParaRPr lang="en-US" altLang="ja-JP" sz="1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40000" marR="0" lvl="0" indent="-36000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⑤  入院時のオリエンテーション</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144000" algn="l" defTabSz="914400" rtl="0" eaLnBrk="1" fontAlgn="auto" latinLnBrk="0" hangingPunct="1">
              <a:lnSpc>
                <a:spcPct val="100000"/>
              </a:lnSpc>
              <a:spcBef>
                <a:spcPct val="0"/>
              </a:spcBef>
              <a:spcAft>
                <a:spcPts val="0"/>
              </a:spcAft>
              <a:buClrTx/>
              <a:buSzTx/>
              <a:buFontTx/>
              <a:buNone/>
              <a:tabLst/>
              <a:defRPr/>
            </a:pPr>
            <a:r>
              <a:rPr kumimoji="1" lang="ja-JP" altLang="en-US" sz="1100" dirty="0">
                <a:solidFill>
                  <a:schemeClr val="tx1">
                    <a:lumMod val="75000"/>
                    <a:lumOff val="25000"/>
                  </a:schemeClr>
                </a:solidFill>
                <a:latin typeface="游ゴシック" panose="020B0400000000000000" pitchFamily="50" charset="-128"/>
                <a:ea typeface="游ゴシック" panose="020B0400000000000000" pitchFamily="50" charset="-128"/>
              </a:rPr>
              <a:t>（医師等から入院に関する医学的な説明を受けた後の患者又はその家族等に対し、療養上の規則等の入院時の案内を行い、入院誓約書等の同意書を受領）</a:t>
            </a:r>
            <a:endParaRPr lang="en-US" altLang="ja-JP" sz="1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40000" marR="0" lvl="0" indent="-360000" algn="l" defTabSz="914400" rtl="0" eaLnBrk="1" fontAlgn="auto" latinLnBrk="0" hangingPunct="1">
              <a:lnSpc>
                <a:spcPct val="100000"/>
              </a:lnSpc>
              <a:spcBef>
                <a:spcPts val="300"/>
              </a:spcBef>
              <a:spcAft>
                <a:spcPts val="0"/>
              </a:spcAft>
              <a:buClrTx/>
              <a:buSzTx/>
              <a:buFontTx/>
              <a:buNone/>
              <a:tabLst/>
              <a:defRPr/>
            </a:pP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⑥  院内での患者移送・誘導</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04000" marR="0" lvl="0" indent="-324000" algn="l" defTabSz="914400" rtl="0" eaLnBrk="1" fontAlgn="auto" latinLnBrk="0" hangingPunct="1">
              <a:lnSpc>
                <a:spcPct val="100000"/>
              </a:lnSpc>
              <a:spcBef>
                <a:spcPts val="300"/>
              </a:spcBef>
              <a:spcAft>
                <a:spcPts val="0"/>
              </a:spcAft>
              <a:buClrTx/>
              <a:buSzTx/>
              <a:buFontTx/>
              <a:buNone/>
              <a:tabLst/>
              <a:defRPr/>
            </a:pPr>
            <a:r>
              <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⑦  症例実績や各種臨床データの整理、研究申請書の準備、カンファレンスの準備、医師の当直表の作成等の業務　  </a:t>
            </a: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521090"/>
            <a:ext cx="5016630" cy="52200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 1/2</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
        <p:nvSpPr>
          <p:cNvPr id="5" name="タイトル 1">
            <a:extLst>
              <a:ext uri="{FF2B5EF4-FFF2-40B4-BE49-F238E27FC236}">
                <a16:creationId xmlns:a16="http://schemas.microsoft.com/office/drawing/2014/main" id="{9DBE4585-DEBA-A01E-CB84-E8829A9BDDD4}"/>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spTree>
    <p:extLst>
      <p:ext uri="{BB962C8B-B14F-4D97-AF65-F5344CB8AC3E}">
        <p14:creationId xmlns:p14="http://schemas.microsoft.com/office/powerpoint/2010/main" val="18355951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形吹き出し 22">
            <a:extLst>
              <a:ext uri="{FF2B5EF4-FFF2-40B4-BE49-F238E27FC236}">
                <a16:creationId xmlns:a16="http://schemas.microsoft.com/office/drawing/2014/main" id="{E1FF4E4A-C038-4938-A0A0-529180D9E3CE}"/>
              </a:ext>
            </a:extLst>
          </p:cNvPr>
          <p:cNvSpPr/>
          <p:nvPr/>
        </p:nvSpPr>
        <p:spPr>
          <a:xfrm>
            <a:off x="5292082" y="1829987"/>
            <a:ext cx="3160501" cy="1409715"/>
          </a:xfrm>
          <a:prstGeom prst="wedgeEllipseCallout">
            <a:avLst>
              <a:gd name="adj1" fmla="val -49590"/>
              <a:gd name="adj2" fmla="val 52154"/>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タイトル 1">
            <a:extLst>
              <a:ext uri="{FF2B5EF4-FFF2-40B4-BE49-F238E27FC236}">
                <a16:creationId xmlns:a16="http://schemas.microsoft.com/office/drawing/2014/main" id="{8FF915B4-D202-41BF-9D79-BA9D189C8A35}"/>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タスク・シフト</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シェア</a:t>
            </a:r>
          </a:p>
        </p:txBody>
      </p:sp>
      <p:sp>
        <p:nvSpPr>
          <p:cNvPr id="17" name="円形吹き出し 22">
            <a:extLst>
              <a:ext uri="{FF2B5EF4-FFF2-40B4-BE49-F238E27FC236}">
                <a16:creationId xmlns:a16="http://schemas.microsoft.com/office/drawing/2014/main" id="{0A5072A7-7B90-422A-A07E-AAA797E12065}"/>
              </a:ext>
            </a:extLst>
          </p:cNvPr>
          <p:cNvSpPr/>
          <p:nvPr/>
        </p:nvSpPr>
        <p:spPr>
          <a:xfrm>
            <a:off x="691417" y="1666211"/>
            <a:ext cx="3304518" cy="1580356"/>
          </a:xfrm>
          <a:prstGeom prst="wedgeEllipseCallout">
            <a:avLst>
              <a:gd name="adj1" fmla="val 49670"/>
              <a:gd name="adj2" fmla="val 55224"/>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0" name="円形吹き出し 22">
            <a:extLst>
              <a:ext uri="{FF2B5EF4-FFF2-40B4-BE49-F238E27FC236}">
                <a16:creationId xmlns:a16="http://schemas.microsoft.com/office/drawing/2014/main" id="{B6C3F45F-3A2C-4CF2-8D02-BE064C0F2891}"/>
              </a:ext>
            </a:extLst>
          </p:cNvPr>
          <p:cNvSpPr/>
          <p:nvPr/>
        </p:nvSpPr>
        <p:spPr>
          <a:xfrm>
            <a:off x="608588" y="3792258"/>
            <a:ext cx="2731985" cy="954107"/>
          </a:xfrm>
          <a:prstGeom prst="wedgeEllipseCallout">
            <a:avLst>
              <a:gd name="adj1" fmla="val 58076"/>
              <a:gd name="adj2" fmla="val 41339"/>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3" name="円形吹き出し 22">
            <a:extLst>
              <a:ext uri="{FF2B5EF4-FFF2-40B4-BE49-F238E27FC236}">
                <a16:creationId xmlns:a16="http://schemas.microsoft.com/office/drawing/2014/main" id="{C4A5B8B1-19CE-48E3-9C56-01934EC18010}"/>
              </a:ext>
            </a:extLst>
          </p:cNvPr>
          <p:cNvSpPr/>
          <p:nvPr/>
        </p:nvSpPr>
        <p:spPr>
          <a:xfrm>
            <a:off x="5912754" y="3462951"/>
            <a:ext cx="2448272" cy="823811"/>
          </a:xfrm>
          <a:prstGeom prst="wedgeEllipseCallout">
            <a:avLst>
              <a:gd name="adj1" fmla="val -59874"/>
              <a:gd name="adj2" fmla="val 39285"/>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6" name="円形吹き出し 22">
            <a:extLst>
              <a:ext uri="{FF2B5EF4-FFF2-40B4-BE49-F238E27FC236}">
                <a16:creationId xmlns:a16="http://schemas.microsoft.com/office/drawing/2014/main" id="{25DB1F35-3BCA-46B8-99D0-0FF4EAA5E5FF}"/>
              </a:ext>
            </a:extLst>
          </p:cNvPr>
          <p:cNvSpPr/>
          <p:nvPr/>
        </p:nvSpPr>
        <p:spPr>
          <a:xfrm>
            <a:off x="5815432" y="4586726"/>
            <a:ext cx="2989637" cy="1363663"/>
          </a:xfrm>
          <a:prstGeom prst="wedgeEllipseCallout">
            <a:avLst>
              <a:gd name="adj1" fmla="val -67523"/>
              <a:gd name="adj2" fmla="val -1648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 name="タイトル 1">
            <a:extLst>
              <a:ext uri="{FF2B5EF4-FFF2-40B4-BE49-F238E27FC236}">
                <a16:creationId xmlns:a16="http://schemas.microsoft.com/office/drawing/2014/main" id="{EABA5F85-304B-D480-8492-5CF2BA651970}"/>
              </a:ext>
            </a:extLst>
          </p:cNvPr>
          <p:cNvSpPr txBox="1">
            <a:spLocks/>
          </p:cNvSpPr>
          <p:nvPr/>
        </p:nvSpPr>
        <p:spPr>
          <a:xfrm>
            <a:off x="457200" y="651600"/>
            <a:ext cx="8229600" cy="526814"/>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・医師事務作業補助者へのタスクシフトの業務の一例は以下のとおりです。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5" name="テキスト ボックス 4">
            <a:extLst>
              <a:ext uri="{FF2B5EF4-FFF2-40B4-BE49-F238E27FC236}">
                <a16:creationId xmlns:a16="http://schemas.microsoft.com/office/drawing/2014/main" id="{738C97CE-7AD0-4127-36BA-E0B3B8D8F766}"/>
              </a:ext>
            </a:extLst>
          </p:cNvPr>
          <p:cNvSpPr txBox="1"/>
          <p:nvPr/>
        </p:nvSpPr>
        <p:spPr>
          <a:xfrm>
            <a:off x="349200" y="244800"/>
            <a:ext cx="4168800" cy="57960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 2/2</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
        <p:nvSpPr>
          <p:cNvPr id="7" name="テキスト ボックス 6">
            <a:extLst>
              <a:ext uri="{FF2B5EF4-FFF2-40B4-BE49-F238E27FC236}">
                <a16:creationId xmlns:a16="http://schemas.microsoft.com/office/drawing/2014/main" id="{43C3259F-F3D2-D912-8287-DC54A565044C}"/>
              </a:ext>
            </a:extLst>
          </p:cNvPr>
          <p:cNvSpPr txBox="1"/>
          <p:nvPr/>
        </p:nvSpPr>
        <p:spPr>
          <a:xfrm>
            <a:off x="797802" y="4086195"/>
            <a:ext cx="2446367" cy="338554"/>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院内での患者移送・誘導</a:t>
            </a:r>
          </a:p>
        </p:txBody>
      </p:sp>
      <p:sp>
        <p:nvSpPr>
          <p:cNvPr id="8" name="テキスト ボックス 7">
            <a:extLst>
              <a:ext uri="{FF2B5EF4-FFF2-40B4-BE49-F238E27FC236}">
                <a16:creationId xmlns:a16="http://schemas.microsoft.com/office/drawing/2014/main" id="{9907300C-57F0-B163-633A-E9FFAEE62998}"/>
              </a:ext>
            </a:extLst>
          </p:cNvPr>
          <p:cNvSpPr txBox="1"/>
          <p:nvPr/>
        </p:nvSpPr>
        <p:spPr>
          <a:xfrm>
            <a:off x="6176183" y="3729741"/>
            <a:ext cx="2090930" cy="338554"/>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診療録等の代行入力</a:t>
            </a:r>
          </a:p>
        </p:txBody>
      </p:sp>
      <p:sp>
        <p:nvSpPr>
          <p:cNvPr id="10" name="テキスト ボックス 9">
            <a:extLst>
              <a:ext uri="{FF2B5EF4-FFF2-40B4-BE49-F238E27FC236}">
                <a16:creationId xmlns:a16="http://schemas.microsoft.com/office/drawing/2014/main" id="{21D7A6CE-C89B-8406-3250-C5A6B710119E}"/>
              </a:ext>
            </a:extLst>
          </p:cNvPr>
          <p:cNvSpPr txBox="1"/>
          <p:nvPr/>
        </p:nvSpPr>
        <p:spPr>
          <a:xfrm>
            <a:off x="5327805" y="2180901"/>
            <a:ext cx="3089053"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各種書類の記載</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2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医師が最終的に確認または署名</a:t>
            </a:r>
            <a:endParaRPr kumimoji="1" lang="en-US" altLang="ja-JP" sz="12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（電子署名を含む）すること</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が条件</a:t>
            </a:r>
            <a:endPar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BAF24250-75DB-DD0D-F4CE-E0806E0A1416}"/>
              </a:ext>
            </a:extLst>
          </p:cNvPr>
          <p:cNvSpPr txBox="1"/>
          <p:nvPr/>
        </p:nvSpPr>
        <p:spPr>
          <a:xfrm>
            <a:off x="686468" y="1977906"/>
            <a:ext cx="3160502" cy="1015663"/>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医師が診療する前に、</a:t>
            </a:r>
            <a:endParaRPr kumimoji="1"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医療機関の定めた定型の問診票等を</a:t>
            </a:r>
            <a:endParaRPr kumimoji="1"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用いて、</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患者の病歴や症状などを</a:t>
            </a:r>
            <a:endPar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聴取する</a:t>
            </a: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業務</a:t>
            </a:r>
          </a:p>
        </p:txBody>
      </p:sp>
      <p:sp>
        <p:nvSpPr>
          <p:cNvPr id="13" name="テキスト ボックス 12">
            <a:extLst>
              <a:ext uri="{FF2B5EF4-FFF2-40B4-BE49-F238E27FC236}">
                <a16:creationId xmlns:a16="http://schemas.microsoft.com/office/drawing/2014/main" id="{A35AABDA-8A82-87E8-627A-6FE5B9E61871}"/>
              </a:ext>
            </a:extLst>
          </p:cNvPr>
          <p:cNvSpPr txBox="1"/>
          <p:nvPr/>
        </p:nvSpPr>
        <p:spPr>
          <a:xfrm>
            <a:off x="5912754" y="5008549"/>
            <a:ext cx="2879064" cy="553998"/>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日常的に行われる検査に関する</a:t>
            </a:r>
            <a:endParaRPr kumimoji="1"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定型的な説明</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同意書の受領</a:t>
            </a:r>
          </a:p>
        </p:txBody>
      </p:sp>
      <p:sp>
        <p:nvSpPr>
          <p:cNvPr id="16" name="円形吹き出し 22">
            <a:extLst>
              <a:ext uri="{FF2B5EF4-FFF2-40B4-BE49-F238E27FC236}">
                <a16:creationId xmlns:a16="http://schemas.microsoft.com/office/drawing/2014/main" id="{00A98388-C46E-EDEB-DE6D-EFB1CCF3092E}"/>
              </a:ext>
            </a:extLst>
          </p:cNvPr>
          <p:cNvSpPr/>
          <p:nvPr/>
        </p:nvSpPr>
        <p:spPr>
          <a:xfrm>
            <a:off x="528511" y="5057022"/>
            <a:ext cx="2731985" cy="954107"/>
          </a:xfrm>
          <a:prstGeom prst="wedgeEllipseCallout">
            <a:avLst>
              <a:gd name="adj1" fmla="val 53710"/>
              <a:gd name="adj2" fmla="val -44777"/>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70D801E-95A8-4544-521E-7554ED4A70F5}"/>
              </a:ext>
            </a:extLst>
          </p:cNvPr>
          <p:cNvSpPr txBox="1"/>
          <p:nvPr/>
        </p:nvSpPr>
        <p:spPr>
          <a:xfrm>
            <a:off x="516084" y="5224367"/>
            <a:ext cx="2731985" cy="58477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入院時の</a:t>
            </a:r>
            <a:endPar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オリエンテーション</a:t>
            </a:r>
          </a:p>
        </p:txBody>
      </p:sp>
      <p:pic>
        <p:nvPicPr>
          <p:cNvPr id="6" name="図 5" descr="記号, 光 が含まれている画像&#10;&#10;自動的に生成された説明">
            <a:extLst>
              <a:ext uri="{FF2B5EF4-FFF2-40B4-BE49-F238E27FC236}">
                <a16:creationId xmlns:a16="http://schemas.microsoft.com/office/drawing/2014/main" id="{A188765C-565F-83FB-699A-0C428E06F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3565582"/>
            <a:ext cx="1502937" cy="2597121"/>
          </a:xfrm>
          <a:prstGeom prst="rect">
            <a:avLst/>
          </a:prstGeom>
        </p:spPr>
      </p:pic>
    </p:spTree>
    <p:extLst>
      <p:ext uri="{BB962C8B-B14F-4D97-AF65-F5344CB8AC3E}">
        <p14:creationId xmlns:p14="http://schemas.microsoft.com/office/powerpoint/2010/main" val="29647460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419A24E-0703-0808-76F9-F9544A7F5397}"/>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9F09DBFD-EBC6-AD93-7A36-6E4D26112F6E}"/>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B8E4C70-D321-FB4D-AD0A-5037CFA86417}"/>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CDE3A3B8-9FA6-31D9-363F-7D9A5C16936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6EC4B18-1E3F-026B-8625-9FC1C13DB17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82182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954107"/>
          </a:xfrm>
          <a:prstGeom prst="rect">
            <a:avLst/>
          </a:prstGeom>
          <a:noFill/>
        </p:spPr>
        <p:txBody>
          <a:bodyPr wrap="square">
            <a:spAutoFit/>
          </a:bodyPr>
          <a:lstStyle/>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医師としての基本的価値観＝</a:t>
            </a:r>
            <a:r>
              <a:rPr lang="ja-JP" altLang="en-US" sz="2800" b="1">
                <a:solidFill>
                  <a:schemeClr val="accent1"/>
                </a:solidFill>
                <a:latin typeface="游ゴシック" panose="020B0400000000000000" pitchFamily="50" charset="-128"/>
                <a:ea typeface="游ゴシック" panose="020B0400000000000000" pitchFamily="50" charset="-128"/>
              </a:rPr>
              <a:t>プロフェッショナリズム</a:t>
            </a:r>
            <a:endParaRPr lang="en-US" altLang="ja-JP" sz="2800" b="1">
              <a:solidFill>
                <a:schemeClr val="accent1"/>
              </a:solidFill>
              <a:latin typeface="游ゴシック" panose="020B0400000000000000" pitchFamily="50" charset="-128"/>
              <a:ea typeface="游ゴシック" panose="020B0400000000000000" pitchFamily="50" charset="-128"/>
            </a:endParaRPr>
          </a:p>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にもあるとおり、</a:t>
            </a:r>
            <a:r>
              <a:rPr lang="ja-JP" altLang="en-US" sz="2800" b="1">
                <a:solidFill>
                  <a:schemeClr val="accent1"/>
                </a:solidFill>
                <a:latin typeface="游ゴシック" panose="020B0400000000000000" pitchFamily="50" charset="-128"/>
                <a:ea typeface="游ゴシック" panose="020B0400000000000000" pitchFamily="50" charset="-128"/>
              </a:rPr>
              <a:t>継続して修練に励む事も重要</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です。</a:t>
            </a:r>
            <a:endParaRPr lang="ja-JP" altLang="en-US"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 name="楕円 4">
            <a:extLst>
              <a:ext uri="{FF2B5EF4-FFF2-40B4-BE49-F238E27FC236}">
                <a16:creationId xmlns:a16="http://schemas.microsoft.com/office/drawing/2014/main" id="{9E5CA797-82C9-93FC-322E-A9551B38C110}"/>
              </a:ext>
            </a:extLst>
          </p:cNvPr>
          <p:cNvSpPr/>
          <p:nvPr/>
        </p:nvSpPr>
        <p:spPr>
          <a:xfrm>
            <a:off x="5794435" y="1777222"/>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楕円 5">
            <a:extLst>
              <a:ext uri="{FF2B5EF4-FFF2-40B4-BE49-F238E27FC236}">
                <a16:creationId xmlns:a16="http://schemas.microsoft.com/office/drawing/2014/main" id="{3CA546BD-0D8A-507A-0EFB-D1D56C122435}"/>
              </a:ext>
            </a:extLst>
          </p:cNvPr>
          <p:cNvSpPr/>
          <p:nvPr/>
        </p:nvSpPr>
        <p:spPr>
          <a:xfrm>
            <a:off x="6468423" y="4366488"/>
            <a:ext cx="1969440" cy="18459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楕円 6">
            <a:extLst>
              <a:ext uri="{FF2B5EF4-FFF2-40B4-BE49-F238E27FC236}">
                <a16:creationId xmlns:a16="http://schemas.microsoft.com/office/drawing/2014/main" id="{CCE0173E-9B29-3E4D-6C17-F3EA1CEA2DBC}"/>
              </a:ext>
            </a:extLst>
          </p:cNvPr>
          <p:cNvSpPr/>
          <p:nvPr/>
        </p:nvSpPr>
        <p:spPr>
          <a:xfrm>
            <a:off x="551021" y="4378469"/>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楕円 7">
            <a:extLst>
              <a:ext uri="{FF2B5EF4-FFF2-40B4-BE49-F238E27FC236}">
                <a16:creationId xmlns:a16="http://schemas.microsoft.com/office/drawing/2014/main" id="{37663CDF-0515-4037-DC70-49B6D7878D33}"/>
              </a:ext>
            </a:extLst>
          </p:cNvPr>
          <p:cNvSpPr/>
          <p:nvPr/>
        </p:nvSpPr>
        <p:spPr>
          <a:xfrm>
            <a:off x="1565797" y="1776516"/>
            <a:ext cx="1969440" cy="186441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21396C1-C2E0-0950-866C-53D45AC9B3BB}"/>
              </a:ext>
            </a:extLst>
          </p:cNvPr>
          <p:cNvSpPr txBox="1"/>
          <p:nvPr/>
        </p:nvSpPr>
        <p:spPr>
          <a:xfrm>
            <a:off x="1537147" y="2385557"/>
            <a:ext cx="2026741" cy="646331"/>
          </a:xfrm>
          <a:prstGeom prst="rect">
            <a:avLst/>
          </a:prstGeom>
          <a:noFill/>
        </p:spPr>
        <p:txBody>
          <a:bodyPr wrap="square" rtlCol="0">
            <a:spAutoFit/>
          </a:bodyPr>
          <a:lstStyle/>
          <a:p>
            <a:pPr algn="ctr"/>
            <a:r>
              <a:rPr kumimoji="1" lang="ja-JP" altLang="en-US" b="1">
                <a:solidFill>
                  <a:schemeClr val="bg2">
                    <a:lumMod val="25000"/>
                  </a:schemeClr>
                </a:solidFill>
                <a:latin typeface="游ゴシック" panose="020B0400000000000000" pitchFamily="50" charset="-128"/>
                <a:ea typeface="游ゴシック" panose="020B0400000000000000" pitchFamily="50" charset="-128"/>
              </a:rPr>
              <a:t>社会的使命と</a:t>
            </a:r>
            <a:endParaRPr kumimoji="1" lang="en-US" altLang="ja-JP" b="1">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b="1">
                <a:solidFill>
                  <a:schemeClr val="bg2">
                    <a:lumMod val="25000"/>
                  </a:schemeClr>
                </a:solidFill>
                <a:latin typeface="游ゴシック" panose="020B0400000000000000" pitchFamily="50" charset="-128"/>
                <a:ea typeface="游ゴシック" panose="020B0400000000000000" pitchFamily="50" charset="-128"/>
              </a:rPr>
              <a:t>公衆衛生への寄与</a:t>
            </a:r>
            <a:endParaRPr kumimoji="1" lang="en-US" altLang="ja-JP" b="1">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C40CF46E-0C92-D0E1-C261-5CE4F1DB7211}"/>
              </a:ext>
            </a:extLst>
          </p:cNvPr>
          <p:cNvSpPr txBox="1"/>
          <p:nvPr/>
        </p:nvSpPr>
        <p:spPr>
          <a:xfrm>
            <a:off x="726086" y="5020625"/>
            <a:ext cx="1619309" cy="707886"/>
          </a:xfrm>
          <a:prstGeom prst="rect">
            <a:avLst/>
          </a:prstGeom>
          <a:noFill/>
        </p:spPr>
        <p:txBody>
          <a:bodyPr wrap="square" rtlCol="0">
            <a:spAutoFit/>
          </a:bodyPr>
          <a:lstStyle/>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利他的な</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態度</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3C55E117-B8DC-A57D-6A57-6722D0B07958}"/>
              </a:ext>
            </a:extLst>
          </p:cNvPr>
          <p:cNvSpPr txBox="1"/>
          <p:nvPr/>
        </p:nvSpPr>
        <p:spPr>
          <a:xfrm>
            <a:off x="6558951" y="4986214"/>
            <a:ext cx="1809237" cy="707886"/>
          </a:xfrm>
          <a:prstGeom prst="rect">
            <a:avLst/>
          </a:prstGeom>
          <a:noFill/>
        </p:spPr>
        <p:txBody>
          <a:bodyPr wrap="square" rtlCol="0">
            <a:spAutoFit/>
          </a:bodyPr>
          <a:lstStyle/>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人間性の</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尊重</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4324B11B-0690-B895-7D56-1A22A45C0B68}"/>
              </a:ext>
            </a:extLst>
          </p:cNvPr>
          <p:cNvSpPr txBox="1"/>
          <p:nvPr/>
        </p:nvSpPr>
        <p:spPr>
          <a:xfrm>
            <a:off x="5673943" y="2346255"/>
            <a:ext cx="2210425" cy="707886"/>
          </a:xfrm>
          <a:prstGeom prst="rect">
            <a:avLst/>
          </a:prstGeom>
          <a:noFill/>
        </p:spPr>
        <p:txBody>
          <a:bodyPr wrap="square" rtlCol="0">
            <a:spAutoFit/>
          </a:bodyPr>
          <a:lstStyle/>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自らを高める</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姿勢</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pic>
        <p:nvPicPr>
          <p:cNvPr id="17" name="図 16" descr="男性の顔の絵&#10;&#10;低い精度で自動的に生成された説明">
            <a:extLst>
              <a:ext uri="{FF2B5EF4-FFF2-40B4-BE49-F238E27FC236}">
                <a16:creationId xmlns:a16="http://schemas.microsoft.com/office/drawing/2014/main" id="{E13E8029-4F17-D347-F71A-80DF835AC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177" y="3029087"/>
            <a:ext cx="2511115" cy="3424247"/>
          </a:xfrm>
          <a:prstGeom prst="rect">
            <a:avLst/>
          </a:prstGeom>
        </p:spPr>
      </p:pic>
    </p:spTree>
    <p:extLst>
      <p:ext uri="{BB962C8B-B14F-4D97-AF65-F5344CB8AC3E}">
        <p14:creationId xmlns:p14="http://schemas.microsoft.com/office/powerpoint/2010/main" val="41077978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2A358-0E6F-D04D-FFD7-6718DFEACD8F}"/>
              </a:ext>
            </a:extLst>
          </p:cNvPr>
          <p:cNvSpPr/>
          <p:nvPr/>
        </p:nvSpPr>
        <p:spPr>
          <a:xfrm>
            <a:off x="2469289" y="5237572"/>
            <a:ext cx="2115532" cy="160422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D7EB421-37E7-C805-254F-A5306483E238}"/>
              </a:ext>
            </a:extLst>
          </p:cNvPr>
          <p:cNvSpPr/>
          <p:nvPr/>
        </p:nvSpPr>
        <p:spPr>
          <a:xfrm>
            <a:off x="6701463" y="3601992"/>
            <a:ext cx="2115532" cy="32366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26047A1-9B23-E53E-2418-13061AACA685}"/>
              </a:ext>
            </a:extLst>
          </p:cNvPr>
          <p:cNvSpPr/>
          <p:nvPr/>
        </p:nvSpPr>
        <p:spPr>
          <a:xfrm>
            <a:off x="4584531" y="4293066"/>
            <a:ext cx="2115532" cy="254555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CC491F-E9FB-2B09-939B-5083131F039F}"/>
              </a:ext>
            </a:extLst>
          </p:cNvPr>
          <p:cNvSpPr/>
          <p:nvPr/>
        </p:nvSpPr>
        <p:spPr>
          <a:xfrm>
            <a:off x="336021" y="6274307"/>
            <a:ext cx="2136687" cy="56431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C63404-7C7A-3276-667A-7B419CEA7F6A}"/>
              </a:ext>
            </a:extLst>
          </p:cNvPr>
          <p:cNvSpPr/>
          <p:nvPr/>
        </p:nvSpPr>
        <p:spPr>
          <a:xfrm>
            <a:off x="2485303" y="6251041"/>
            <a:ext cx="55233" cy="55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A0876FA-3F44-B08B-0546-36164CE0D57F}"/>
              </a:ext>
            </a:extLst>
          </p:cNvPr>
          <p:cNvSpPr/>
          <p:nvPr/>
        </p:nvSpPr>
        <p:spPr>
          <a:xfrm>
            <a:off x="4567109" y="5249304"/>
            <a:ext cx="45719" cy="154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5831288-0F11-CC56-E4B2-6390A604F686}"/>
              </a:ext>
            </a:extLst>
          </p:cNvPr>
          <p:cNvSpPr/>
          <p:nvPr/>
        </p:nvSpPr>
        <p:spPr>
          <a:xfrm>
            <a:off x="6686521" y="4305971"/>
            <a:ext cx="45719" cy="251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50D6274-2667-E492-EDCC-658C375D3856}"/>
              </a:ext>
            </a:extLst>
          </p:cNvPr>
          <p:cNvSpPr/>
          <p:nvPr/>
        </p:nvSpPr>
        <p:spPr>
          <a:xfrm flipV="1">
            <a:off x="356812" y="6297241"/>
            <a:ext cx="8445075" cy="5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1261884"/>
          </a:xfrm>
          <a:prstGeom prst="rect">
            <a:avLst/>
          </a:prstGeom>
          <a:noFill/>
        </p:spPr>
        <p:txBody>
          <a:bodyPr wrap="square">
            <a:spAutoFit/>
          </a:bodyPr>
          <a:lstStyle/>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法に基づく研修や、専門医の養成期間を終えた後も、</a:t>
            </a:r>
          </a:p>
          <a:p>
            <a:pPr algn="ctr"/>
            <a:r>
              <a:rPr lang="ja-JP" altLang="en-US" sz="2800" b="1">
                <a:solidFill>
                  <a:schemeClr val="accent1"/>
                </a:solidFill>
                <a:latin typeface="游ゴシック" panose="020B0400000000000000" pitchFamily="50" charset="-128"/>
                <a:ea typeface="游ゴシック" panose="020B0400000000000000" pitchFamily="50" charset="-128"/>
              </a:rPr>
              <a:t>自身の技術を高めるための活動は</a:t>
            </a:r>
          </a:p>
          <a:p>
            <a:pPr algn="ctr"/>
            <a:r>
              <a:rPr lang="ja-JP" altLang="en-US" sz="2800" b="1">
                <a:solidFill>
                  <a:schemeClr val="accent1"/>
                </a:solidFill>
                <a:latin typeface="游ゴシック" panose="020B0400000000000000" pitchFamily="50" charset="-128"/>
                <a:ea typeface="游ゴシック" panose="020B0400000000000000" pitchFamily="50" charset="-128"/>
              </a:rPr>
              <a:t>継続していきます。</a:t>
            </a:r>
            <a:endParaRPr lang="ja-JP" altLang="en-US" sz="2000" b="1">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167B5144-C0A6-364B-6388-FA9AAFA50D0B}"/>
              </a:ext>
            </a:extLst>
          </p:cNvPr>
          <p:cNvSpPr txBox="1"/>
          <p:nvPr/>
        </p:nvSpPr>
        <p:spPr>
          <a:xfrm>
            <a:off x="2631576" y="5496680"/>
            <a:ext cx="1716607" cy="707886"/>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法に基づく</a:t>
            </a:r>
            <a:endPar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b="1">
                <a:solidFill>
                  <a:schemeClr val="accent1"/>
                </a:solidFill>
                <a:latin typeface="游ゴシック" panose="020B0400000000000000" pitchFamily="50" charset="-128"/>
                <a:ea typeface="游ゴシック" panose="020B0400000000000000" pitchFamily="50" charset="-128"/>
              </a:rPr>
              <a:t>臨床研修</a:t>
            </a:r>
            <a:r>
              <a:rPr kumimoji="1" lang="en-US" altLang="ja-JP" sz="2800" b="1">
                <a:solidFill>
                  <a:schemeClr val="accent1"/>
                </a:solidFill>
                <a:latin typeface="游ゴシック" panose="020B0400000000000000" pitchFamily="50" charset="-128"/>
                <a:ea typeface="游ゴシック" panose="020B0400000000000000" pitchFamily="50" charset="-128"/>
              </a:rPr>
              <a:t>2</a:t>
            </a:r>
            <a:r>
              <a:rPr kumimoji="1" lang="ja-JP" altLang="en-US" sz="2800" b="1">
                <a:solidFill>
                  <a:schemeClr val="accent1"/>
                </a:solidFill>
                <a:latin typeface="游ゴシック" panose="020B0400000000000000" pitchFamily="50" charset="-128"/>
                <a:ea typeface="游ゴシック" panose="020B0400000000000000" pitchFamily="50" charset="-128"/>
              </a:rPr>
              <a:t>年</a:t>
            </a:r>
          </a:p>
        </p:txBody>
      </p:sp>
      <p:sp>
        <p:nvSpPr>
          <p:cNvPr id="13" name="テキスト ボックス 12">
            <a:extLst>
              <a:ext uri="{FF2B5EF4-FFF2-40B4-BE49-F238E27FC236}">
                <a16:creationId xmlns:a16="http://schemas.microsoft.com/office/drawing/2014/main" id="{712CF6B5-E9D2-E8FF-8B87-056D79B17E00}"/>
              </a:ext>
            </a:extLst>
          </p:cNvPr>
          <p:cNvSpPr txBox="1"/>
          <p:nvPr/>
        </p:nvSpPr>
        <p:spPr>
          <a:xfrm>
            <a:off x="4602243" y="4502183"/>
            <a:ext cx="2190040" cy="800219"/>
          </a:xfrm>
          <a:prstGeom prst="rect">
            <a:avLst/>
          </a:prstGeom>
          <a:noFill/>
        </p:spPr>
        <p:txBody>
          <a:bodyPr wrap="square" rtlCol="0">
            <a:spAutoFit/>
          </a:bodyPr>
          <a:lstStyle/>
          <a:p>
            <a:pPr algn="ctr"/>
            <a:r>
              <a:rPr kumimoji="1" lang="ja-JP" altLang="en-US" b="1">
                <a:solidFill>
                  <a:schemeClr val="accent1"/>
                </a:solidFill>
                <a:latin typeface="游ゴシック" panose="020B0400000000000000" pitchFamily="50" charset="-128"/>
                <a:ea typeface="游ゴシック" panose="020B0400000000000000" pitchFamily="50" charset="-128"/>
              </a:rPr>
              <a:t>専門研修</a:t>
            </a:r>
            <a:endParaRPr kumimoji="1" lang="en-US" altLang="ja-JP" b="1">
              <a:solidFill>
                <a:schemeClr val="accent1"/>
              </a:solidFill>
              <a:latin typeface="游ゴシック" panose="020B0400000000000000" pitchFamily="50" charset="-128"/>
              <a:ea typeface="游ゴシック" panose="020B0400000000000000" pitchFamily="50" charset="-128"/>
            </a:endParaRPr>
          </a:p>
          <a:p>
            <a:pPr lvl="0" algn="ctr"/>
            <a:r>
              <a:rPr lang="en-US" altLang="ja-JP" sz="2800" b="1">
                <a:solidFill>
                  <a:schemeClr val="accent1"/>
                </a:solidFill>
                <a:latin typeface="游ゴシック" panose="020B0400000000000000" pitchFamily="50" charset="-128"/>
                <a:ea typeface="游ゴシック" panose="020B0400000000000000" pitchFamily="50" charset="-128"/>
              </a:rPr>
              <a:t>3</a:t>
            </a:r>
            <a:r>
              <a:rPr lang="ja-JP" altLang="en-US" sz="2800" b="1">
                <a:solidFill>
                  <a:schemeClr val="accent1"/>
                </a:solidFill>
                <a:latin typeface="游ゴシック" panose="020B0400000000000000" pitchFamily="50" charset="-128"/>
                <a:ea typeface="游ゴシック" panose="020B0400000000000000" pitchFamily="50" charset="-128"/>
              </a:rPr>
              <a:t>年</a:t>
            </a:r>
            <a:r>
              <a:rPr lang="ja-JP" altLang="en-US" sz="1600" b="1">
                <a:solidFill>
                  <a:schemeClr val="accent1"/>
                </a:solidFill>
                <a:latin typeface="游ゴシック" panose="020B0400000000000000" pitchFamily="50" charset="-128"/>
                <a:ea typeface="游ゴシック" panose="020B0400000000000000" pitchFamily="50" charset="-128"/>
              </a:rPr>
              <a:t>以上</a:t>
            </a:r>
            <a:endParaRPr lang="ja-JP" altLang="en-US" sz="2800" b="1">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C3166D60-1FC2-3CAF-9550-57D6F8C810E5}"/>
              </a:ext>
            </a:extLst>
          </p:cNvPr>
          <p:cNvSpPr txBox="1"/>
          <p:nvPr/>
        </p:nvSpPr>
        <p:spPr>
          <a:xfrm>
            <a:off x="6782012" y="3863025"/>
            <a:ext cx="2019875" cy="923330"/>
          </a:xfrm>
          <a:prstGeom prst="rect">
            <a:avLst/>
          </a:prstGeom>
          <a:noFill/>
        </p:spPr>
        <p:txBody>
          <a:bodyPr wrap="square" rtlCol="0">
            <a:spAutoFit/>
          </a:bodyPr>
          <a:lstStyle/>
          <a:p>
            <a:pPr algn="ctr"/>
            <a:r>
              <a:rPr kumimoji="1" lang="ja-JP" altLang="en-US" b="1">
                <a:solidFill>
                  <a:schemeClr val="accent1"/>
                </a:solidFill>
                <a:latin typeface="游ゴシック" panose="020B0400000000000000" pitchFamily="50" charset="-128"/>
                <a:ea typeface="游ゴシック" panose="020B0400000000000000" pitchFamily="50" charset="-128"/>
              </a:rPr>
              <a:t>専門性のより高い技能の習得</a:t>
            </a:r>
            <a:r>
              <a:rPr lang="ja-JP" altLang="en-US" b="1">
                <a:solidFill>
                  <a:schemeClr val="accent1"/>
                </a:solidFill>
                <a:latin typeface="游ゴシック" panose="020B0400000000000000" pitchFamily="50" charset="-128"/>
                <a:ea typeface="游ゴシック" panose="020B0400000000000000" pitchFamily="50" charset="-128"/>
              </a:rPr>
              <a:t>や研究など</a:t>
            </a:r>
            <a:endParaRPr kumimoji="1" lang="en-US" altLang="ja-JP" b="1">
              <a:solidFill>
                <a:schemeClr val="accent1"/>
              </a:solidFill>
              <a:latin typeface="游ゴシック" panose="020B0400000000000000" pitchFamily="50" charset="-128"/>
              <a:ea typeface="游ゴシック" panose="020B0400000000000000" pitchFamily="50" charset="-128"/>
            </a:endParaRPr>
          </a:p>
        </p:txBody>
      </p:sp>
      <p:pic>
        <p:nvPicPr>
          <p:cNvPr id="27" name="図 26" descr="ロゴ, アイコン&#10;&#10;自動的に生成された説明">
            <a:extLst>
              <a:ext uri="{FF2B5EF4-FFF2-40B4-BE49-F238E27FC236}">
                <a16:creationId xmlns:a16="http://schemas.microsoft.com/office/drawing/2014/main" id="{4116B2D4-F174-5DC5-4E42-5A5031D60B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0841" y="4641628"/>
            <a:ext cx="941834" cy="810770"/>
          </a:xfrm>
          <a:prstGeom prst="rect">
            <a:avLst/>
          </a:prstGeom>
        </p:spPr>
      </p:pic>
      <p:pic>
        <p:nvPicPr>
          <p:cNvPr id="29" name="図 28" descr="アイコン&#10;&#10;自動的に生成された説明">
            <a:extLst>
              <a:ext uri="{FF2B5EF4-FFF2-40B4-BE49-F238E27FC236}">
                <a16:creationId xmlns:a16="http://schemas.microsoft.com/office/drawing/2014/main" id="{BD149170-ADBB-2C29-EF0B-A10DC01C43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253" y="6045738"/>
            <a:ext cx="482939" cy="466120"/>
          </a:xfrm>
          <a:prstGeom prst="rect">
            <a:avLst/>
          </a:prstGeom>
        </p:spPr>
      </p:pic>
      <p:pic>
        <p:nvPicPr>
          <p:cNvPr id="31" name="図 30" descr="ホイール が含まれている画像&#10;&#10;自動的に生成された説明">
            <a:extLst>
              <a:ext uri="{FF2B5EF4-FFF2-40B4-BE49-F238E27FC236}">
                <a16:creationId xmlns:a16="http://schemas.microsoft.com/office/drawing/2014/main" id="{4799C9D8-D621-BE7A-E077-D623C84986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7612" y="2646097"/>
            <a:ext cx="1185160" cy="1141419"/>
          </a:xfrm>
          <a:prstGeom prst="rect">
            <a:avLst/>
          </a:prstGeom>
        </p:spPr>
      </p:pic>
      <p:sp>
        <p:nvSpPr>
          <p:cNvPr id="2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pic>
        <p:nvPicPr>
          <p:cNvPr id="9" name="図 8" descr="男性の顔の絵&#10;&#10;低い精度で自動的に生成された説明">
            <a:extLst>
              <a:ext uri="{FF2B5EF4-FFF2-40B4-BE49-F238E27FC236}">
                <a16:creationId xmlns:a16="http://schemas.microsoft.com/office/drawing/2014/main" id="{BEB43752-2FB7-CC15-2875-08F8D8AA55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3179" y="2584592"/>
            <a:ext cx="1238673" cy="1689099"/>
          </a:xfrm>
          <a:prstGeom prst="rect">
            <a:avLst/>
          </a:prstGeom>
        </p:spPr>
      </p:pic>
      <p:pic>
        <p:nvPicPr>
          <p:cNvPr id="15" name="図 14" descr="アイコン&#10;&#10;自動的に生成された説明">
            <a:extLst>
              <a:ext uri="{FF2B5EF4-FFF2-40B4-BE49-F238E27FC236}">
                <a16:creationId xmlns:a16="http://schemas.microsoft.com/office/drawing/2014/main" id="{1739CE0E-1E24-E527-C04A-E386032C89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1289" y="3577742"/>
            <a:ext cx="1083142" cy="1655817"/>
          </a:xfrm>
          <a:prstGeom prst="rect">
            <a:avLst/>
          </a:prstGeom>
        </p:spPr>
      </p:pic>
      <p:pic>
        <p:nvPicPr>
          <p:cNvPr id="21" name="図 20">
            <a:extLst>
              <a:ext uri="{FF2B5EF4-FFF2-40B4-BE49-F238E27FC236}">
                <a16:creationId xmlns:a16="http://schemas.microsoft.com/office/drawing/2014/main" id="{8C6734CF-D21C-EB30-3DE5-14191A4182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559" y="4685972"/>
            <a:ext cx="1555811" cy="1735794"/>
          </a:xfrm>
          <a:prstGeom prst="rect">
            <a:avLst/>
          </a:prstGeom>
        </p:spPr>
      </p:pic>
      <p:pic>
        <p:nvPicPr>
          <p:cNvPr id="32" name="図 31" descr="男性の顔の絵&#10;&#10;低い精度で自動的に生成された説明">
            <a:extLst>
              <a:ext uri="{FF2B5EF4-FFF2-40B4-BE49-F238E27FC236}">
                <a16:creationId xmlns:a16="http://schemas.microsoft.com/office/drawing/2014/main" id="{EC361316-858E-2128-5F40-05B8DA5DD4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45480" y="1908401"/>
            <a:ext cx="1329962" cy="1687265"/>
          </a:xfrm>
          <a:prstGeom prst="rect">
            <a:avLst/>
          </a:prstGeom>
        </p:spPr>
      </p:pic>
    </p:spTree>
    <p:extLst>
      <p:ext uri="{BB962C8B-B14F-4D97-AF65-F5344CB8AC3E}">
        <p14:creationId xmlns:p14="http://schemas.microsoft.com/office/powerpoint/2010/main" val="16383534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図形, 円&#10;&#10;自動的に生成された説明">
            <a:extLst>
              <a:ext uri="{FF2B5EF4-FFF2-40B4-BE49-F238E27FC236}">
                <a16:creationId xmlns:a16="http://schemas.microsoft.com/office/drawing/2014/main" id="{0EFD3B41-1591-D692-A40E-D065D2C4D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134" y="3452704"/>
            <a:ext cx="1569218" cy="1170215"/>
          </a:xfrm>
          <a:prstGeom prst="rect">
            <a:avLst/>
          </a:prstGeom>
        </p:spPr>
      </p:pic>
      <p:pic>
        <p:nvPicPr>
          <p:cNvPr id="22" name="図 21" descr="図形, 円&#10;&#10;自動的に生成された説明">
            <a:extLst>
              <a:ext uri="{FF2B5EF4-FFF2-40B4-BE49-F238E27FC236}">
                <a16:creationId xmlns:a16="http://schemas.microsoft.com/office/drawing/2014/main" id="{ADE39FB8-0226-7577-17EA-9A73BA46D6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198016" y="2204927"/>
            <a:ext cx="2270738" cy="1705423"/>
          </a:xfrm>
          <a:prstGeom prst="rect">
            <a:avLst/>
          </a:prstGeom>
        </p:spPr>
      </p:pic>
      <p:pic>
        <p:nvPicPr>
          <p:cNvPr id="19" name="図 18" descr="図形, 円&#10;&#10;自動的に生成された説明">
            <a:extLst>
              <a:ext uri="{FF2B5EF4-FFF2-40B4-BE49-F238E27FC236}">
                <a16:creationId xmlns:a16="http://schemas.microsoft.com/office/drawing/2014/main" id="{8CC0B06A-1D99-8050-1F80-0B07914D3A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2952" y="1906792"/>
            <a:ext cx="2213013" cy="1705423"/>
          </a:xfrm>
          <a:prstGeom prst="rect">
            <a:avLst/>
          </a:prstGeom>
        </p:spPr>
      </p:pic>
      <p:pic>
        <p:nvPicPr>
          <p:cNvPr id="9" name="図 8" descr="アイコン&#10;&#10;自動的に生成された説明">
            <a:extLst>
              <a:ext uri="{FF2B5EF4-FFF2-40B4-BE49-F238E27FC236}">
                <a16:creationId xmlns:a16="http://schemas.microsoft.com/office/drawing/2014/main" id="{B963F7C9-149B-5A47-9B5C-1A11CF2F85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91854" flipH="1">
            <a:off x="200565" y="2282808"/>
            <a:ext cx="1432569" cy="1105971"/>
          </a:xfrm>
          <a:prstGeom prst="rect">
            <a:avLst/>
          </a:prstGeom>
        </p:spPr>
      </p:pic>
      <p:pic>
        <p:nvPicPr>
          <p:cNvPr id="3" name="図 2" descr="アイコン&#10;&#10;自動的に生成された説明">
            <a:extLst>
              <a:ext uri="{FF2B5EF4-FFF2-40B4-BE49-F238E27FC236}">
                <a16:creationId xmlns:a16="http://schemas.microsoft.com/office/drawing/2014/main" id="{369747E0-1317-5F52-6413-AD5057088B9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97267" y="2286741"/>
            <a:ext cx="1553605" cy="1179920"/>
          </a:xfrm>
          <a:prstGeom prst="rect">
            <a:avLst/>
          </a:prstGeom>
        </p:spPr>
      </p:pic>
      <p:sp>
        <p:nvSpPr>
          <p:cNvPr id="11" name="矢印: 右 10">
            <a:extLst>
              <a:ext uri="{FF2B5EF4-FFF2-40B4-BE49-F238E27FC236}">
                <a16:creationId xmlns:a16="http://schemas.microsoft.com/office/drawing/2014/main" id="{091F982F-6C5D-780D-DE90-136DC8C4DD83}"/>
              </a:ext>
            </a:extLst>
          </p:cNvPr>
          <p:cNvSpPr/>
          <p:nvPr/>
        </p:nvSpPr>
        <p:spPr>
          <a:xfrm>
            <a:off x="3866340" y="4761002"/>
            <a:ext cx="849676" cy="878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35B98B73-ACAE-14EF-AF6C-FE687C5E68C8}"/>
              </a:ext>
            </a:extLst>
          </p:cNvPr>
          <p:cNvSpPr txBox="1"/>
          <p:nvPr/>
        </p:nvSpPr>
        <p:spPr>
          <a:xfrm>
            <a:off x="4248934" y="2625407"/>
            <a:ext cx="2256131" cy="830997"/>
          </a:xfrm>
          <a:prstGeom prst="rect">
            <a:avLst/>
          </a:prstGeom>
          <a:noFill/>
        </p:spPr>
        <p:txBody>
          <a:bodyPr wrap="square" rtlCol="0">
            <a:spAutoFit/>
          </a:bodyPr>
          <a:lstStyle/>
          <a:p>
            <a:r>
              <a:rPr lang="ja-JP" altLang="en-US" sz="1600" b="1">
                <a:solidFill>
                  <a:schemeClr val="accent1"/>
                </a:solidFill>
                <a:latin typeface="游ゴシック" panose="020B0400000000000000" pitchFamily="50" charset="-128"/>
                <a:ea typeface="游ゴシック" panose="020B0400000000000000" pitchFamily="50" charset="-128"/>
              </a:rPr>
              <a:t>私は〇〇を目標にして</a:t>
            </a:r>
            <a:endParaRPr lang="en-US" altLang="ja-JP" sz="1600" b="1">
              <a:solidFill>
                <a:schemeClr val="accent1"/>
              </a:solidFill>
              <a:latin typeface="游ゴシック" panose="020B0400000000000000" pitchFamily="50" charset="-128"/>
              <a:ea typeface="游ゴシック" panose="020B0400000000000000" pitchFamily="50" charset="-128"/>
            </a:endParaRPr>
          </a:p>
          <a:p>
            <a:r>
              <a:rPr lang="ja-JP" altLang="en-US" sz="1600" b="1">
                <a:solidFill>
                  <a:schemeClr val="accent1"/>
                </a:solidFill>
                <a:latin typeface="游ゴシック" panose="020B0400000000000000" pitchFamily="50" charset="-128"/>
                <a:ea typeface="游ゴシック" panose="020B0400000000000000" pitchFamily="50" charset="-128"/>
              </a:rPr>
              <a:t>研修したいです！</a:t>
            </a:r>
          </a:p>
        </p:txBody>
      </p:sp>
      <p:sp>
        <p:nvSpPr>
          <p:cNvPr id="26" name="テキスト ボックス 25">
            <a:extLst>
              <a:ext uri="{FF2B5EF4-FFF2-40B4-BE49-F238E27FC236}">
                <a16:creationId xmlns:a16="http://schemas.microsoft.com/office/drawing/2014/main" id="{59636B21-0B43-1106-3D57-46E408ACDC3A}"/>
              </a:ext>
            </a:extLst>
          </p:cNvPr>
          <p:cNvSpPr txBox="1"/>
          <p:nvPr/>
        </p:nvSpPr>
        <p:spPr>
          <a:xfrm>
            <a:off x="467544" y="404664"/>
            <a:ext cx="8208912" cy="707886"/>
          </a:xfrm>
          <a:prstGeom prst="rect">
            <a:avLst/>
          </a:prstGeom>
          <a:noFill/>
        </p:spPr>
        <p:txBody>
          <a:bodyPr wrap="square">
            <a:spAutoFit/>
          </a:bodyPr>
          <a:lstStyle/>
          <a:p>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継続した修練に励む一方で、</a:t>
            </a:r>
          </a:p>
          <a:p>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労働時間の超過をしないよう管理する事は大切です。</a:t>
            </a:r>
          </a:p>
        </p:txBody>
      </p:sp>
      <p:sp>
        <p:nvSpPr>
          <p:cNvPr id="4" name="テキスト ボックス 3">
            <a:extLst>
              <a:ext uri="{FF2B5EF4-FFF2-40B4-BE49-F238E27FC236}">
                <a16:creationId xmlns:a16="http://schemas.microsoft.com/office/drawing/2014/main" id="{512ACC57-DCAD-2BD7-B3F1-47622AE776D2}"/>
              </a:ext>
            </a:extLst>
          </p:cNvPr>
          <p:cNvSpPr txBox="1"/>
          <p:nvPr/>
        </p:nvSpPr>
        <p:spPr>
          <a:xfrm>
            <a:off x="2268370" y="2586627"/>
            <a:ext cx="1211397"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終わらない</a:t>
            </a:r>
            <a:endParaRPr kumimoji="1"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自己研鑽</a:t>
            </a:r>
          </a:p>
        </p:txBody>
      </p:sp>
      <p:sp>
        <p:nvSpPr>
          <p:cNvPr id="5" name="テキスト ボックス 4">
            <a:extLst>
              <a:ext uri="{FF2B5EF4-FFF2-40B4-BE49-F238E27FC236}">
                <a16:creationId xmlns:a16="http://schemas.microsoft.com/office/drawing/2014/main" id="{ADAC8226-8C57-D7B7-5D49-78E62C9C6039}"/>
              </a:ext>
            </a:extLst>
          </p:cNvPr>
          <p:cNvSpPr txBox="1"/>
          <p:nvPr/>
        </p:nvSpPr>
        <p:spPr>
          <a:xfrm>
            <a:off x="255159" y="2618263"/>
            <a:ext cx="1211397"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実技研修</a:t>
            </a:r>
          </a:p>
        </p:txBody>
      </p:sp>
      <p:sp>
        <p:nvSpPr>
          <p:cNvPr id="10" name="テキスト ボックス 9">
            <a:extLst>
              <a:ext uri="{FF2B5EF4-FFF2-40B4-BE49-F238E27FC236}">
                <a16:creationId xmlns:a16="http://schemas.microsoft.com/office/drawing/2014/main" id="{E123FFBD-D38B-41AD-7A32-CCCEAF5D881C}"/>
              </a:ext>
            </a:extLst>
          </p:cNvPr>
          <p:cNvSpPr txBox="1"/>
          <p:nvPr/>
        </p:nvSpPr>
        <p:spPr>
          <a:xfrm>
            <a:off x="6779322" y="2326578"/>
            <a:ext cx="2257174" cy="830997"/>
          </a:xfrm>
          <a:prstGeom prst="rect">
            <a:avLst/>
          </a:prstGeom>
          <a:noFill/>
        </p:spPr>
        <p:txBody>
          <a:bodyPr wrap="square" rtlCol="0">
            <a:spAutoFit/>
          </a:bodyPr>
          <a:lstStyle/>
          <a:p>
            <a:r>
              <a:rPr lang="ja-JP" altLang="en-US" sz="1600" b="1">
                <a:solidFill>
                  <a:schemeClr val="accent1"/>
                </a:solidFill>
                <a:latin typeface="游ゴシック" panose="020B0400000000000000" pitchFamily="50" charset="-128"/>
                <a:ea typeface="游ゴシック" panose="020B0400000000000000" pitchFamily="50" charset="-128"/>
              </a:rPr>
              <a:t>君の目標達成のために</a:t>
            </a:r>
          </a:p>
          <a:p>
            <a:r>
              <a:rPr lang="ja-JP" altLang="en-US" sz="1600" b="1">
                <a:solidFill>
                  <a:schemeClr val="accent1"/>
                </a:solidFill>
                <a:latin typeface="游ゴシック" panose="020B0400000000000000" pitchFamily="50" charset="-128"/>
                <a:ea typeface="游ゴシック" panose="020B0400000000000000" pitchFamily="50" charset="-128"/>
              </a:rPr>
              <a:t>サポートするよ。</a:t>
            </a:r>
          </a:p>
        </p:txBody>
      </p:sp>
      <p:sp>
        <p:nvSpPr>
          <p:cNvPr id="12" name="テキスト ボックス 11">
            <a:extLst>
              <a:ext uri="{FF2B5EF4-FFF2-40B4-BE49-F238E27FC236}">
                <a16:creationId xmlns:a16="http://schemas.microsoft.com/office/drawing/2014/main" id="{6E861DF1-A9E8-8079-FF10-0A2F6A02AC76}"/>
              </a:ext>
            </a:extLst>
          </p:cNvPr>
          <p:cNvSpPr txBox="1"/>
          <p:nvPr/>
        </p:nvSpPr>
        <p:spPr>
          <a:xfrm>
            <a:off x="2473348" y="3862576"/>
            <a:ext cx="1696970" cy="276999"/>
          </a:xfrm>
          <a:prstGeom prst="rect">
            <a:avLst/>
          </a:prstGeom>
          <a:noFill/>
        </p:spPr>
        <p:txBody>
          <a:bodyPr wrap="square" rtlCol="0">
            <a:spAutoFit/>
          </a:bodyPr>
          <a:lstStyle/>
          <a:p>
            <a:pPr algn="ctr"/>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休める時間がない！</a:t>
            </a:r>
          </a:p>
        </p:txBody>
      </p:sp>
      <p:sp>
        <p:nvSpPr>
          <p:cNvPr id="18"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
        <p:nvSpPr>
          <p:cNvPr id="2" name="テキスト ボックス 1">
            <a:extLst>
              <a:ext uri="{FF2B5EF4-FFF2-40B4-BE49-F238E27FC236}">
                <a16:creationId xmlns:a16="http://schemas.microsoft.com/office/drawing/2014/main" id="{3108A8B3-8B2F-9AC6-9F1E-AF9A2F749A31}"/>
              </a:ext>
            </a:extLst>
          </p:cNvPr>
          <p:cNvSpPr txBox="1"/>
          <p:nvPr/>
        </p:nvSpPr>
        <p:spPr>
          <a:xfrm>
            <a:off x="467544" y="1177310"/>
            <a:ext cx="8208912" cy="830997"/>
          </a:xfrm>
          <a:prstGeom prst="rect">
            <a:avLst/>
          </a:prstGeom>
          <a:noFill/>
        </p:spPr>
        <p:txBody>
          <a:bodyPr wrap="square">
            <a:spAutoFit/>
          </a:bodyPr>
          <a:lstStyle/>
          <a:p>
            <a:r>
              <a:rPr lang="ja-JP" altLang="en-US" sz="2400" b="1">
                <a:solidFill>
                  <a:schemeClr val="accent1"/>
                </a:solidFill>
                <a:latin typeface="游ゴシック" panose="020B0400000000000000" pitchFamily="50" charset="-128"/>
                <a:ea typeface="游ゴシック" panose="020B0400000000000000" pitchFamily="50" charset="-128"/>
              </a:rPr>
              <a:t>所定の労働時間内で効率的な</a:t>
            </a:r>
          </a:p>
          <a:p>
            <a:r>
              <a:rPr lang="ja-JP" altLang="en-US" sz="2400" b="1">
                <a:solidFill>
                  <a:schemeClr val="accent1"/>
                </a:solidFill>
                <a:latin typeface="游ゴシック" panose="020B0400000000000000" pitchFamily="50" charset="-128"/>
                <a:ea typeface="游ゴシック" panose="020B0400000000000000" pitchFamily="50" charset="-128"/>
              </a:rPr>
              <a:t>研修を目指しましょう。</a:t>
            </a:r>
          </a:p>
        </p:txBody>
      </p:sp>
      <p:pic>
        <p:nvPicPr>
          <p:cNvPr id="13" name="図 12" descr="シャツ が含まれている画像&#10;&#10;自動的に生成された説明">
            <a:extLst>
              <a:ext uri="{FF2B5EF4-FFF2-40B4-BE49-F238E27FC236}">
                <a16:creationId xmlns:a16="http://schemas.microsoft.com/office/drawing/2014/main" id="{65AA5A5A-EA5F-337A-4F2D-6993E4E2DF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1519" y="3429000"/>
            <a:ext cx="1372881" cy="2856616"/>
          </a:xfrm>
          <a:prstGeom prst="rect">
            <a:avLst/>
          </a:prstGeom>
        </p:spPr>
      </p:pic>
      <p:pic>
        <p:nvPicPr>
          <p:cNvPr id="25" name="図 24" descr="選手, 男 が含まれている画像&#10;&#10;自動的に生成された説明">
            <a:extLst>
              <a:ext uri="{FF2B5EF4-FFF2-40B4-BE49-F238E27FC236}">
                <a16:creationId xmlns:a16="http://schemas.microsoft.com/office/drawing/2014/main" id="{F7701408-A039-FBE7-B6C6-B13B96DA8F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3112" y="3899233"/>
            <a:ext cx="3152979" cy="2375266"/>
          </a:xfrm>
          <a:prstGeom prst="rect">
            <a:avLst/>
          </a:prstGeom>
        </p:spPr>
      </p:pic>
    </p:spTree>
    <p:extLst>
      <p:ext uri="{BB962C8B-B14F-4D97-AF65-F5344CB8AC3E}">
        <p14:creationId xmlns:p14="http://schemas.microsoft.com/office/powerpoint/2010/main" val="5770922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199"/>
            <a:ext cx="8229600" cy="1059433"/>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臨床研修中において、</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医師のプロフェッショナリズムはどのように評価されますか？</a:t>
            </a:r>
            <a:endPar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2470712"/>
            <a:ext cx="8229600" cy="3262544"/>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各分野・診療科のローテーション終了時に、医師及び医師以外の医療職が「研修医評価票」を用いて評価を行います。臨床研修２年次終了時の最終的な達成状況については、「臨床研修の目標の達成度判定票」を用いて評価（総括的評価）され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・評価者は、臨床研修医の日々の診療実践を観察して、医師としての行動基盤となる価値観などを評価します。具体的には医師の社会的使命を理解した上で医療提供をしているのか（</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A-1</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）、患者の価値観に十分配慮して診療を行っているのか（</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A-2</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A-3</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）、医療の専門家として生涯にわたって自己研鑽していく能力を身につけているのか（</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A-4</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）などについて多角的に評価します。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詳細は、「医師臨床研修指導ガイドライン</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-2020</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年度版</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」を参照してください。</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lang="ja-JP" altLang="en-US" sz="16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hlinkClick r:id="" action="ppaction://noaction"/>
              </a:rPr>
              <a:t>https://www.mhlw.go.jp/content/10800000/ishirinsyokensyu_guideline_2020.pdf</a:t>
            </a:r>
            <a:endPar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2063912"/>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1/2</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7162F123-5903-0C50-7BB3-117EED4D15B5}"/>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医師のプロフェッショナリズム</a:t>
            </a:r>
          </a:p>
        </p:txBody>
      </p:sp>
    </p:spTree>
    <p:extLst>
      <p:ext uri="{BB962C8B-B14F-4D97-AF65-F5344CB8AC3E}">
        <p14:creationId xmlns:p14="http://schemas.microsoft.com/office/powerpoint/2010/main" val="22697744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162F123-5903-0C50-7BB3-117EED4D15B5}"/>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医師のプロフェッショナリズム</a:t>
            </a:r>
          </a:p>
        </p:txBody>
      </p:sp>
      <p:sp>
        <p:nvSpPr>
          <p:cNvPr id="3" name="タイトル 1">
            <a:extLst>
              <a:ext uri="{FF2B5EF4-FFF2-40B4-BE49-F238E27FC236}">
                <a16:creationId xmlns:a16="http://schemas.microsoft.com/office/drawing/2014/main" id="{A8401733-6523-E46D-9F66-B68DB1DAC9B1}"/>
              </a:ext>
            </a:extLst>
          </p:cNvPr>
          <p:cNvSpPr txBox="1">
            <a:spLocks/>
          </p:cNvSpPr>
          <p:nvPr/>
        </p:nvSpPr>
        <p:spPr>
          <a:xfrm>
            <a:off x="457200" y="651600"/>
            <a:ext cx="8229600" cy="781544"/>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・医師としての基本的価値観（プロフェッショナリズム）に関する研修医評価票</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（医師臨床研修指導ガイドライン</a:t>
            </a:r>
            <a:r>
              <a:rPr kumimoji="1" lang="en-US" altLang="ja-JP"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-2020</a:t>
            </a: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年度版</a:t>
            </a:r>
            <a:r>
              <a:rPr kumimoji="1" lang="en-US" altLang="ja-JP"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a:t>
            </a: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より抜粋）</a:t>
            </a:r>
            <a:endParaRPr kumimoji="1" lang="en-US" altLang="ja-JP"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 name="テキスト ボックス 6">
            <a:extLst>
              <a:ext uri="{FF2B5EF4-FFF2-40B4-BE49-F238E27FC236}">
                <a16:creationId xmlns:a16="http://schemas.microsoft.com/office/drawing/2014/main" id="{CC0B9C04-4271-68DA-333E-F594EFCE6853}"/>
              </a:ext>
            </a:extLst>
          </p:cNvPr>
          <p:cNvSpPr txBox="1"/>
          <p:nvPr/>
        </p:nvSpPr>
        <p:spPr>
          <a:xfrm>
            <a:off x="349200" y="244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r>
              <a:rPr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2</a:t>
            </a: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/2</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pic>
        <p:nvPicPr>
          <p:cNvPr id="11" name="図 10">
            <a:extLst>
              <a:ext uri="{FF2B5EF4-FFF2-40B4-BE49-F238E27FC236}">
                <a16:creationId xmlns:a16="http://schemas.microsoft.com/office/drawing/2014/main" id="{6413B115-F815-CAF5-2CFA-5E08959578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4095" y="1503281"/>
            <a:ext cx="4435810" cy="4938468"/>
          </a:xfrm>
          <a:prstGeom prst="rect">
            <a:avLst/>
          </a:prstGeom>
          <a:ln>
            <a:solidFill>
              <a:schemeClr val="tx1">
                <a:lumMod val="75000"/>
                <a:lumOff val="25000"/>
              </a:schemeClr>
            </a:solidFill>
          </a:ln>
        </p:spPr>
      </p:pic>
    </p:spTree>
    <p:extLst>
      <p:ext uri="{BB962C8B-B14F-4D97-AF65-F5344CB8AC3E}">
        <p14:creationId xmlns:p14="http://schemas.microsoft.com/office/powerpoint/2010/main" val="11398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アイコン&#10;&#10;自動的に生成された説明">
            <a:extLst>
              <a:ext uri="{FF2B5EF4-FFF2-40B4-BE49-F238E27FC236}">
                <a16:creationId xmlns:a16="http://schemas.microsoft.com/office/drawing/2014/main" id="{F61D4FE6-B80E-1AF4-D372-93FDA3C301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2521" y="1542650"/>
            <a:ext cx="5668303" cy="3552448"/>
          </a:xfrm>
          <a:prstGeom prst="rect">
            <a:avLst/>
          </a:prstGeom>
        </p:spPr>
      </p:pic>
      <p:sp>
        <p:nvSpPr>
          <p:cNvPr id="7" name="テキスト ボックス 6">
            <a:extLst>
              <a:ext uri="{FF2B5EF4-FFF2-40B4-BE49-F238E27FC236}">
                <a16:creationId xmlns:a16="http://schemas.microsoft.com/office/drawing/2014/main" id="{AC5CC67E-3454-B186-9F00-3B48D5B22AA5}"/>
              </a:ext>
            </a:extLst>
          </p:cNvPr>
          <p:cNvSpPr txBox="1"/>
          <p:nvPr/>
        </p:nvSpPr>
        <p:spPr>
          <a:xfrm>
            <a:off x="251520" y="828001"/>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多様な医療従事者が活躍</a:t>
            </a:r>
            <a:r>
              <a:rPr kumimoji="1" lang="ja-JP" altLang="en-US" sz="3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をしつづけるために、</a:t>
            </a:r>
            <a:endParaRPr kumimoji="1" lang="en-US" altLang="ja-JP" sz="3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0ECD34C-2136-3E3F-BFC8-A16A5B40BB43}"/>
              </a:ext>
            </a:extLst>
          </p:cNvPr>
          <p:cNvSpPr txBox="1"/>
          <p:nvPr/>
        </p:nvSpPr>
        <p:spPr>
          <a:xfrm>
            <a:off x="263502" y="5523576"/>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働きやすい環境</a:t>
            </a:r>
            <a:r>
              <a:rPr kumimoji="1" lang="ja-JP" altLang="en-US" sz="28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を作っていくことが大切です。</a:t>
            </a:r>
            <a:endParaRPr kumimoji="1" lang="en-US" altLang="ja-JP"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3" name="図 22" descr="アイコン&#10;&#10;自動的に生成された説明">
            <a:extLst>
              <a:ext uri="{FF2B5EF4-FFF2-40B4-BE49-F238E27FC236}">
                <a16:creationId xmlns:a16="http://schemas.microsoft.com/office/drawing/2014/main" id="{572BCC13-2EE0-CC9A-8B00-06CDF2661E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6981" y="3301161"/>
            <a:ext cx="1273766" cy="1947223"/>
          </a:xfrm>
          <a:prstGeom prst="rect">
            <a:avLst/>
          </a:prstGeom>
        </p:spPr>
      </p:pic>
      <p:pic>
        <p:nvPicPr>
          <p:cNvPr id="25" name="図 24"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0020" y="3362485"/>
            <a:ext cx="1080252" cy="1866715"/>
          </a:xfrm>
          <a:prstGeom prst="rect">
            <a:avLst/>
          </a:prstGeom>
        </p:spPr>
      </p:pic>
      <p:pic>
        <p:nvPicPr>
          <p:cNvPr id="26" name="図 25" descr="時計 が含まれている画像&#10;&#10;自動的に生成された説明">
            <a:extLst>
              <a:ext uri="{FF2B5EF4-FFF2-40B4-BE49-F238E27FC236}">
                <a16:creationId xmlns:a16="http://schemas.microsoft.com/office/drawing/2014/main" id="{2E372798-CE36-226F-493A-D3D3F8284F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2123" y="3316918"/>
            <a:ext cx="1619276" cy="1908054"/>
          </a:xfrm>
          <a:prstGeom prst="rect">
            <a:avLst/>
          </a:prstGeom>
        </p:spPr>
      </p:pic>
      <p:pic>
        <p:nvPicPr>
          <p:cNvPr id="32" name="図 31" descr="記号 が含まれている画像&#10;&#10;自動的に生成された説明">
            <a:extLst>
              <a:ext uri="{FF2B5EF4-FFF2-40B4-BE49-F238E27FC236}">
                <a16:creationId xmlns:a16="http://schemas.microsoft.com/office/drawing/2014/main" id="{760613DA-3821-AAB0-04FA-7ABD7853F7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7466" y="3395462"/>
            <a:ext cx="1059048" cy="1833738"/>
          </a:xfrm>
          <a:prstGeom prst="rect">
            <a:avLst/>
          </a:prstGeom>
        </p:spPr>
      </p:pic>
      <p:pic>
        <p:nvPicPr>
          <p:cNvPr id="5" name="図 4" descr="記号, らくがき, 男 が含まれている画像&#10;&#10;自動的に生成された説明">
            <a:extLst>
              <a:ext uri="{FF2B5EF4-FFF2-40B4-BE49-F238E27FC236}">
                <a16:creationId xmlns:a16="http://schemas.microsoft.com/office/drawing/2014/main" id="{DD54AAB1-9804-F354-B745-105232B332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30791" y="3361289"/>
            <a:ext cx="1255602" cy="1867911"/>
          </a:xfrm>
          <a:prstGeom prst="rect">
            <a:avLst/>
          </a:prstGeom>
        </p:spPr>
      </p:pic>
      <p:pic>
        <p:nvPicPr>
          <p:cNvPr id="12" name="図 11" descr="スポーツゲーム が含まれている画像&#10;&#10;自動的に生成された説明">
            <a:extLst>
              <a:ext uri="{FF2B5EF4-FFF2-40B4-BE49-F238E27FC236}">
                <a16:creationId xmlns:a16="http://schemas.microsoft.com/office/drawing/2014/main" id="{62A8B908-C21D-FEE3-FD9B-F4EACBE56D0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74023" y="3377276"/>
            <a:ext cx="1178777" cy="1870350"/>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3878107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32A3A23B-AFD4-43D0-AFEC-1865F22DD375}"/>
              </a:ext>
            </a:extLst>
          </p:cNvPr>
          <p:cNvGrpSpPr>
            <a:grpSpLocks noChangeAspect="1"/>
          </p:cNvGrpSpPr>
          <p:nvPr/>
        </p:nvGrpSpPr>
        <p:grpSpPr>
          <a:xfrm rot="12600000">
            <a:off x="4729293" y="5041930"/>
            <a:ext cx="2155597" cy="1706929"/>
            <a:chOff x="250557" y="1586826"/>
            <a:chExt cx="3586372" cy="2839900"/>
          </a:xfrm>
        </p:grpSpPr>
        <p:sp>
          <p:nvSpPr>
            <p:cNvPr id="22" name="楕円 21">
              <a:extLst>
                <a:ext uri="{FF2B5EF4-FFF2-40B4-BE49-F238E27FC236}">
                  <a16:creationId xmlns:a16="http://schemas.microsoft.com/office/drawing/2014/main" id="{0938D226-C1E5-47F9-92AF-ED6CF0037CA5}"/>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楕円 22">
              <a:extLst>
                <a:ext uri="{FF2B5EF4-FFF2-40B4-BE49-F238E27FC236}">
                  <a16:creationId xmlns:a16="http://schemas.microsoft.com/office/drawing/2014/main" id="{0CA0D110-95E5-46F5-BA1E-10E922F42D6E}"/>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楕円 23">
              <a:extLst>
                <a:ext uri="{FF2B5EF4-FFF2-40B4-BE49-F238E27FC236}">
                  <a16:creationId xmlns:a16="http://schemas.microsoft.com/office/drawing/2014/main" id="{069C561E-BAB0-4B73-A7E6-2BCE459F440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4" name="グループ化 13">
            <a:extLst>
              <a:ext uri="{FF2B5EF4-FFF2-40B4-BE49-F238E27FC236}">
                <a16:creationId xmlns:a16="http://schemas.microsoft.com/office/drawing/2014/main" id="{4ED69D92-2545-4907-9CCC-D06F31F6B23F}"/>
              </a:ext>
            </a:extLst>
          </p:cNvPr>
          <p:cNvGrpSpPr>
            <a:grpSpLocks noChangeAspect="1"/>
          </p:cNvGrpSpPr>
          <p:nvPr/>
        </p:nvGrpSpPr>
        <p:grpSpPr>
          <a:xfrm rot="19800000" flipH="1">
            <a:off x="2460393" y="4892146"/>
            <a:ext cx="2155597" cy="1706929"/>
            <a:chOff x="250557" y="1586826"/>
            <a:chExt cx="3586372" cy="2839900"/>
          </a:xfrm>
        </p:grpSpPr>
        <p:sp>
          <p:nvSpPr>
            <p:cNvPr id="16" name="楕円 15">
              <a:extLst>
                <a:ext uri="{FF2B5EF4-FFF2-40B4-BE49-F238E27FC236}">
                  <a16:creationId xmlns:a16="http://schemas.microsoft.com/office/drawing/2014/main" id="{89E63F64-57D0-4290-B04B-4B6D0BC7B122}"/>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楕円 18">
              <a:extLst>
                <a:ext uri="{FF2B5EF4-FFF2-40B4-BE49-F238E27FC236}">
                  <a16:creationId xmlns:a16="http://schemas.microsoft.com/office/drawing/2014/main" id="{5243182F-A2EC-4FCE-B7F8-21C5141E9E6C}"/>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楕円 19">
              <a:extLst>
                <a:ext uri="{FF2B5EF4-FFF2-40B4-BE49-F238E27FC236}">
                  <a16:creationId xmlns:a16="http://schemas.microsoft.com/office/drawing/2014/main" id="{5F7706F7-8B8D-4555-A741-8AFB9AC88FFE}"/>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プロフェッショナリズムを備えた医師を育成するためには、</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指導する医師にどういった素養が求められますか？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2181600"/>
            <a:ext cx="8229600" cy="2713718"/>
          </a:xfrm>
          <a:prstGeom prst="roundRect">
            <a:avLst>
              <a:gd name="adj" fmla="val 0"/>
            </a:avLst>
          </a:prstGeom>
          <a:noFill/>
          <a:ln w="57150">
            <a:solidFill>
              <a:schemeClr val="accent6">
                <a:lumMod val="60000"/>
                <a:lumOff val="40000"/>
              </a:schemeClr>
            </a:solidFill>
          </a:ln>
        </p:spPr>
        <p:txBody>
          <a:bodyPr vert="horz" lIns="144000" tIns="144000" rIns="144000" bIns="14400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医師としての行動を決定づける基本的価値観（プロフェッショナリズム）として、①社会的枠組みでの公平性・公正性と公衆衛生的視点の確保、②病める人の福利優先、③他者への思いやり・優しさ、④絶え間ない自己向上心という４つの価値観が挙げられています。</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・医師としての行動の背後にある考えや価値観を涵養するためには、医師やそのほかのスタッフの</a:t>
            </a:r>
            <a:r>
              <a:rPr kumimoji="1" lang="ja-JP" altLang="en-US"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観察</a:t>
            </a:r>
            <a:r>
              <a:rPr kumimoji="1" lang="ja-JP" altLang="en-US" sz="160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と</a:t>
            </a: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その</a:t>
            </a:r>
            <a:r>
              <a:rPr kumimoji="1" lang="ja-JP" altLang="en-US"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記録・評価</a:t>
            </a:r>
            <a:r>
              <a:rPr kumimoji="1" lang="ja-JP" altLang="en-US" sz="160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、また、</a:t>
            </a: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それらに基づく</a:t>
            </a:r>
            <a:r>
              <a:rPr kumimoji="1" lang="ja-JP" altLang="en-US" sz="16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臨床研修医への定期的なフィードバック</a:t>
            </a:r>
            <a:r>
              <a:rPr kumimoji="1" lang="ja-JP" altLang="en-US" sz="16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が重要です。直接の指導を通じて、その臨床研修医を十分に観察し、その他のスタッフによる記録・評価も参考にしつつ、医師のプロフェッショナリズムに関するフィードバックを行うことをできるだけ心がけてください。</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7162F123-5903-0C50-7BB3-117EED4D15B5}"/>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医師のプロフェッショナリズム</a:t>
            </a:r>
          </a:p>
        </p:txBody>
      </p:sp>
      <p:pic>
        <p:nvPicPr>
          <p:cNvPr id="5" name="図 4" descr="アイコン&#10;&#10;自動的に生成された説明">
            <a:extLst>
              <a:ext uri="{FF2B5EF4-FFF2-40B4-BE49-F238E27FC236}">
                <a16:creationId xmlns:a16="http://schemas.microsoft.com/office/drawing/2014/main" id="{E32ECAAC-92AA-156D-CFAC-1F09B4F55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447" y="5137699"/>
            <a:ext cx="878142" cy="1342429"/>
          </a:xfrm>
          <a:prstGeom prst="rect">
            <a:avLst/>
          </a:prstGeom>
        </p:spPr>
      </p:pic>
      <p:pic>
        <p:nvPicPr>
          <p:cNvPr id="8" name="図 7" descr="男性の顔の絵&#10;&#10;低い精度で自動的に生成された説明">
            <a:extLst>
              <a:ext uri="{FF2B5EF4-FFF2-40B4-BE49-F238E27FC236}">
                <a16:creationId xmlns:a16="http://schemas.microsoft.com/office/drawing/2014/main" id="{41294C71-B906-1505-4DEF-C30242F2F6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382" y="5213123"/>
            <a:ext cx="934038" cy="1184973"/>
          </a:xfrm>
          <a:prstGeom prst="rect">
            <a:avLst/>
          </a:prstGeom>
        </p:spPr>
      </p:pic>
      <p:pic>
        <p:nvPicPr>
          <p:cNvPr id="11" name="図 10" descr="男性の顔の絵&#10;&#10;低い精度で自動的に生成された説明">
            <a:extLst>
              <a:ext uri="{FF2B5EF4-FFF2-40B4-BE49-F238E27FC236}">
                <a16:creationId xmlns:a16="http://schemas.microsoft.com/office/drawing/2014/main" id="{0CC191BA-CEF0-51AF-CDA5-B09E68B8A1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2602" y="5197527"/>
            <a:ext cx="918999" cy="1253181"/>
          </a:xfrm>
          <a:prstGeom prst="rect">
            <a:avLst/>
          </a:prstGeom>
        </p:spPr>
      </p:pic>
    </p:spTree>
    <p:extLst>
      <p:ext uri="{BB962C8B-B14F-4D97-AF65-F5344CB8AC3E}">
        <p14:creationId xmlns:p14="http://schemas.microsoft.com/office/powerpoint/2010/main" val="40348319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26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医師の働き方改革を推進しつつ、</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臨床研修医や専攻医の修練を指導する上で、</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気をつけるべきことはありますか？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2380087"/>
            <a:ext cx="8229600" cy="3696369"/>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just" defTabSz="990570">
              <a:spcBef>
                <a:spcPts val="0"/>
              </a:spcBef>
            </a:pP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＜指導する医師＞</a:t>
            </a:r>
            <a:endParaRPr lang="en-US" altLang="ja-JP" sz="1600" kern="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just" defTabSz="990570">
              <a:spcBef>
                <a:spcPts val="0"/>
              </a:spcBef>
            </a:pP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ja-JP" sz="1600" kern="100" dirty="0">
                <a:solidFill>
                  <a:schemeClr val="tx1">
                    <a:lumMod val="75000"/>
                    <a:lumOff val="25000"/>
                  </a:schemeClr>
                </a:solidFill>
                <a:latin typeface="游ゴシック" panose="020B0400000000000000" pitchFamily="50" charset="-128"/>
                <a:ea typeface="游ゴシック" panose="020B0400000000000000" pitchFamily="50" charset="-128"/>
              </a:rPr>
              <a:t>臨床研修指導医や、専攻医を指導する医師は、所定労働時間内に修練が行われるよう工夫した研修計画を考える必要があ</a:t>
            </a: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ります。</a:t>
            </a:r>
            <a:r>
              <a:rPr lang="ja-JP" altLang="ja-JP" sz="1600" kern="100" dirty="0">
                <a:solidFill>
                  <a:schemeClr val="tx1">
                    <a:lumMod val="75000"/>
                    <a:lumOff val="25000"/>
                  </a:schemeClr>
                </a:solidFill>
                <a:latin typeface="游ゴシック" panose="020B0400000000000000" pitchFamily="50" charset="-128"/>
                <a:ea typeface="游ゴシック" panose="020B0400000000000000" pitchFamily="50" charset="-128"/>
              </a:rPr>
              <a:t>やむを得ず、所定労働時間</a:t>
            </a: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外</a:t>
            </a:r>
            <a:r>
              <a:rPr lang="ja-JP" altLang="ja-JP" sz="1600" kern="100" dirty="0">
                <a:solidFill>
                  <a:schemeClr val="tx1">
                    <a:lumMod val="75000"/>
                    <a:lumOff val="25000"/>
                  </a:schemeClr>
                </a:solidFill>
                <a:latin typeface="游ゴシック" panose="020B0400000000000000" pitchFamily="50" charset="-128"/>
                <a:ea typeface="游ゴシック" panose="020B0400000000000000" pitchFamily="50" charset="-128"/>
              </a:rPr>
              <a:t>に修練を行う必要がある場合には、その必要性について十分に吟味</a:t>
            </a: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してください。</a:t>
            </a:r>
            <a:endParaRPr lang="en-US" altLang="ja-JP" sz="1600" kern="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just" defTabSz="990570">
              <a:spcBef>
                <a:spcPts val="0"/>
              </a:spcBef>
            </a:pPr>
            <a:endParaRPr lang="en-US" altLang="ja-JP" sz="600" kern="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just" defTabSz="990570">
              <a:spcBef>
                <a:spcPts val="0"/>
              </a:spcBef>
            </a:pP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・なお、臨床研修医や専攻医にとっては、夜間・休日の急変患者に対応することでしか知り得ない知識・技能もあります。このため、</a:t>
            </a:r>
            <a:r>
              <a:rPr lang="ja-JP" altLang="en-US" sz="1600" b="1" kern="100" dirty="0">
                <a:solidFill>
                  <a:schemeClr val="tx1">
                    <a:lumMod val="75000"/>
                    <a:lumOff val="25000"/>
                  </a:schemeClr>
                </a:solidFill>
                <a:latin typeface="游ゴシック" panose="020B0400000000000000" pitchFamily="50" charset="-128"/>
                <a:ea typeface="游ゴシック" panose="020B0400000000000000" pitchFamily="50" charset="-128"/>
              </a:rPr>
              <a:t>研修の必要性から、指導医が緊急に呼び出す可能性については事前に説明を行っておきましょう</a:t>
            </a: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。またその場合は、事後的に</a:t>
            </a:r>
            <a:r>
              <a:rPr lang="ja-JP" altLang="en-US" sz="1600" b="1" kern="100" dirty="0">
                <a:solidFill>
                  <a:schemeClr val="tx1">
                    <a:lumMod val="75000"/>
                    <a:lumOff val="25000"/>
                  </a:schemeClr>
                </a:solidFill>
                <a:latin typeface="游ゴシック" panose="020B0400000000000000" pitchFamily="50" charset="-128"/>
                <a:ea typeface="游ゴシック" panose="020B0400000000000000" pitchFamily="50" charset="-128"/>
              </a:rPr>
              <a:t>代償休息を付与</a:t>
            </a: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する等、十分な休息時間の確保を行う旨も伝えておきましょう。</a:t>
            </a:r>
            <a:endParaRPr lang="en-US" altLang="ja-JP" sz="1600" kern="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just" defTabSz="990570">
              <a:spcBef>
                <a:spcPts val="0"/>
              </a:spcBef>
            </a:pPr>
            <a:endParaRPr lang="en-US" altLang="ja-JP" sz="1600" kern="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just" defTabSz="990570">
              <a:spcBef>
                <a:spcPts val="0"/>
              </a:spcBef>
            </a:pPr>
            <a:r>
              <a:rPr lang="ja-JP" altLang="en-US" sz="1600" kern="100" dirty="0">
                <a:solidFill>
                  <a:schemeClr val="tx1">
                    <a:lumMod val="75000"/>
                    <a:lumOff val="25000"/>
                  </a:schemeClr>
                </a:solidFill>
                <a:latin typeface="游ゴシック" panose="020B0400000000000000" pitchFamily="50" charset="-128"/>
                <a:ea typeface="游ゴシック" panose="020B0400000000000000" pitchFamily="50" charset="-128"/>
              </a:rPr>
              <a:t>＜管理者＞</a:t>
            </a:r>
            <a:endParaRPr lang="en-US" altLang="ja-JP" sz="1600" kern="1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just" defTabSz="990570">
              <a:spcBef>
                <a:spcPts val="0"/>
              </a:spcBef>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指導をする医師の健康を確保することも、医療機関の管理者の重要な役割</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です。一人の医師に指導に関する業務が集中しないよう、すなわち、業務時間内に指導を行えるよう、</a:t>
            </a:r>
            <a:r>
              <a:rPr lang="ja-JP" altLang="en-US" sz="1600" b="1" dirty="0">
                <a:solidFill>
                  <a:srgbClr val="4F81BD"/>
                </a:solidFill>
                <a:latin typeface="游ゴシック" panose="020B0400000000000000" pitchFamily="50" charset="-128"/>
                <a:ea typeface="游ゴシック" panose="020B0400000000000000" pitchFamily="50" charset="-128"/>
              </a:rPr>
              <a:t>科内で指導担当者を分担する</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等の調整を行いましょう。</a:t>
            </a: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2023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7162F123-5903-0C50-7BB3-117EED4D15B5}"/>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医師のプロフェッショナリズム</a:t>
            </a:r>
          </a:p>
        </p:txBody>
      </p:sp>
      <p:pic>
        <p:nvPicPr>
          <p:cNvPr id="8" name="図 7" descr="ロゴ, アイコン&#10;&#10;自動的に生成された説明">
            <a:extLst>
              <a:ext uri="{FF2B5EF4-FFF2-40B4-BE49-F238E27FC236}">
                <a16:creationId xmlns:a16="http://schemas.microsoft.com/office/drawing/2014/main" id="{AD4476B9-9F30-425D-8786-12442CB25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763" y="5628749"/>
            <a:ext cx="941834" cy="810770"/>
          </a:xfrm>
          <a:prstGeom prst="rect">
            <a:avLst/>
          </a:prstGeom>
        </p:spPr>
      </p:pic>
    </p:spTree>
    <p:extLst>
      <p:ext uri="{BB962C8B-B14F-4D97-AF65-F5344CB8AC3E}">
        <p14:creationId xmlns:p14="http://schemas.microsoft.com/office/powerpoint/2010/main" val="21598616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26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医師の働き方改革の制度がスタートすることを踏まえ、</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指導を受ける医師（臨床研修医・専攻医）が</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気をつけるべきことはありますか？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2433600"/>
            <a:ext cx="8229600" cy="126000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indent="-216000" algn="l">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指導を受ける医師は、研鑽時間と労働時間の区別を十分に認識しながら働くことが大切です。自分の所属する医療機関における所定労働時間を確認し、それ以外の時間で従事している業務や研鑽が、労働時間に該当するかは、自身でも確認を行うようにしましょう。</a:t>
            </a: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2023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7162F123-5903-0C50-7BB3-117EED4D15B5}"/>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医師のプロフェッショナリズム</a:t>
            </a:r>
          </a:p>
        </p:txBody>
      </p:sp>
      <p:pic>
        <p:nvPicPr>
          <p:cNvPr id="9" name="図 8" descr="アイコン&#10;&#10;自動的に生成された説明">
            <a:extLst>
              <a:ext uri="{FF2B5EF4-FFF2-40B4-BE49-F238E27FC236}">
                <a16:creationId xmlns:a16="http://schemas.microsoft.com/office/drawing/2014/main" id="{6C470ECE-BF12-1201-5301-42596905CF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2314" y="3554896"/>
            <a:ext cx="3312000" cy="2069996"/>
          </a:xfrm>
          <a:prstGeom prst="rect">
            <a:avLst/>
          </a:prstGeom>
        </p:spPr>
      </p:pic>
      <p:pic>
        <p:nvPicPr>
          <p:cNvPr id="8" name="図 7">
            <a:extLst>
              <a:ext uri="{FF2B5EF4-FFF2-40B4-BE49-F238E27FC236}">
                <a16:creationId xmlns:a16="http://schemas.microsoft.com/office/drawing/2014/main" id="{307ED4AD-ABF6-55BC-B85A-C24B49275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7" y="4104000"/>
            <a:ext cx="2304258" cy="2455475"/>
          </a:xfrm>
          <a:prstGeom prst="rect">
            <a:avLst/>
          </a:prstGeom>
        </p:spPr>
      </p:pic>
    </p:spTree>
    <p:extLst>
      <p:ext uri="{BB962C8B-B14F-4D97-AF65-F5344CB8AC3E}">
        <p14:creationId xmlns:p14="http://schemas.microsoft.com/office/powerpoint/2010/main" val="29431625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a:extLst>
              <a:ext uri="{FF2B5EF4-FFF2-40B4-BE49-F238E27FC236}">
                <a16:creationId xmlns:a16="http://schemas.microsoft.com/office/drawing/2014/main" id="{7797A1BC-9E75-37C6-8E36-622F1A2FE633}"/>
              </a:ext>
            </a:extLst>
          </p:cNvPr>
          <p:cNvSpPr/>
          <p:nvPr/>
        </p:nvSpPr>
        <p:spPr>
          <a:xfrm>
            <a:off x="187291" y="182970"/>
            <a:ext cx="8769418" cy="6538078"/>
          </a:xfrm>
          <a:prstGeom prst="frame">
            <a:avLst>
              <a:gd name="adj1" fmla="val 60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楕円 14">
            <a:extLst>
              <a:ext uri="{FF2B5EF4-FFF2-40B4-BE49-F238E27FC236}">
                <a16:creationId xmlns:a16="http://schemas.microsoft.com/office/drawing/2014/main" id="{3912B02F-51C3-DD16-8FB7-4E0835B2CD25}"/>
              </a:ext>
            </a:extLst>
          </p:cNvPr>
          <p:cNvSpPr/>
          <p:nvPr/>
        </p:nvSpPr>
        <p:spPr>
          <a:xfrm>
            <a:off x="2771800" y="5221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2800" b="1">
                <a:solidFill>
                  <a:schemeClr val="tx2">
                    <a:lumMod val="40000"/>
                    <a:lumOff val="60000"/>
                  </a:schemeClr>
                </a:solidFill>
                <a:latin typeface="游ゴシック" panose="020B0400000000000000" pitchFamily="50" charset="-128"/>
                <a:ea typeface="游ゴシック" panose="020B0400000000000000" pitchFamily="50" charset="-128"/>
              </a:rPr>
              <a:t>医師としての基本的価値観</a:t>
            </a:r>
            <a:br>
              <a:rPr lang="en-US" altLang="ja-JP" sz="2800" b="1">
                <a:solidFill>
                  <a:schemeClr val="tx2">
                    <a:lumMod val="40000"/>
                    <a:lumOff val="60000"/>
                  </a:schemeClr>
                </a:solidFill>
                <a:latin typeface="游ゴシック" panose="020B0400000000000000" pitchFamily="50" charset="-128"/>
                <a:ea typeface="游ゴシック" panose="020B0400000000000000" pitchFamily="50" charset="-128"/>
              </a:rPr>
            </a:br>
            <a:r>
              <a:rPr lang="ja-JP" altLang="en-US" sz="2800" b="1">
                <a:solidFill>
                  <a:schemeClr val="tx2">
                    <a:lumMod val="40000"/>
                    <a:lumOff val="60000"/>
                  </a:schemeClr>
                </a:solidFill>
                <a:latin typeface="游ゴシック" panose="020B0400000000000000" pitchFamily="50" charset="-128"/>
                <a:ea typeface="游ゴシック" panose="020B0400000000000000" pitchFamily="50" charset="-128"/>
              </a:rPr>
              <a:t>（プロフェッショナリズム）</a:t>
            </a:r>
            <a:endParaRPr kumimoji="1" lang="ja-JP" altLang="en-US" sz="2800" b="1">
              <a:solidFill>
                <a:schemeClr val="tx2">
                  <a:lumMod val="40000"/>
                  <a:lumOff val="60000"/>
                </a:schemeClr>
              </a:solidFill>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a:pPr>
            <a:r>
              <a:rPr lang="ja-JP" altLang="en-US" sz="2400" b="1">
                <a:solidFill>
                  <a:schemeClr val="accent1"/>
                </a:solidFill>
                <a:latin typeface="游ゴシック" panose="020B0400000000000000" pitchFamily="50" charset="-128"/>
                <a:ea typeface="游ゴシック" panose="020B0400000000000000" pitchFamily="50" charset="-128"/>
              </a:rPr>
              <a:t>社会的使命と公衆衛生への寄与</a:t>
            </a:r>
          </a:p>
          <a:p>
            <a:pPr marL="400050" lvl="1" indent="0">
              <a:buNone/>
            </a:pPr>
            <a:r>
              <a:rPr lang="ja-JP" altLang="en-US" sz="1800" b="1">
                <a:solidFill>
                  <a:schemeClr val="accent1"/>
                </a:solidFill>
                <a:latin typeface="游ゴシック" panose="020B0400000000000000" pitchFamily="50" charset="-128"/>
                <a:ea typeface="游ゴシック" panose="020B0400000000000000" pitchFamily="50" charset="-128"/>
              </a:rPr>
              <a:t>社会的使命を自覚し、説明責任を果たしつつ、限りある資源や社会の変遷に配慮した公正な医療の提供及び公衆衛生の向上に努める。</a:t>
            </a:r>
            <a:endParaRPr lang="en-US" altLang="ja-JP" sz="1800" b="1">
              <a:solidFill>
                <a:schemeClr val="accent1"/>
              </a:solidFill>
              <a:latin typeface="游ゴシック" panose="020B0400000000000000" pitchFamily="50" charset="-128"/>
              <a:ea typeface="游ゴシック" panose="020B0400000000000000" pitchFamily="50" charset="-128"/>
            </a:endParaRPr>
          </a:p>
          <a:p>
            <a:pPr marL="400050" lvl="1" indent="0">
              <a:buNone/>
            </a:pPr>
            <a:endParaRPr lang="ja-JP" altLang="en-US" sz="1800" b="1">
              <a:solidFill>
                <a:schemeClr val="accent1"/>
              </a:solidFill>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2400" b="1">
                <a:solidFill>
                  <a:schemeClr val="accent1"/>
                </a:solidFill>
                <a:latin typeface="游ゴシック" panose="020B0400000000000000" pitchFamily="50" charset="-128"/>
                <a:ea typeface="游ゴシック" panose="020B0400000000000000" pitchFamily="50" charset="-128"/>
              </a:rPr>
              <a:t>利他的な態度</a:t>
            </a:r>
          </a:p>
          <a:p>
            <a:pPr marL="400050" lvl="1" indent="0">
              <a:buNone/>
            </a:pPr>
            <a:r>
              <a:rPr lang="ja-JP" altLang="en-US" sz="1800" b="1">
                <a:solidFill>
                  <a:schemeClr val="accent1"/>
                </a:solidFill>
                <a:latin typeface="游ゴシック" panose="020B0400000000000000" pitchFamily="50" charset="-128"/>
                <a:ea typeface="游ゴシック" panose="020B0400000000000000" pitchFamily="50" charset="-128"/>
              </a:rPr>
              <a:t>患者の苦痛や不安の軽減と福利の向上を最優先し、患者の価値観や自己決定権を尊重する。</a:t>
            </a:r>
            <a:endParaRPr lang="en-US" altLang="ja-JP" sz="1800" b="1">
              <a:solidFill>
                <a:schemeClr val="accent1"/>
              </a:solidFill>
              <a:latin typeface="游ゴシック" panose="020B0400000000000000" pitchFamily="50" charset="-128"/>
              <a:ea typeface="游ゴシック" panose="020B0400000000000000" pitchFamily="50" charset="-128"/>
            </a:endParaRPr>
          </a:p>
          <a:p>
            <a:pPr marL="400050" lvl="1" indent="0">
              <a:buNone/>
            </a:pPr>
            <a:endParaRPr lang="ja-JP" altLang="en-US" sz="2000" b="1">
              <a:solidFill>
                <a:schemeClr val="accent1"/>
              </a:solidFill>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2400" b="1">
                <a:solidFill>
                  <a:schemeClr val="accent1"/>
                </a:solidFill>
                <a:latin typeface="游ゴシック" panose="020B0400000000000000" pitchFamily="50" charset="-128"/>
                <a:ea typeface="游ゴシック" panose="020B0400000000000000" pitchFamily="50" charset="-128"/>
              </a:rPr>
              <a:t>人間性の尊重</a:t>
            </a:r>
          </a:p>
          <a:p>
            <a:pPr marL="400050" lvl="1" indent="0">
              <a:buNone/>
            </a:pPr>
            <a:r>
              <a:rPr lang="ja-JP" altLang="en-US" sz="1800" b="1">
                <a:solidFill>
                  <a:schemeClr val="accent1"/>
                </a:solidFill>
                <a:latin typeface="游ゴシック" panose="020B0400000000000000" pitchFamily="50" charset="-128"/>
                <a:ea typeface="游ゴシック" panose="020B0400000000000000" pitchFamily="50" charset="-128"/>
              </a:rPr>
              <a:t>患者や家族の多様な価値観、感情、知識に配慮し、尊敬の念と思いやりの心を持って接する。</a:t>
            </a:r>
            <a:endParaRPr lang="en-US" altLang="ja-JP" sz="1800" b="1">
              <a:solidFill>
                <a:schemeClr val="accent1"/>
              </a:solidFill>
              <a:latin typeface="游ゴシック" panose="020B0400000000000000" pitchFamily="50" charset="-128"/>
              <a:ea typeface="游ゴシック" panose="020B0400000000000000" pitchFamily="50" charset="-128"/>
            </a:endParaRPr>
          </a:p>
          <a:p>
            <a:pPr marL="400050" lvl="1" indent="0">
              <a:buNone/>
            </a:pPr>
            <a:endParaRPr lang="ja-JP" altLang="en-US" sz="1800" b="1">
              <a:solidFill>
                <a:schemeClr val="accent1"/>
              </a:solidFill>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2400" b="1">
                <a:solidFill>
                  <a:schemeClr val="accent1"/>
                </a:solidFill>
                <a:latin typeface="游ゴシック" panose="020B0400000000000000" pitchFamily="50" charset="-128"/>
                <a:ea typeface="游ゴシック" panose="020B0400000000000000" pitchFamily="50" charset="-128"/>
              </a:rPr>
              <a:t>自らを高める姿勢</a:t>
            </a:r>
          </a:p>
          <a:p>
            <a:pPr marL="400050" lvl="1" indent="0">
              <a:buNone/>
            </a:pPr>
            <a:r>
              <a:rPr lang="ja-JP" altLang="en-US" sz="1800" b="1">
                <a:solidFill>
                  <a:schemeClr val="accent1"/>
                </a:solidFill>
                <a:latin typeface="游ゴシック" panose="020B0400000000000000" pitchFamily="50" charset="-128"/>
                <a:ea typeface="游ゴシック" panose="020B0400000000000000" pitchFamily="50" charset="-128"/>
              </a:rPr>
              <a:t>自らの言動及び医療の内容を省察し、常に資質・能力の向上に努める。</a:t>
            </a:r>
            <a:endParaRPr kumimoji="1" lang="ja-JP" altLang="en-US" sz="1800" b="1">
              <a:solidFill>
                <a:schemeClr val="accent1"/>
              </a:solidFill>
              <a:latin typeface="游ゴシック" panose="020B0400000000000000" pitchFamily="50" charset="-128"/>
              <a:ea typeface="游ゴシック" panose="020B0400000000000000" pitchFamily="50" charset="-128"/>
            </a:endParaRPr>
          </a:p>
        </p:txBody>
      </p:sp>
      <p:sp>
        <p:nvSpPr>
          <p:cNvPr id="4" name="タイトル 1">
            <a:extLst>
              <a:ext uri="{FF2B5EF4-FFF2-40B4-BE49-F238E27FC236}">
                <a16:creationId xmlns:a16="http://schemas.microsoft.com/office/drawing/2014/main" id="{BCC7EDC6-6B5F-48F3-A898-F3EECD14386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医師のプロフェッショナリズム</a:t>
            </a:r>
          </a:p>
        </p:txBody>
      </p:sp>
      <p:sp>
        <p:nvSpPr>
          <p:cNvPr id="9" name="テキスト ボックス 8">
            <a:extLst>
              <a:ext uri="{FF2B5EF4-FFF2-40B4-BE49-F238E27FC236}">
                <a16:creationId xmlns:a16="http://schemas.microsoft.com/office/drawing/2014/main" id="{696273FC-D65F-4C3C-9D04-8F23B1922706}"/>
              </a:ext>
            </a:extLst>
          </p:cNvPr>
          <p:cNvSpPr txBox="1"/>
          <p:nvPr/>
        </p:nvSpPr>
        <p:spPr>
          <a:xfrm>
            <a:off x="4665960" y="1289282"/>
            <a:ext cx="4338470" cy="27699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（医師臨床研修指導ガイドライン</a:t>
            </a: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-2020</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年度版</a:t>
            </a: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 </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より抜粋）</a:t>
            </a:r>
            <a:endPar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36646283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3853B615-9D74-BB07-EEFC-AB0C286EE6E1}"/>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31F9C117-5C2B-B8C8-1BB6-A21CD8DAE2F7}"/>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DCE0AF7-DA5A-CA91-9D7C-3E80F9D594F3}"/>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4485DFA2-8976-9967-6BA9-C40945ED1EFD}"/>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371B26D-B052-2601-00EB-5D4572FD40EA}"/>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9353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4969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医療現場でもハラスメントが起きることがあります。</a:t>
            </a:r>
          </a:p>
        </p:txBody>
      </p:sp>
      <p:sp>
        <p:nvSpPr>
          <p:cNvPr id="2" name="テキスト ボックス 1">
            <a:extLst>
              <a:ext uri="{FF2B5EF4-FFF2-40B4-BE49-F238E27FC236}">
                <a16:creationId xmlns:a16="http://schemas.microsoft.com/office/drawing/2014/main" id="{53F883EE-2355-354D-A8FC-AEF198B93FCB}"/>
              </a:ext>
            </a:extLst>
          </p:cNvPr>
          <p:cNvSpPr txBox="1"/>
          <p:nvPr/>
        </p:nvSpPr>
        <p:spPr>
          <a:xfrm>
            <a:off x="569339" y="1860512"/>
            <a:ext cx="7272808"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例えば</a:t>
            </a:r>
            <a:endParaRPr kumimoji="1" lang="en-US" altLang="ja-JP"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a:t>
            </a:r>
            <a:r>
              <a:rPr kumimoji="1" lang="ja-JP" altLang="en-US" sz="2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パワーハラスメント</a:t>
            </a:r>
            <a:endParaRPr kumimoji="1" lang="en-US" altLang="ja-JP" sz="2400" b="1" i="0" u="none" strike="sng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セクシュアルハラスメント</a:t>
            </a:r>
            <a:endParaRPr kumimoji="1" lang="en-US" altLang="ja-JP" sz="2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妊娠・出産・育児休業等に関するハラスメント</a:t>
            </a:r>
            <a:endParaRPr kumimoji="1" lang="en-US" altLang="ja-JP" sz="2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があります。</a:t>
            </a:r>
          </a:p>
        </p:txBody>
      </p:sp>
      <p:sp>
        <p:nvSpPr>
          <p:cNvPr id="4"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10" name="図 9" descr="光 が含まれている画像&#10;&#10;自動的に生成された説明">
            <a:extLst>
              <a:ext uri="{FF2B5EF4-FFF2-40B4-BE49-F238E27FC236}">
                <a16:creationId xmlns:a16="http://schemas.microsoft.com/office/drawing/2014/main" id="{48D23200-1543-E9D6-CA0C-DFD31DD62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646" y="4714702"/>
            <a:ext cx="1698405" cy="1539219"/>
          </a:xfrm>
          <a:prstGeom prst="rect">
            <a:avLst/>
          </a:prstGeom>
        </p:spPr>
      </p:pic>
    </p:spTree>
    <p:extLst>
      <p:ext uri="{BB962C8B-B14F-4D97-AF65-F5344CB8AC3E}">
        <p14:creationId xmlns:p14="http://schemas.microsoft.com/office/powerpoint/2010/main" val="1641502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11E119F-5FF8-8991-8FE1-F473DB05A6FD}"/>
              </a:ext>
            </a:extLst>
          </p:cNvPr>
          <p:cNvSpPr txBox="1"/>
          <p:nvPr/>
        </p:nvSpPr>
        <p:spPr>
          <a:xfrm>
            <a:off x="474305" y="1916832"/>
            <a:ext cx="820891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すべての企業は相談窓口の設置などを含めた、ハラスメント対策を講じる義務があります。</a:t>
            </a:r>
            <a:endParaRPr kumimoji="1" lang="en-US" altLang="ja-JP"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ハラスメントにあったときは、自分の所属する機関の相談窓口に相談しましょう。</a:t>
            </a:r>
            <a:endParaRPr kumimoji="1" lang="en-US" altLang="ja-JP" sz="20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講ずべき措置の詳細は「あかるい職場応援団」をご覧ください。</a:t>
            </a:r>
            <a:endParaRPr kumimoji="1" lang="en-US" altLang="ja-JP" sz="14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hlinkClick r:id="" action="ppaction://noaction"/>
              </a:rPr>
              <a:t>https://www.no-harassment.mhlw.go.jp/law-measure</a:t>
            </a:r>
            <a:endParaRPr kumimoji="1" lang="en-US" altLang="ja-JP" sz="14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BBF257F-CDED-DD11-0200-FD7F5E936EED}"/>
              </a:ext>
            </a:extLst>
          </p:cNvPr>
          <p:cNvSpPr txBox="1"/>
          <p:nvPr/>
        </p:nvSpPr>
        <p:spPr>
          <a:xfrm>
            <a:off x="474305" y="419472"/>
            <a:ext cx="820891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0070C0"/>
                </a:solidFill>
                <a:effectLst/>
                <a:uLnTx/>
                <a:uFillTx/>
                <a:latin typeface="游ゴシック" panose="020B0400000000000000" pitchFamily="50" charset="-128"/>
                <a:ea typeface="游ゴシック" panose="020B0400000000000000" pitchFamily="50" charset="-128"/>
                <a:cs typeface="+mn-cs"/>
              </a:rPr>
              <a:t>ハラスメントにあったら、まずは相談しましょう</a:t>
            </a:r>
          </a:p>
        </p:txBody>
      </p:sp>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10" name="図 9" descr="ウィンドウ が含まれている画像&#10;&#10;自動的に生成された説明">
            <a:extLst>
              <a:ext uri="{FF2B5EF4-FFF2-40B4-BE49-F238E27FC236}">
                <a16:creationId xmlns:a16="http://schemas.microsoft.com/office/drawing/2014/main" id="{8BF2591A-38ED-1E1B-C5B0-D80EF8893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3888230"/>
            <a:ext cx="1550370" cy="2430144"/>
          </a:xfrm>
          <a:prstGeom prst="rect">
            <a:avLst/>
          </a:prstGeom>
        </p:spPr>
      </p:pic>
    </p:spTree>
    <p:extLst>
      <p:ext uri="{BB962C8B-B14F-4D97-AF65-F5344CB8AC3E}">
        <p14:creationId xmlns:p14="http://schemas.microsoft.com/office/powerpoint/2010/main" val="38827953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7" y="577800"/>
            <a:ext cx="5689723" cy="369332"/>
          </a:xfrm>
          <a:prstGeom prst="rect">
            <a:avLst/>
          </a:prstGeom>
          <a:noFill/>
        </p:spPr>
        <p:txBody>
          <a:bodyPr wrap="square" rtlCol="0">
            <a:spAutoFit/>
          </a:bodyPr>
          <a:lstStyle/>
          <a:p>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相談窓口に相談するときには、</a:t>
            </a: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809409" y="1032705"/>
            <a:ext cx="7525183" cy="954107"/>
          </a:xfrm>
          <a:prstGeom prst="rect">
            <a:avLst/>
          </a:prstGeom>
          <a:noFill/>
        </p:spPr>
        <p:txBody>
          <a:bodyPr wrap="square" rtlCol="0">
            <a:spAutoFit/>
          </a:bodyPr>
          <a:lstStyle/>
          <a:p>
            <a:r>
              <a:rPr lang="ja-JP" altLang="en-US" sz="2800" b="1">
                <a:solidFill>
                  <a:schemeClr val="accent1"/>
                </a:solidFill>
                <a:latin typeface="游ゴシック" panose="020B0400000000000000" pitchFamily="50" charset="-128"/>
                <a:ea typeface="游ゴシック" panose="020B0400000000000000" pitchFamily="50" charset="-128"/>
              </a:rPr>
              <a:t>以下のような事実関係を整理することも大切です。</a:t>
            </a:r>
            <a:endParaRPr lang="en-US" altLang="ja-JP" sz="2800" b="1">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E018828D-8AFE-7667-76E0-867A873D2C6A}"/>
              </a:ext>
            </a:extLst>
          </p:cNvPr>
          <p:cNvSpPr txBox="1"/>
          <p:nvPr/>
        </p:nvSpPr>
        <p:spPr>
          <a:xfrm>
            <a:off x="899592" y="2348880"/>
            <a:ext cx="6532932" cy="2862322"/>
          </a:xfrm>
          <a:prstGeom prst="rect">
            <a:avLst/>
          </a:prstGeom>
          <a:noFill/>
        </p:spPr>
        <p:txBody>
          <a:bodyPr wrap="square" rtlCol="0">
            <a:spAutoFit/>
          </a:bodyPr>
          <a:lstStyle/>
          <a:p>
            <a:r>
              <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　ハラスメントだと感じたことが起こった日時</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　どこで起こったのか</a:t>
            </a:r>
          </a:p>
          <a:p>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　どのようなことを言われたのか、強要されたのか</a:t>
            </a:r>
          </a:p>
          <a:p>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rPr>
              <a:t>4,</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　誰に言われたのか、強要されたのか</a:t>
            </a:r>
          </a:p>
          <a:p>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rPr>
              <a:t>5,</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　そのとき、誰がみていたか</a:t>
            </a:r>
            <a:endPar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225" y="4005064"/>
            <a:ext cx="1286367" cy="2133785"/>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9953576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6" y="521180"/>
            <a:ext cx="7109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自分の所属する機関に窓口がない、相談するのが不安な場合は</a:t>
            </a:r>
            <a:r>
              <a:rPr kumimoji="1" lang="en-US" altLang="ja-JP" sz="18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3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956224" y="983630"/>
            <a:ext cx="7231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公的な機関に相談することもできます。</a:t>
            </a:r>
            <a:endParaRPr kumimoji="1" lang="en-US" altLang="ja-JP" sz="32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B605063C-8E1C-AAE9-E6B2-E9D210DD6BF5}"/>
              </a:ext>
            </a:extLst>
          </p:cNvPr>
          <p:cNvGrpSpPr/>
          <p:nvPr/>
        </p:nvGrpSpPr>
        <p:grpSpPr>
          <a:xfrm>
            <a:off x="899592" y="1889992"/>
            <a:ext cx="6892654" cy="806734"/>
            <a:chOff x="899592" y="1889992"/>
            <a:chExt cx="6892654" cy="806734"/>
          </a:xfrm>
        </p:grpSpPr>
        <p:sp>
          <p:nvSpPr>
            <p:cNvPr id="27" name="テキスト ボックス 26">
              <a:extLst>
                <a:ext uri="{FF2B5EF4-FFF2-40B4-BE49-F238E27FC236}">
                  <a16:creationId xmlns:a16="http://schemas.microsoft.com/office/drawing/2014/main" id="{5C7B9B4E-B1E6-2DC3-34FA-0EFBAB8DFA56}"/>
                </a:ext>
              </a:extLst>
            </p:cNvPr>
            <p:cNvSpPr txBox="1"/>
            <p:nvPr/>
          </p:nvSpPr>
          <p:spPr>
            <a:xfrm>
              <a:off x="1676117" y="1988840"/>
              <a:ext cx="61161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総合労働相談コーナー</a:t>
              </a:r>
              <a:r>
                <a:rPr kumimoji="0" lang="ja-JP" altLang="en-US"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、雇用環境・均等部（室）</a:t>
              </a:r>
              <a:endParaRPr kumimoji="0" lang="en-US" altLang="ja-JP"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a:t>
              </a:r>
              <a:r>
                <a:rPr kumimoji="0" lang="ja-JP" altLang="ja-JP"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労働局</a:t>
              </a:r>
              <a:r>
                <a:rPr kumimoji="0" lang="ja-JP" altLang="en-US"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、労働基準監督署）</a:t>
              </a:r>
              <a:endParaRPr kumimoji="1" lang="ja-JP" altLang="en-US" sz="32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descr="アイコン&#10;&#10;自動的に生成された説明">
              <a:extLst>
                <a:ext uri="{FF2B5EF4-FFF2-40B4-BE49-F238E27FC236}">
                  <a16:creationId xmlns:a16="http://schemas.microsoft.com/office/drawing/2014/main" id="{0A5DFAD3-E7E4-0E2A-72B1-063937327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889992"/>
              <a:ext cx="565408" cy="496619"/>
            </a:xfrm>
            <a:prstGeom prst="rect">
              <a:avLst/>
            </a:prstGeom>
          </p:spPr>
        </p:pic>
      </p:grpSp>
      <p:grpSp>
        <p:nvGrpSpPr>
          <p:cNvPr id="7" name="グループ化 6">
            <a:extLst>
              <a:ext uri="{FF2B5EF4-FFF2-40B4-BE49-F238E27FC236}">
                <a16:creationId xmlns:a16="http://schemas.microsoft.com/office/drawing/2014/main" id="{DAD799E4-FB34-4094-A7D4-38C1006F5142}"/>
              </a:ext>
            </a:extLst>
          </p:cNvPr>
          <p:cNvGrpSpPr/>
          <p:nvPr/>
        </p:nvGrpSpPr>
        <p:grpSpPr>
          <a:xfrm>
            <a:off x="899592" y="3122170"/>
            <a:ext cx="7229085" cy="781161"/>
            <a:chOff x="899592" y="2809080"/>
            <a:chExt cx="7229085" cy="781161"/>
          </a:xfrm>
        </p:grpSpPr>
        <p:sp>
          <p:nvSpPr>
            <p:cNvPr id="29" name="テキスト ボックス 28">
              <a:extLst>
                <a:ext uri="{FF2B5EF4-FFF2-40B4-BE49-F238E27FC236}">
                  <a16:creationId xmlns:a16="http://schemas.microsoft.com/office/drawing/2014/main" id="{3ABDDB13-31B1-52CB-6333-F0040E74E287}"/>
                </a:ext>
              </a:extLst>
            </p:cNvPr>
            <p:cNvSpPr txBox="1"/>
            <p:nvPr/>
          </p:nvSpPr>
          <p:spPr>
            <a:xfrm>
              <a:off x="1651786" y="2882355"/>
              <a:ext cx="64768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個別労働紛争の解決のためのあっせん</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（都道府県労働局）</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pic>
          <p:nvPicPr>
            <p:cNvPr id="15" name="図 14" descr="アイコン&#10;&#10;自動的に生成された説明">
              <a:extLst>
                <a:ext uri="{FF2B5EF4-FFF2-40B4-BE49-F238E27FC236}">
                  <a16:creationId xmlns:a16="http://schemas.microsoft.com/office/drawing/2014/main" id="{29B4538D-96FC-21E9-7856-8BF04C6C29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2809080"/>
              <a:ext cx="565408" cy="496619"/>
            </a:xfrm>
            <a:prstGeom prst="rect">
              <a:avLst/>
            </a:prstGeom>
          </p:spPr>
        </p:pic>
      </p:grpSp>
      <p:grpSp>
        <p:nvGrpSpPr>
          <p:cNvPr id="4" name="グループ化 3">
            <a:extLst>
              <a:ext uri="{FF2B5EF4-FFF2-40B4-BE49-F238E27FC236}">
                <a16:creationId xmlns:a16="http://schemas.microsoft.com/office/drawing/2014/main" id="{77BF86CA-1B04-4A51-B761-7904DCFE28EC}"/>
              </a:ext>
            </a:extLst>
          </p:cNvPr>
          <p:cNvGrpSpPr/>
          <p:nvPr/>
        </p:nvGrpSpPr>
        <p:grpSpPr>
          <a:xfrm>
            <a:off x="899592" y="4328775"/>
            <a:ext cx="5460670" cy="511970"/>
            <a:chOff x="899592" y="3751347"/>
            <a:chExt cx="5460670" cy="511970"/>
          </a:xfrm>
        </p:grpSpPr>
        <p:sp>
          <p:nvSpPr>
            <p:cNvPr id="31" name="テキスト ボックス 30">
              <a:extLst>
                <a:ext uri="{FF2B5EF4-FFF2-40B4-BE49-F238E27FC236}">
                  <a16:creationId xmlns:a16="http://schemas.microsoft.com/office/drawing/2014/main" id="{497118BC-F150-CF2B-A9B6-C9B85FD18CBD}"/>
                </a:ext>
              </a:extLst>
            </p:cNvPr>
            <p:cNvSpPr txBox="1"/>
            <p:nvPr/>
          </p:nvSpPr>
          <p:spPr>
            <a:xfrm>
              <a:off x="1651786" y="3863207"/>
              <a:ext cx="470847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法テラス(日本司法支援センター)</a:t>
              </a:r>
            </a:p>
          </p:txBody>
        </p:sp>
        <p:pic>
          <p:nvPicPr>
            <p:cNvPr id="16" name="図 15" descr="アイコン&#10;&#10;自動的に生成された説明">
              <a:extLst>
                <a:ext uri="{FF2B5EF4-FFF2-40B4-BE49-F238E27FC236}">
                  <a16:creationId xmlns:a16="http://schemas.microsoft.com/office/drawing/2014/main" id="{949086F6-EFC8-F324-5770-CD403FACD9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3751347"/>
              <a:ext cx="565408" cy="496619"/>
            </a:xfrm>
            <a:prstGeom prst="rect">
              <a:avLst/>
            </a:prstGeom>
          </p:spPr>
        </p:pic>
      </p:grpSp>
      <p:grpSp>
        <p:nvGrpSpPr>
          <p:cNvPr id="2" name="グループ化 1">
            <a:extLst>
              <a:ext uri="{FF2B5EF4-FFF2-40B4-BE49-F238E27FC236}">
                <a16:creationId xmlns:a16="http://schemas.microsoft.com/office/drawing/2014/main" id="{2369E029-6D53-4CD6-AAF4-37F61F58A828}"/>
              </a:ext>
            </a:extLst>
          </p:cNvPr>
          <p:cNvGrpSpPr/>
          <p:nvPr/>
        </p:nvGrpSpPr>
        <p:grpSpPr>
          <a:xfrm>
            <a:off x="899592" y="5266189"/>
            <a:ext cx="7730027" cy="707886"/>
            <a:chOff x="899592" y="4618953"/>
            <a:chExt cx="7730027" cy="707886"/>
          </a:xfrm>
        </p:grpSpPr>
        <p:sp>
          <p:nvSpPr>
            <p:cNvPr id="32" name="テキスト ボックス 31">
              <a:extLst>
                <a:ext uri="{FF2B5EF4-FFF2-40B4-BE49-F238E27FC236}">
                  <a16:creationId xmlns:a16="http://schemas.microsoft.com/office/drawing/2014/main" id="{A1D138AE-4727-5416-8F32-1FCACA2CEE09}"/>
                </a:ext>
              </a:extLst>
            </p:cNvPr>
            <p:cNvSpPr txBox="1"/>
            <p:nvPr/>
          </p:nvSpPr>
          <p:spPr>
            <a:xfrm>
              <a:off x="1661023" y="4618953"/>
              <a:ext cx="696859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みんなの人権110番</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　</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全国共通人権相談ダイヤル</a:t>
              </a:r>
              <a:endParaRPr kumimoji="0" lang="ja-JP" altLang="ja-JP"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pic>
          <p:nvPicPr>
            <p:cNvPr id="17" name="図 16" descr="アイコン&#10;&#10;自動的に生成された説明">
              <a:extLst>
                <a:ext uri="{FF2B5EF4-FFF2-40B4-BE49-F238E27FC236}">
                  <a16:creationId xmlns:a16="http://schemas.microsoft.com/office/drawing/2014/main" id="{E0319B12-9B23-5384-2BF1-3511E785E6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4639070"/>
              <a:ext cx="565408" cy="496619"/>
            </a:xfrm>
            <a:prstGeom prst="rect">
              <a:avLst/>
            </a:prstGeom>
          </p:spPr>
        </p:pic>
      </p:grpSp>
      <p:sp>
        <p:nvSpPr>
          <p:cNvPr id="1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3" name="図 2" descr="ウィンドウ が含まれている画像&#10;&#10;自動的に生成された説明">
            <a:extLst>
              <a:ext uri="{FF2B5EF4-FFF2-40B4-BE49-F238E27FC236}">
                <a16:creationId xmlns:a16="http://schemas.microsoft.com/office/drawing/2014/main" id="{C59D72EE-CC67-F647-E8EA-514CC8488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8943" y="3698702"/>
            <a:ext cx="1550370" cy="2430144"/>
          </a:xfrm>
          <a:prstGeom prst="rect">
            <a:avLst/>
          </a:prstGeom>
        </p:spPr>
      </p:pic>
    </p:spTree>
    <p:extLst>
      <p:ext uri="{BB962C8B-B14F-4D97-AF65-F5344CB8AC3E}">
        <p14:creationId xmlns:p14="http://schemas.microsoft.com/office/powerpoint/2010/main" val="37823613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1727139" y="558704"/>
            <a:ext cx="5689723" cy="369332"/>
          </a:xfrm>
          <a:prstGeom prst="rect">
            <a:avLst/>
          </a:prstGeom>
          <a:noFill/>
        </p:spPr>
        <p:txBody>
          <a:bodyPr wrap="square" rtlCol="0">
            <a:spAutoFit/>
          </a:bodyPr>
          <a:lstStyle/>
          <a:p>
            <a:pPr algn="ct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労働者である医師には、</a:t>
            </a:r>
          </a:p>
        </p:txBody>
      </p:sp>
      <p:sp>
        <p:nvSpPr>
          <p:cNvPr id="3" name="テキスト ボックス 2">
            <a:extLst>
              <a:ext uri="{FF2B5EF4-FFF2-40B4-BE49-F238E27FC236}">
                <a16:creationId xmlns:a16="http://schemas.microsoft.com/office/drawing/2014/main" id="{3A7DFE9C-872D-5EBA-5812-04B907058248}"/>
              </a:ext>
            </a:extLst>
          </p:cNvPr>
          <p:cNvSpPr txBox="1"/>
          <p:nvPr/>
        </p:nvSpPr>
        <p:spPr>
          <a:xfrm>
            <a:off x="1231666" y="987986"/>
            <a:ext cx="6388911" cy="1031051"/>
          </a:xfrm>
          <a:prstGeom prst="rect">
            <a:avLst/>
          </a:prstGeom>
          <a:noFill/>
        </p:spPr>
        <p:txBody>
          <a:bodyPr wrap="square" rtlCol="0">
            <a:spAutoFit/>
          </a:bodyPr>
          <a:lstStyle/>
          <a:p>
            <a:pPr algn="ctr"/>
            <a:endParaRPr lang="en-US" altLang="ja-JP" sz="1100" b="1">
              <a:solidFill>
                <a:schemeClr val="accent1"/>
              </a:solidFill>
              <a:latin typeface="游ゴシック" panose="020B0400000000000000" pitchFamily="50" charset="-128"/>
              <a:ea typeface="游ゴシック" panose="020B0400000000000000" pitchFamily="50" charset="-128"/>
            </a:endParaRPr>
          </a:p>
          <a:p>
            <a:pPr algn="ctr"/>
            <a:r>
              <a:rPr lang="ja-JP" altLang="en-US" sz="3200" b="1">
                <a:solidFill>
                  <a:schemeClr val="accent1"/>
                </a:solidFill>
                <a:latin typeface="游ゴシック" panose="020B0400000000000000" pitchFamily="50" charset="-128"/>
                <a:ea typeface="游ゴシック" panose="020B0400000000000000" pitchFamily="50" charset="-128"/>
              </a:rPr>
              <a:t>年次有給休暇</a:t>
            </a:r>
            <a:r>
              <a:rPr lang="ja-JP" altLang="en-US" sz="2000" b="1">
                <a:solidFill>
                  <a:schemeClr val="accent1"/>
                </a:solidFill>
                <a:latin typeface="游ゴシック" panose="020B0400000000000000" pitchFamily="50" charset="-128"/>
                <a:ea typeface="游ゴシック" panose="020B0400000000000000" pitchFamily="50" charset="-128"/>
              </a:rPr>
              <a:t>を</a:t>
            </a:r>
            <a:r>
              <a:rPr lang="ja-JP" altLang="en-US" sz="3200" b="1">
                <a:solidFill>
                  <a:schemeClr val="accent1"/>
                </a:solidFill>
                <a:latin typeface="游ゴシック" panose="020B0400000000000000" pitchFamily="50" charset="-128"/>
                <a:ea typeface="游ゴシック" panose="020B0400000000000000" pitchFamily="50" charset="-128"/>
              </a:rPr>
              <a:t>取得する権利</a:t>
            </a:r>
            <a:br>
              <a:rPr lang="en-US" altLang="ja-JP" sz="3200" b="1">
                <a:solidFill>
                  <a:schemeClr val="accent1"/>
                </a:solidFill>
                <a:latin typeface="游ゴシック" panose="020B0400000000000000" pitchFamily="50" charset="-128"/>
                <a:ea typeface="游ゴシック" panose="020B0400000000000000" pitchFamily="50" charset="-128"/>
              </a:rPr>
            </a:b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が与えられています。</a:t>
            </a:r>
            <a:endParaRPr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2AE8BA8C-E2D1-2BDB-C7A6-3240746BCEC9}"/>
              </a:ext>
            </a:extLst>
          </p:cNvPr>
          <p:cNvSpPr txBox="1"/>
          <p:nvPr/>
        </p:nvSpPr>
        <p:spPr>
          <a:xfrm>
            <a:off x="1727138" y="892903"/>
            <a:ext cx="2844862" cy="400110"/>
          </a:xfrm>
          <a:prstGeom prst="rect">
            <a:avLst/>
          </a:prstGeom>
          <a:noFill/>
        </p:spPr>
        <p:txBody>
          <a:bodyPr wrap="square" rtlCol="0">
            <a:spAutoFit/>
          </a:bodyPr>
          <a:lstStyle/>
          <a:p>
            <a:r>
              <a:rPr kumimoji="1" lang="ja-JP" altLang="en-US" sz="2000" b="1">
                <a:solidFill>
                  <a:schemeClr val="accent1"/>
                </a:solidFill>
                <a:latin typeface="游ゴシック" panose="020B0400000000000000" pitchFamily="50" charset="-128"/>
                <a:ea typeface="游ゴシック" panose="020B0400000000000000" pitchFamily="50" charset="-128"/>
              </a:rPr>
              <a:t>  ・  ・  ・  ・  ・  ・</a:t>
            </a:r>
            <a:endParaRPr kumimoji="1" lang="ja-JP" altLang="en-US" sz="1100" b="1">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465D7D3-1362-70B2-56CF-8712677D5973}"/>
              </a:ext>
            </a:extLst>
          </p:cNvPr>
          <p:cNvSpPr txBox="1"/>
          <p:nvPr/>
        </p:nvSpPr>
        <p:spPr>
          <a:xfrm>
            <a:off x="4572000" y="890846"/>
            <a:ext cx="2732743" cy="400110"/>
          </a:xfrm>
          <a:prstGeom prst="rect">
            <a:avLst/>
          </a:prstGeom>
          <a:noFill/>
        </p:spPr>
        <p:txBody>
          <a:bodyPr wrap="square" rtlCol="0">
            <a:spAutoFit/>
          </a:bodyPr>
          <a:lstStyle/>
          <a:p>
            <a:r>
              <a:rPr kumimoji="1" lang="ja-JP" altLang="en-US" sz="2000" b="1">
                <a:solidFill>
                  <a:schemeClr val="accent1"/>
                </a:solidFill>
                <a:latin typeface="游ゴシック" panose="020B0400000000000000" pitchFamily="50" charset="-128"/>
                <a:ea typeface="游ゴシック" panose="020B0400000000000000" pitchFamily="50" charset="-128"/>
              </a:rPr>
              <a:t>・  ・  ・  ・  ・  ・</a:t>
            </a:r>
            <a:endParaRPr kumimoji="1" lang="ja-JP" altLang="en-US" sz="1100" b="1">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FE9AEB5-7C40-D9B5-E8DE-D1F60EF21C7B}"/>
              </a:ext>
            </a:extLst>
          </p:cNvPr>
          <p:cNvSpPr txBox="1"/>
          <p:nvPr/>
        </p:nvSpPr>
        <p:spPr>
          <a:xfrm>
            <a:off x="2736166" y="6065415"/>
            <a:ext cx="4108069" cy="261610"/>
          </a:xfrm>
          <a:prstGeom prst="rect">
            <a:avLst/>
          </a:prstGeom>
          <a:noFill/>
        </p:spPr>
        <p:txBody>
          <a:bodyPr wrap="square" rtlCol="0">
            <a:spAutoFit/>
          </a:bodyPr>
          <a:lstStyle/>
          <a:p>
            <a:r>
              <a:rPr lang="en-US" altLang="ja-JP" sz="1050">
                <a:solidFill>
                  <a:srgbClr val="FF0000"/>
                </a:solidFill>
                <a:latin typeface="游ゴシック" panose="020B0400000000000000" pitchFamily="50" charset="-128"/>
                <a:ea typeface="游ゴシック" panose="020B0400000000000000" pitchFamily="50" charset="-128"/>
              </a:rPr>
              <a:t>※</a:t>
            </a:r>
            <a:r>
              <a:rPr lang="ja-JP" altLang="en-US" sz="1050">
                <a:solidFill>
                  <a:srgbClr val="FF0000"/>
                </a:solidFill>
                <a:latin typeface="游ゴシック" panose="020B0400000000000000" pitchFamily="50" charset="-128"/>
                <a:ea typeface="游ゴシック" panose="020B0400000000000000" pitchFamily="50" charset="-128"/>
              </a:rPr>
              <a:t>勤続年数に応じて有給休暇の付与日数は変動します。</a:t>
            </a:r>
            <a:endParaRPr lang="ja-JP" altLang="en-US" sz="1400">
              <a:solidFill>
                <a:srgbClr val="FF0000"/>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4D314258-A892-4652-98C5-3EB39F518834}"/>
              </a:ext>
            </a:extLst>
          </p:cNvPr>
          <p:cNvSpPr txBox="1"/>
          <p:nvPr/>
        </p:nvSpPr>
        <p:spPr>
          <a:xfrm>
            <a:off x="401494" y="5576401"/>
            <a:ext cx="8341010" cy="461665"/>
          </a:xfrm>
          <a:prstGeom prst="rect">
            <a:avLst/>
          </a:prstGeom>
          <a:noFill/>
        </p:spPr>
        <p:txBody>
          <a:bodyPr wrap="square" rtlCol="0">
            <a:spAutoFit/>
          </a:bodyPr>
          <a:lstStyle/>
          <a:p>
            <a:pPr algn="ctr"/>
            <a:r>
              <a:rPr lang="en-US" altLang="ja-JP" sz="2400" b="1">
                <a:solidFill>
                  <a:srgbClr val="FF0000"/>
                </a:solidFill>
                <a:latin typeface="游ゴシック" panose="020B0400000000000000" pitchFamily="50" charset="-128"/>
                <a:ea typeface="游ゴシック" panose="020B0400000000000000" pitchFamily="50" charset="-128"/>
              </a:rPr>
              <a:t>10</a:t>
            </a:r>
            <a:r>
              <a:rPr lang="ja-JP" altLang="en-US" sz="2400" b="1">
                <a:solidFill>
                  <a:srgbClr val="FF0000"/>
                </a:solidFill>
                <a:latin typeface="游ゴシック" panose="020B0400000000000000" pitchFamily="50" charset="-128"/>
                <a:ea typeface="游ゴシック" panose="020B0400000000000000" pitchFamily="50" charset="-128"/>
              </a:rPr>
              <a:t>労働日分の有給休暇</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が付与されます。</a:t>
            </a:r>
          </a:p>
        </p:txBody>
      </p:sp>
      <p:sp>
        <p:nvSpPr>
          <p:cNvPr id="13" name="テキスト ボックス 12">
            <a:extLst>
              <a:ext uri="{FF2B5EF4-FFF2-40B4-BE49-F238E27FC236}">
                <a16:creationId xmlns:a16="http://schemas.microsoft.com/office/drawing/2014/main" id="{6E5F2EA7-650A-A599-0037-8CFB7636F719}"/>
              </a:ext>
            </a:extLst>
          </p:cNvPr>
          <p:cNvSpPr txBox="1"/>
          <p:nvPr/>
        </p:nvSpPr>
        <p:spPr>
          <a:xfrm>
            <a:off x="401495" y="5042149"/>
            <a:ext cx="8341010" cy="461665"/>
          </a:xfrm>
          <a:prstGeom prst="rect">
            <a:avLst/>
          </a:prstGeom>
          <a:noFill/>
        </p:spPr>
        <p:txBody>
          <a:bodyPr wrap="square" rtlCol="0">
            <a:spAutoFit/>
          </a:bodyPr>
          <a:lstStyle/>
          <a:p>
            <a:pPr algn="ctr"/>
            <a:r>
              <a:rPr kumimoji="1" lang="ja-JP" altLang="en-US" sz="2400" b="1">
                <a:solidFill>
                  <a:schemeClr val="accent1"/>
                </a:solidFill>
                <a:latin typeface="游ゴシック" panose="020B0400000000000000" pitchFamily="50" charset="-128"/>
                <a:ea typeface="游ゴシック" panose="020B0400000000000000" pitchFamily="50" charset="-128"/>
              </a:rPr>
              <a:t>勤務開始から</a:t>
            </a:r>
            <a:r>
              <a:rPr kumimoji="1" lang="en-US" altLang="ja-JP" sz="2400" b="1">
                <a:solidFill>
                  <a:schemeClr val="accent1"/>
                </a:solidFill>
                <a:latin typeface="游ゴシック" panose="020B0400000000000000" pitchFamily="50" charset="-128"/>
                <a:ea typeface="游ゴシック" panose="020B0400000000000000" pitchFamily="50" charset="-128"/>
              </a:rPr>
              <a:t>6</a:t>
            </a:r>
            <a:r>
              <a:rPr kumimoji="1" lang="ja-JP" altLang="en-US" sz="2400" b="1">
                <a:solidFill>
                  <a:schemeClr val="accent1"/>
                </a:solidFill>
                <a:latin typeface="游ゴシック" panose="020B0400000000000000" pitchFamily="50" charset="-128"/>
                <a:ea typeface="游ゴシック" panose="020B0400000000000000" pitchFamily="50" charset="-128"/>
              </a:rPr>
              <a:t>か月継続勤務</a:t>
            </a:r>
            <a:r>
              <a:rPr kumimoji="1" lang="ja-JP" altLang="en-US" sz="1600" b="1">
                <a:solidFill>
                  <a:schemeClr val="tx1">
                    <a:lumMod val="65000"/>
                    <a:lumOff val="35000"/>
                  </a:schemeClr>
                </a:solidFill>
                <a:latin typeface="游ゴシック" panose="020B0400000000000000" pitchFamily="50" charset="-128"/>
                <a:ea typeface="游ゴシック" panose="020B0400000000000000" pitchFamily="50" charset="-128"/>
              </a:rPr>
              <a:t>し、</a:t>
            </a:r>
            <a:r>
              <a:rPr lang="ja-JP" altLang="en-US" sz="2400" b="1">
                <a:solidFill>
                  <a:schemeClr val="accent1"/>
                </a:solidFill>
                <a:latin typeface="游ゴシック" panose="020B0400000000000000" pitchFamily="50" charset="-128"/>
                <a:ea typeface="游ゴシック" panose="020B0400000000000000" pitchFamily="50" charset="-128"/>
              </a:rPr>
              <a:t>全労働日の</a:t>
            </a:r>
            <a:r>
              <a:rPr lang="en-US" altLang="ja-JP" sz="2400" b="1">
                <a:solidFill>
                  <a:schemeClr val="accent1"/>
                </a:solidFill>
                <a:latin typeface="游ゴシック" panose="020B0400000000000000" pitchFamily="50" charset="-128"/>
                <a:ea typeface="游ゴシック" panose="020B0400000000000000" pitchFamily="50" charset="-128"/>
              </a:rPr>
              <a:t>8</a:t>
            </a:r>
            <a:r>
              <a:rPr lang="ja-JP" altLang="en-US" sz="2400" b="1">
                <a:solidFill>
                  <a:schemeClr val="accent1"/>
                </a:solidFill>
                <a:latin typeface="游ゴシック" panose="020B0400000000000000" pitchFamily="50" charset="-128"/>
                <a:ea typeface="游ゴシック" panose="020B0400000000000000" pitchFamily="50" charset="-128"/>
              </a:rPr>
              <a:t>割以上出勤</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すると</a:t>
            </a:r>
          </a:p>
        </p:txBody>
      </p:sp>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8" name="図 7" descr="選手, 持つ, 再生, ゲーム が含まれている画像&#10;&#10;自動的に生成された説明">
            <a:extLst>
              <a:ext uri="{FF2B5EF4-FFF2-40B4-BE49-F238E27FC236}">
                <a16:creationId xmlns:a16="http://schemas.microsoft.com/office/drawing/2014/main" id="{CDB9EA83-36DF-9831-6720-F38EBF8A5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886" y="2288355"/>
            <a:ext cx="3997731" cy="2661016"/>
          </a:xfrm>
          <a:prstGeom prst="rect">
            <a:avLst/>
          </a:prstGeom>
        </p:spPr>
      </p:pic>
      <p:pic>
        <p:nvPicPr>
          <p:cNvPr id="19" name="図 18" descr="選手, 野球, ゲーム, ボール が含まれている画像&#10;&#10;自動的に生成された説明">
            <a:extLst>
              <a:ext uri="{FF2B5EF4-FFF2-40B4-BE49-F238E27FC236}">
                <a16:creationId xmlns:a16="http://schemas.microsoft.com/office/drawing/2014/main" id="{B0FCCCC6-A92A-5C3E-AEA1-CC1C26A946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321" y="2330687"/>
            <a:ext cx="3166723" cy="2466465"/>
          </a:xfrm>
          <a:prstGeom prst="rect">
            <a:avLst/>
          </a:prstGeom>
        </p:spPr>
      </p:pic>
    </p:spTree>
    <p:extLst>
      <p:ext uri="{BB962C8B-B14F-4D97-AF65-F5344CB8AC3E}">
        <p14:creationId xmlns:p14="http://schemas.microsoft.com/office/powerpoint/2010/main" val="120064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3DB962-0E12-A76C-30AD-74432E0938B5}"/>
              </a:ext>
            </a:extLst>
          </p:cNvPr>
          <p:cNvSpPr txBox="1"/>
          <p:nvPr/>
        </p:nvSpPr>
        <p:spPr>
          <a:xfrm>
            <a:off x="4054892" y="5283588"/>
            <a:ext cx="184731" cy="369332"/>
          </a:xfrm>
          <a:prstGeom prst="rect">
            <a:avLst/>
          </a:prstGeom>
          <a:noFill/>
        </p:spPr>
        <p:txBody>
          <a:bodyPr wrap="none" rtlCol="0">
            <a:spAutoFit/>
          </a:bodyPr>
          <a:lstStyle/>
          <a:p>
            <a:endParaRPr kumimoji="1" lang="ja-JP" altLang="en-US"/>
          </a:p>
        </p:txBody>
      </p:sp>
      <p:sp>
        <p:nvSpPr>
          <p:cNvPr id="13" name="テキスト ボックス 12">
            <a:extLst>
              <a:ext uri="{FF2B5EF4-FFF2-40B4-BE49-F238E27FC236}">
                <a16:creationId xmlns:a16="http://schemas.microsoft.com/office/drawing/2014/main" id="{E7D2371D-0DEA-3915-B071-820851EDDE2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角丸四角形 8">
            <a:extLst>
              <a:ext uri="{FF2B5EF4-FFF2-40B4-BE49-F238E27FC236}">
                <a16:creationId xmlns:a16="http://schemas.microsoft.com/office/drawing/2014/main" id="{574EC8E0-ED1F-DCEE-E923-07866EF7A457}"/>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A8CB07F-41CB-4C10-B4A3-E4C524BF22A8}"/>
              </a:ext>
            </a:extLst>
          </p:cNvPr>
          <p:cNvSpPr txBox="1"/>
          <p:nvPr/>
        </p:nvSpPr>
        <p:spPr>
          <a:xfrm>
            <a:off x="641804" y="2993050"/>
            <a:ext cx="3878581" cy="461665"/>
          </a:xfrm>
          <a:prstGeom prst="rect">
            <a:avLst/>
          </a:prstGeom>
          <a:noFill/>
        </p:spPr>
        <p:txBody>
          <a:bodyPr wrap="square">
            <a:spAutoFit/>
          </a:bodyPr>
          <a:lstStyle/>
          <a:p>
            <a:pPr marL="152400" indent="-152400" algn="ct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医師にとってのメリット</a:t>
            </a:r>
            <a:endParaRPr lang="en-US" altLang="ja-JP" b="1" kern="10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A9E42D3-64E8-B92F-1737-E1651424D018}"/>
              </a:ext>
            </a:extLst>
          </p:cNvPr>
          <p:cNvSpPr txBox="1"/>
          <p:nvPr/>
        </p:nvSpPr>
        <p:spPr>
          <a:xfrm>
            <a:off x="603418" y="3563462"/>
            <a:ext cx="4125826" cy="1908215"/>
          </a:xfrm>
          <a:prstGeom prst="rect">
            <a:avLst/>
          </a:prstGeom>
          <a:noFill/>
        </p:spPr>
        <p:txBody>
          <a:bodyPr wrap="square">
            <a:spAutoFit/>
          </a:bodyPr>
          <a:lstStyle/>
          <a:p>
            <a:pPr marL="152400" indent="-152400"/>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・勤務間インターバルの確保により</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必要な休息がとれる。</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1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（宿直明けは昼までに帰宅できる）</a:t>
            </a:r>
            <a:endParaRPr lang="en-US" altLang="ja-JP" sz="1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・タスクシフト／シェアの推進により、医師でなければできない仕事に集中できる</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72240EA-2F16-0582-28D5-9369A636FB08}"/>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pic>
        <p:nvPicPr>
          <p:cNvPr id="7" name="図 6">
            <a:extLst>
              <a:ext uri="{FF2B5EF4-FFF2-40B4-BE49-F238E27FC236}">
                <a16:creationId xmlns:a16="http://schemas.microsoft.com/office/drawing/2014/main" id="{0A151DF6-2EBE-DF3F-EF45-BDEA901222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520" y="2547855"/>
            <a:ext cx="3110770" cy="3314914"/>
          </a:xfrm>
          <a:prstGeom prst="rect">
            <a:avLst/>
          </a:prstGeom>
        </p:spPr>
      </p:pic>
    </p:spTree>
    <p:extLst>
      <p:ext uri="{BB962C8B-B14F-4D97-AF65-F5344CB8AC3E}">
        <p14:creationId xmlns:p14="http://schemas.microsoft.com/office/powerpoint/2010/main" val="35393935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7DFE9C-872D-5EBA-5812-04B907058248}"/>
              </a:ext>
            </a:extLst>
          </p:cNvPr>
          <p:cNvSpPr txBox="1"/>
          <p:nvPr/>
        </p:nvSpPr>
        <p:spPr>
          <a:xfrm>
            <a:off x="395536" y="3272631"/>
            <a:ext cx="8136904" cy="461665"/>
          </a:xfrm>
          <a:prstGeom prst="rect">
            <a:avLst/>
          </a:prstGeom>
          <a:noFill/>
        </p:spPr>
        <p:txBody>
          <a:bodyPr wrap="square" rtlCol="0" anchor="ctr">
            <a:spAutoFit/>
          </a:bodyPr>
          <a:lstStyle/>
          <a:p>
            <a:r>
              <a:rPr lang="ja-JP" altLang="en-US" sz="2400" b="1">
                <a:solidFill>
                  <a:schemeClr val="accent1"/>
                </a:solidFill>
                <a:latin typeface="游ゴシック" panose="020B0400000000000000" pitchFamily="50" charset="-128"/>
                <a:ea typeface="游ゴシック" panose="020B0400000000000000" pitchFamily="50" charset="-128"/>
              </a:rPr>
              <a:t>家庭の状況やライフステージに応じて取得できる休暇</a:t>
            </a:r>
            <a:endParaRPr lang="en-US" altLang="ja-JP" sz="2400" b="1">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8C0BF753-85A9-CBC4-5B82-7F9092304525}"/>
              </a:ext>
            </a:extLst>
          </p:cNvPr>
          <p:cNvSpPr txBox="1"/>
          <p:nvPr/>
        </p:nvSpPr>
        <p:spPr>
          <a:xfrm>
            <a:off x="395536" y="2757944"/>
            <a:ext cx="3075220" cy="830997"/>
          </a:xfrm>
          <a:prstGeom prst="rect">
            <a:avLst/>
          </a:prstGeom>
          <a:noFill/>
        </p:spPr>
        <p:txBody>
          <a:bodyPr wrap="square" rtlCol="0">
            <a:sp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有給休暇とは別に</a:t>
            </a:r>
            <a:endParaRPr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5F58739-4722-8954-AD54-DCD3063A0874}"/>
              </a:ext>
            </a:extLst>
          </p:cNvPr>
          <p:cNvSpPr txBox="1"/>
          <p:nvPr/>
        </p:nvSpPr>
        <p:spPr>
          <a:xfrm>
            <a:off x="395536" y="3784614"/>
            <a:ext cx="3075220" cy="461665"/>
          </a:xfrm>
          <a:prstGeom prst="rect">
            <a:avLst/>
          </a:prstGeom>
          <a:noFill/>
        </p:spPr>
        <p:txBody>
          <a:bodyPr wrap="square" rtlCol="0">
            <a:sp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があります。</a:t>
            </a:r>
            <a:endParaRPr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5443311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29D5073-9A41-043D-F268-4FF68A743640}"/>
              </a:ext>
            </a:extLst>
          </p:cNvPr>
          <p:cNvSpPr txBox="1"/>
          <p:nvPr/>
        </p:nvSpPr>
        <p:spPr>
          <a:xfrm>
            <a:off x="2411760" y="1539993"/>
            <a:ext cx="4163598" cy="264657"/>
          </a:xfrm>
          <a:prstGeom prst="rect">
            <a:avLst/>
          </a:prstGeom>
          <a:noFill/>
        </p:spPr>
        <p:txBody>
          <a:bodyPr wrap="square" rtlCol="0">
            <a:spAutoFit/>
          </a:bodyPr>
          <a:lstStyle/>
          <a:p>
            <a:r>
              <a:rPr kumimoji="1" lang="en-US" altLang="ja-JP" sz="1100" b="1">
                <a:solidFill>
                  <a:srgbClr val="FF625A"/>
                </a:solidFill>
                <a:latin typeface="游ゴシック" panose="020B0400000000000000" pitchFamily="50" charset="-128"/>
                <a:ea typeface="游ゴシック" panose="020B0400000000000000" pitchFamily="50" charset="-128"/>
              </a:rPr>
              <a:t>※</a:t>
            </a:r>
            <a:r>
              <a:rPr kumimoji="1" lang="ja-JP" altLang="en-US" sz="1100" b="1">
                <a:solidFill>
                  <a:srgbClr val="FF625A"/>
                </a:solidFill>
                <a:latin typeface="游ゴシック" panose="020B0400000000000000" pitchFamily="50" charset="-128"/>
                <a:ea typeface="游ゴシック" panose="020B0400000000000000" pitchFamily="50" charset="-128"/>
              </a:rPr>
              <a:t>パート・アルバイト等含め、すべての女性が制度の対象です。</a:t>
            </a:r>
          </a:p>
        </p:txBody>
      </p:sp>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a:solidFill>
                  <a:schemeClr val="accent1"/>
                </a:solidFill>
                <a:latin typeface="游ゴシック" panose="020B0400000000000000" pitchFamily="50" charset="-128"/>
                <a:ea typeface="游ゴシック" panose="020B0400000000000000" pitchFamily="50" charset="-128"/>
              </a:rPr>
              <a:t>産前産後休業</a:t>
            </a:r>
          </a:p>
        </p:txBody>
      </p:sp>
      <p:sp>
        <p:nvSpPr>
          <p:cNvPr id="12" name="テキスト ボックス 11">
            <a:extLst>
              <a:ext uri="{FF2B5EF4-FFF2-40B4-BE49-F238E27FC236}">
                <a16:creationId xmlns:a16="http://schemas.microsoft.com/office/drawing/2014/main" id="{D0671822-A5F5-00A7-72D5-4A71B111A8F6}"/>
              </a:ext>
            </a:extLst>
          </p:cNvPr>
          <p:cNvSpPr txBox="1"/>
          <p:nvPr/>
        </p:nvSpPr>
        <p:spPr>
          <a:xfrm>
            <a:off x="750437" y="5508521"/>
            <a:ext cx="3301400" cy="892552"/>
          </a:xfrm>
          <a:prstGeom prst="rect">
            <a:avLst/>
          </a:prstGeom>
          <a:noFill/>
        </p:spPr>
        <p:txBody>
          <a:bodyPr wrap="square" rtlCol="0">
            <a:spAutoFit/>
          </a:bodyPr>
          <a:lstStyle/>
          <a:p>
            <a:pPr algn="ct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出産前：</a:t>
            </a:r>
            <a:r>
              <a:rPr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a:solidFill>
                  <a:schemeClr val="accent1"/>
                </a:solidFill>
                <a:latin typeface="游ゴシック" panose="020B0400000000000000" pitchFamily="50" charset="-128"/>
                <a:ea typeface="游ゴシック" panose="020B0400000000000000" pitchFamily="50" charset="-128"/>
              </a:rPr>
              <a:t>6</a:t>
            </a:r>
            <a:r>
              <a:rPr lang="ja-JP" altLang="en-US" sz="3200" b="1">
                <a:solidFill>
                  <a:schemeClr val="accent1"/>
                </a:solidFill>
                <a:latin typeface="游ゴシック" panose="020B0400000000000000" pitchFamily="50" charset="-128"/>
                <a:ea typeface="游ゴシック" panose="020B0400000000000000" pitchFamily="50" charset="-128"/>
              </a:rPr>
              <a:t>週間</a:t>
            </a:r>
            <a:endParaRPr lang="en-US" altLang="ja-JP" sz="3200" b="1">
              <a:solidFill>
                <a:schemeClr val="accent1"/>
              </a:solidFill>
              <a:latin typeface="游ゴシック" panose="020B0400000000000000" pitchFamily="50" charset="-128"/>
              <a:ea typeface="游ゴシック" panose="020B0400000000000000" pitchFamily="50" charset="-128"/>
            </a:endParaRPr>
          </a:p>
          <a:p>
            <a:pPr algn="ctr"/>
            <a:r>
              <a:rPr lang="ja-JP" altLang="en-US" b="1">
                <a:solidFill>
                  <a:schemeClr val="accent1"/>
                </a:solidFill>
                <a:latin typeface="游ゴシック" panose="020B0400000000000000" pitchFamily="50" charset="-128"/>
                <a:ea typeface="游ゴシック" panose="020B0400000000000000" pitchFamily="50" charset="-128"/>
              </a:rPr>
              <a:t>（多胎妊娠は</a:t>
            </a:r>
            <a:r>
              <a:rPr lang="en-US" altLang="ja-JP" b="1">
                <a:solidFill>
                  <a:schemeClr val="accent1"/>
                </a:solidFill>
                <a:latin typeface="游ゴシック" panose="020B0400000000000000" pitchFamily="50" charset="-128"/>
                <a:ea typeface="游ゴシック" panose="020B0400000000000000" pitchFamily="50" charset="-128"/>
              </a:rPr>
              <a:t>14</a:t>
            </a:r>
            <a:r>
              <a:rPr lang="ja-JP" altLang="en-US" b="1">
                <a:solidFill>
                  <a:schemeClr val="accent1"/>
                </a:solidFill>
                <a:latin typeface="游ゴシック" panose="020B0400000000000000" pitchFamily="50" charset="-128"/>
                <a:ea typeface="游ゴシック" panose="020B0400000000000000" pitchFamily="50" charset="-128"/>
              </a:rPr>
              <a:t>週間）</a:t>
            </a:r>
            <a:endParaRPr lang="en-US" altLang="ja-JP" b="1">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4E17FECF-E689-7AA4-FF0E-D126C90E163A}"/>
              </a:ext>
            </a:extLst>
          </p:cNvPr>
          <p:cNvSpPr txBox="1"/>
          <p:nvPr/>
        </p:nvSpPr>
        <p:spPr>
          <a:xfrm>
            <a:off x="4750473" y="5508521"/>
            <a:ext cx="3925983" cy="584775"/>
          </a:xfrm>
          <a:prstGeom prst="rect">
            <a:avLst/>
          </a:prstGeom>
          <a:noFill/>
        </p:spPr>
        <p:txBody>
          <a:bodyPr wrap="square" rtlCol="0">
            <a:spAutoFit/>
          </a:bodyPr>
          <a:lstStyle/>
          <a:p>
            <a:pPr algn="ct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出産後：</a:t>
            </a:r>
            <a:r>
              <a:rPr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a:solidFill>
                  <a:schemeClr val="accent1"/>
                </a:solidFill>
                <a:latin typeface="游ゴシック" panose="020B0400000000000000" pitchFamily="50" charset="-128"/>
                <a:ea typeface="游ゴシック" panose="020B0400000000000000" pitchFamily="50" charset="-128"/>
              </a:rPr>
              <a:t>8</a:t>
            </a:r>
            <a:r>
              <a:rPr lang="ja-JP" altLang="en-US" sz="3200" b="1">
                <a:solidFill>
                  <a:schemeClr val="accent1"/>
                </a:solidFill>
                <a:latin typeface="游ゴシック" panose="020B0400000000000000" pitchFamily="50" charset="-128"/>
                <a:ea typeface="游ゴシック" panose="020B0400000000000000" pitchFamily="50" charset="-128"/>
              </a:rPr>
              <a:t>週間</a:t>
            </a:r>
          </a:p>
        </p:txBody>
      </p:sp>
      <p:sp>
        <p:nvSpPr>
          <p:cNvPr id="3" name="正方形/長方形 2">
            <a:extLst>
              <a:ext uri="{FF2B5EF4-FFF2-40B4-BE49-F238E27FC236}">
                <a16:creationId xmlns:a16="http://schemas.microsoft.com/office/drawing/2014/main" id="{D8C565E9-F4E2-6A77-45AF-CF2D5AD6D80E}"/>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6" name="図 5" descr="ウィンドウ が含まれている画像&#10;&#10;自動的に生成された説明">
            <a:extLst>
              <a:ext uri="{FF2B5EF4-FFF2-40B4-BE49-F238E27FC236}">
                <a16:creationId xmlns:a16="http://schemas.microsoft.com/office/drawing/2014/main" id="{A51087D4-4F3C-BD79-CBB2-E539404AE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649" y="2012190"/>
            <a:ext cx="2180101" cy="3417222"/>
          </a:xfrm>
          <a:prstGeom prst="rect">
            <a:avLst/>
          </a:prstGeom>
        </p:spPr>
      </p:pic>
      <p:pic>
        <p:nvPicPr>
          <p:cNvPr id="16" name="図 15">
            <a:extLst>
              <a:ext uri="{FF2B5EF4-FFF2-40B4-BE49-F238E27FC236}">
                <a16:creationId xmlns:a16="http://schemas.microsoft.com/office/drawing/2014/main" id="{CAC48A7A-B903-A5FB-6935-75800FE3B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5933" y="1970440"/>
            <a:ext cx="2477517" cy="3574465"/>
          </a:xfrm>
          <a:prstGeom prst="rect">
            <a:avLst/>
          </a:prstGeom>
        </p:spPr>
      </p:pic>
    </p:spTree>
    <p:extLst>
      <p:ext uri="{BB962C8B-B14F-4D97-AF65-F5344CB8AC3E}">
        <p14:creationId xmlns:p14="http://schemas.microsoft.com/office/powerpoint/2010/main" val="2666199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a:solidFill>
                  <a:schemeClr val="accent1"/>
                </a:solidFill>
                <a:latin typeface="游ゴシック" panose="020B0400000000000000" pitchFamily="50" charset="-128"/>
                <a:ea typeface="游ゴシック" panose="020B0400000000000000" pitchFamily="50" charset="-128"/>
              </a:rPr>
              <a:t>産後パパ育休</a:t>
            </a:r>
          </a:p>
        </p:txBody>
      </p:sp>
      <p:sp>
        <p:nvSpPr>
          <p:cNvPr id="2" name="テキスト ボックス 1">
            <a:extLst>
              <a:ext uri="{FF2B5EF4-FFF2-40B4-BE49-F238E27FC236}">
                <a16:creationId xmlns:a16="http://schemas.microsoft.com/office/drawing/2014/main" id="{653025DE-B772-CF4F-146E-B09F2137679B}"/>
              </a:ext>
            </a:extLst>
          </p:cNvPr>
          <p:cNvSpPr txBox="1"/>
          <p:nvPr/>
        </p:nvSpPr>
        <p:spPr>
          <a:xfrm>
            <a:off x="657357" y="5355213"/>
            <a:ext cx="7829286" cy="954107"/>
          </a:xfrm>
          <a:prstGeom prst="rect">
            <a:avLst/>
          </a:prstGeom>
          <a:noFill/>
        </p:spPr>
        <p:txBody>
          <a:bodyPr wrap="square" rtlCol="0">
            <a:spAutoFit/>
          </a:bodyPr>
          <a:lstStyle/>
          <a:p>
            <a:pPr algn="ctr"/>
            <a:r>
              <a:rPr lang="ja-JP" altLang="en-US" sz="2800" b="1">
                <a:solidFill>
                  <a:schemeClr val="accent1"/>
                </a:solidFill>
                <a:latin typeface="游ゴシック" panose="020B0400000000000000" pitchFamily="50" charset="-128"/>
                <a:ea typeface="游ゴシック" panose="020B0400000000000000" pitchFamily="50" charset="-128"/>
              </a:rPr>
              <a:t>出生後</a:t>
            </a:r>
            <a:r>
              <a:rPr lang="en-US" altLang="ja-JP" sz="2800" b="1">
                <a:solidFill>
                  <a:schemeClr val="accent1"/>
                </a:solidFill>
                <a:latin typeface="游ゴシック" panose="020B0400000000000000" pitchFamily="50" charset="-128"/>
                <a:ea typeface="游ゴシック" panose="020B0400000000000000" pitchFamily="50" charset="-128"/>
              </a:rPr>
              <a:t>8</a:t>
            </a:r>
            <a:r>
              <a:rPr lang="ja-JP" altLang="en-US" sz="2800" b="1">
                <a:solidFill>
                  <a:schemeClr val="accent1"/>
                </a:solidFill>
                <a:latin typeface="游ゴシック" panose="020B0400000000000000" pitchFamily="50" charset="-128"/>
                <a:ea typeface="游ゴシック" panose="020B0400000000000000" pitchFamily="50" charset="-128"/>
              </a:rPr>
              <a:t>週間以内に最大</a:t>
            </a:r>
            <a:r>
              <a:rPr lang="en-US" altLang="ja-JP" sz="2800" b="1">
                <a:solidFill>
                  <a:schemeClr val="accent1"/>
                </a:solidFill>
                <a:latin typeface="游ゴシック" panose="020B0400000000000000" pitchFamily="50" charset="-128"/>
                <a:ea typeface="游ゴシック" panose="020B0400000000000000" pitchFamily="50" charset="-128"/>
              </a:rPr>
              <a:t>4</a:t>
            </a:r>
            <a:r>
              <a:rPr lang="ja-JP" altLang="en-US" sz="2800" b="1">
                <a:solidFill>
                  <a:schemeClr val="accent1"/>
                </a:solidFill>
                <a:latin typeface="游ゴシック" panose="020B0400000000000000" pitchFamily="50" charset="-128"/>
                <a:ea typeface="游ゴシック" panose="020B0400000000000000" pitchFamily="50" charset="-128"/>
              </a:rPr>
              <a:t>週間、</a:t>
            </a:r>
            <a:endParaRPr lang="en-US" altLang="ja-JP" sz="2800" b="1">
              <a:solidFill>
                <a:schemeClr val="accent1"/>
              </a:solidFill>
              <a:latin typeface="游ゴシック" panose="020B0400000000000000" pitchFamily="50" charset="-128"/>
              <a:ea typeface="游ゴシック" panose="020B0400000000000000" pitchFamily="50" charset="-128"/>
            </a:endParaRPr>
          </a:p>
          <a:p>
            <a:pPr algn="ctr"/>
            <a:r>
              <a:rPr lang="ja-JP" altLang="en-US" sz="2800" b="1">
                <a:solidFill>
                  <a:schemeClr val="accent1"/>
                </a:solidFill>
                <a:latin typeface="游ゴシック" panose="020B0400000000000000" pitchFamily="50" charset="-128"/>
                <a:ea typeface="游ゴシック" panose="020B0400000000000000" pitchFamily="50" charset="-128"/>
              </a:rPr>
              <a:t>通常の育児休業とは別に</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取得可能です。</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4F4320B4-EF1F-14C8-E057-44E4E0793240}"/>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10" name="図 9" descr="記号, 男, 持つ が含まれている画像&#10;&#10;自動的に生成された説明">
            <a:extLst>
              <a:ext uri="{FF2B5EF4-FFF2-40B4-BE49-F238E27FC236}">
                <a16:creationId xmlns:a16="http://schemas.microsoft.com/office/drawing/2014/main" id="{515B5FE0-F6E0-724B-65DF-C4FC5A04F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575" y="1997294"/>
            <a:ext cx="2348849" cy="3257206"/>
          </a:xfrm>
          <a:prstGeom prst="rect">
            <a:avLst/>
          </a:prstGeom>
        </p:spPr>
      </p:pic>
    </p:spTree>
    <p:extLst>
      <p:ext uri="{BB962C8B-B14F-4D97-AF65-F5344CB8AC3E}">
        <p14:creationId xmlns:p14="http://schemas.microsoft.com/office/powerpoint/2010/main" val="3480163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育児休業</a:t>
            </a:r>
          </a:p>
        </p:txBody>
      </p:sp>
      <p:sp>
        <p:nvSpPr>
          <p:cNvPr id="3" name="テキスト ボックス 2">
            <a:extLst>
              <a:ext uri="{FF2B5EF4-FFF2-40B4-BE49-F238E27FC236}">
                <a16:creationId xmlns:a16="http://schemas.microsoft.com/office/drawing/2014/main" id="{67EA5D5F-C9D4-8C13-8ED8-76D4A1BE7F44}"/>
              </a:ext>
            </a:extLst>
          </p:cNvPr>
          <p:cNvSpPr txBox="1"/>
          <p:nvPr/>
        </p:nvSpPr>
        <p:spPr>
          <a:xfrm>
            <a:off x="860268" y="5544815"/>
            <a:ext cx="742346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原則</a:t>
            </a:r>
            <a:r>
              <a:rPr kumimoji="1" lang="ja-JP" altLang="en-US"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子が</a:t>
            </a:r>
            <a:r>
              <a:rPr kumimoji="1" lang="en-US" altLang="ja-JP"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1</a:t>
            </a:r>
            <a:r>
              <a:rPr kumimoji="1" lang="ja-JP" altLang="en-US"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歳になるまで</a:t>
            </a:r>
            <a:r>
              <a:rPr kumimoji="1" lang="en-US" altLang="ja-JP"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2</a:t>
            </a:r>
            <a:r>
              <a:rPr kumimoji="1" lang="ja-JP" altLang="en-US"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回に分けて</a:t>
            </a:r>
            <a:r>
              <a:rPr kumimoji="1" lang="ja-JP" altLang="en-US" sz="18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取得可能です。</a:t>
            </a:r>
            <a:endParaRPr kumimoji="1" lang="en-US" altLang="ja-JP"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子が保育所などに入所できない場合に限り、子が</a:t>
            </a:r>
            <a:r>
              <a:rPr kumimoji="1" lang="en-US" altLang="ja-JP" sz="11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11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a:t>
            </a:r>
            <a:r>
              <a:rPr kumimoji="1" lang="en-US" altLang="ja-JP" sz="11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6</a:t>
            </a:r>
            <a:r>
              <a:rPr kumimoji="1" lang="ja-JP" altLang="en-US" sz="11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カ月まで（再延長で</a:t>
            </a:r>
            <a:r>
              <a:rPr kumimoji="1" lang="en-US" altLang="ja-JP" sz="11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1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歳まで）延長することが可能です。</a:t>
            </a:r>
            <a:endParaRPr kumimoji="1" lang="ja-JP" altLang="en-US" sz="14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 name="円形吹き出し 22">
            <a:extLst>
              <a:ext uri="{FF2B5EF4-FFF2-40B4-BE49-F238E27FC236}">
                <a16:creationId xmlns:a16="http://schemas.microsoft.com/office/drawing/2014/main" id="{A9067BA5-6AB3-026D-28CD-A0B9CC57710F}"/>
              </a:ext>
            </a:extLst>
          </p:cNvPr>
          <p:cNvSpPr/>
          <p:nvPr/>
        </p:nvSpPr>
        <p:spPr>
          <a:xfrm>
            <a:off x="5652120" y="2095628"/>
            <a:ext cx="2656839" cy="1404377"/>
          </a:xfrm>
          <a:prstGeom prst="wedgeEllipseCallout">
            <a:avLst>
              <a:gd name="adj1" fmla="val -41442"/>
              <a:gd name="adj2" fmla="val 5999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ｚ</a:t>
            </a:r>
          </a:p>
        </p:txBody>
      </p:sp>
      <p:sp>
        <p:nvSpPr>
          <p:cNvPr id="6" name="テキスト ボックス 5">
            <a:extLst>
              <a:ext uri="{FF2B5EF4-FFF2-40B4-BE49-F238E27FC236}">
                <a16:creationId xmlns:a16="http://schemas.microsoft.com/office/drawing/2014/main" id="{B47D1178-DB95-3876-695B-8E226F6C506B}"/>
              </a:ext>
            </a:extLst>
          </p:cNvPr>
          <p:cNvSpPr txBox="1"/>
          <p:nvPr/>
        </p:nvSpPr>
        <p:spPr>
          <a:xfrm>
            <a:off x="5807589" y="2395929"/>
            <a:ext cx="24342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夫婦で交代して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お休みを取得することも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できる！</a:t>
            </a:r>
          </a:p>
        </p:txBody>
      </p:sp>
      <p:sp>
        <p:nvSpPr>
          <p:cNvPr id="2" name="正方形/長方形 1">
            <a:extLst>
              <a:ext uri="{FF2B5EF4-FFF2-40B4-BE49-F238E27FC236}">
                <a16:creationId xmlns:a16="http://schemas.microsoft.com/office/drawing/2014/main" id="{F4966414-8914-C0E7-C87E-C2793FCBD05C}"/>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8" name="図 7" descr="食品 が含まれている画像&#10;&#10;自動的に生成された説明">
            <a:extLst>
              <a:ext uri="{FF2B5EF4-FFF2-40B4-BE49-F238E27FC236}">
                <a16:creationId xmlns:a16="http://schemas.microsoft.com/office/drawing/2014/main" id="{CAB5ABD3-E7AF-E77C-5D3D-A01E95A39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77" y="1778803"/>
            <a:ext cx="3673860" cy="3513969"/>
          </a:xfrm>
          <a:prstGeom prst="rect">
            <a:avLst/>
          </a:prstGeom>
        </p:spPr>
      </p:pic>
    </p:spTree>
    <p:extLst>
      <p:ext uri="{BB962C8B-B14F-4D97-AF65-F5344CB8AC3E}">
        <p14:creationId xmlns:p14="http://schemas.microsoft.com/office/powerpoint/2010/main" val="21084441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65481"/>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子の看護休暇</a:t>
            </a:r>
          </a:p>
        </p:txBody>
      </p:sp>
      <p:sp>
        <p:nvSpPr>
          <p:cNvPr id="2" name="テキスト ボックス 1">
            <a:extLst>
              <a:ext uri="{FF2B5EF4-FFF2-40B4-BE49-F238E27FC236}">
                <a16:creationId xmlns:a16="http://schemas.microsoft.com/office/drawing/2014/main" id="{A0007303-59D7-7E0B-2062-B09BB801A729}"/>
              </a:ext>
            </a:extLst>
          </p:cNvPr>
          <p:cNvSpPr txBox="1"/>
          <p:nvPr/>
        </p:nvSpPr>
        <p:spPr>
          <a:xfrm>
            <a:off x="1614712" y="6001543"/>
            <a:ext cx="5914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小学校就学の始期に達するまでの子が</a:t>
            </a:r>
            <a:r>
              <a:rPr kumimoji="1" lang="en-US" altLang="ja-JP" sz="14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人以上の場合は</a:t>
            </a:r>
            <a:r>
              <a:rPr kumimoji="1" lang="en-US" altLang="ja-JP" sz="14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10</a:t>
            </a:r>
            <a:r>
              <a:rPr kumimoji="1" lang="ja-JP" altLang="en-US" sz="14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日となります。</a:t>
            </a:r>
          </a:p>
        </p:txBody>
      </p:sp>
      <p:sp>
        <p:nvSpPr>
          <p:cNvPr id="5" name="テキスト ボックス 4">
            <a:extLst>
              <a:ext uri="{FF2B5EF4-FFF2-40B4-BE49-F238E27FC236}">
                <a16:creationId xmlns:a16="http://schemas.microsoft.com/office/drawing/2014/main" id="{0FFDDDC8-3195-B18B-3373-819C8F983B01}"/>
              </a:ext>
            </a:extLst>
          </p:cNvPr>
          <p:cNvSpPr txBox="1"/>
          <p:nvPr/>
        </p:nvSpPr>
        <p:spPr>
          <a:xfrm>
            <a:off x="1506700" y="5491721"/>
            <a:ext cx="6130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年度において、</a:t>
            </a:r>
            <a:r>
              <a:rPr kumimoji="1" lang="en-US" altLang="ja-JP" sz="32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5</a:t>
            </a:r>
            <a:r>
              <a:rPr kumimoji="1" lang="ja-JP" altLang="en-US" sz="32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日を限度 </a:t>
            </a: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に取得可能です。</a:t>
            </a:r>
          </a:p>
        </p:txBody>
      </p:sp>
      <p:sp>
        <p:nvSpPr>
          <p:cNvPr id="3" name="正方形/長方形 2">
            <a:extLst>
              <a:ext uri="{FF2B5EF4-FFF2-40B4-BE49-F238E27FC236}">
                <a16:creationId xmlns:a16="http://schemas.microsoft.com/office/drawing/2014/main" id="{E63B19C7-AC52-B898-0D6D-B8B9A9B5D7B7}"/>
              </a:ext>
            </a:extLst>
          </p:cNvPr>
          <p:cNvSpPr/>
          <p:nvPr/>
        </p:nvSpPr>
        <p:spPr>
          <a:xfrm>
            <a:off x="755576" y="1371196"/>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7993FBE-3301-6645-1F20-D70BA038E69D}"/>
              </a:ext>
            </a:extLst>
          </p:cNvPr>
          <p:cNvSpPr txBox="1"/>
          <p:nvPr/>
        </p:nvSpPr>
        <p:spPr>
          <a:xfrm>
            <a:off x="1506700" y="6388278"/>
            <a:ext cx="46209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rgbClr val="FF625A"/>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srgbClr val="FF625A"/>
                </a:solidFill>
                <a:effectLst/>
                <a:uLnTx/>
                <a:uFillTx/>
                <a:latin typeface="游ゴシック" panose="020B0400000000000000" pitchFamily="50" charset="-128"/>
                <a:ea typeface="游ゴシック" panose="020B0400000000000000" pitchFamily="50" charset="-128"/>
                <a:cs typeface="+mn-cs"/>
              </a:rPr>
              <a:t>時間単位での取得が可能です。</a:t>
            </a:r>
            <a:endParaRPr kumimoji="1" lang="en-US" altLang="ja-JP" sz="1100" b="1" i="0" u="none" strike="noStrike" kern="1200" cap="none" spc="0" normalizeH="0" baseline="0" noProof="0">
              <a:ln>
                <a:noFill/>
              </a:ln>
              <a:solidFill>
                <a:srgbClr val="FF625A"/>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13" name="図 12" descr="部屋, 食品 が含まれている画像&#10;&#10;自動的に生成された説明">
            <a:extLst>
              <a:ext uri="{FF2B5EF4-FFF2-40B4-BE49-F238E27FC236}">
                <a16:creationId xmlns:a16="http://schemas.microsoft.com/office/drawing/2014/main" id="{5566019D-61E9-D111-DE59-ED4F96385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475" y="1650404"/>
            <a:ext cx="4107047" cy="3734807"/>
          </a:xfrm>
          <a:prstGeom prst="rect">
            <a:avLst/>
          </a:prstGeom>
        </p:spPr>
      </p:pic>
    </p:spTree>
    <p:extLst>
      <p:ext uri="{BB962C8B-B14F-4D97-AF65-F5344CB8AC3E}">
        <p14:creationId xmlns:p14="http://schemas.microsoft.com/office/powerpoint/2010/main" val="15385811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35235"/>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4800" b="1">
                <a:solidFill>
                  <a:schemeClr val="accent1"/>
                </a:solidFill>
                <a:latin typeface="游ゴシック" panose="020B0400000000000000" pitchFamily="50" charset="-128"/>
                <a:ea typeface="游ゴシック" panose="020B0400000000000000" pitchFamily="50" charset="-128"/>
              </a:rPr>
              <a:t>介護休暇</a:t>
            </a:r>
            <a:endParaRPr kumimoji="1" lang="ja-JP" altLang="en-US" sz="4800" b="1">
              <a:solidFill>
                <a:schemeClr val="accent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6887C83-CF8E-7873-DC16-84D00A6382FA}"/>
              </a:ext>
            </a:extLst>
          </p:cNvPr>
          <p:cNvSpPr txBox="1"/>
          <p:nvPr/>
        </p:nvSpPr>
        <p:spPr>
          <a:xfrm>
            <a:off x="1175152" y="5484440"/>
            <a:ext cx="4496567" cy="338554"/>
          </a:xfrm>
          <a:prstGeom prst="rect">
            <a:avLst/>
          </a:prstGeom>
          <a:noFill/>
        </p:spPr>
        <p:txBody>
          <a:bodyPr wrap="square" rtlCol="0">
            <a:spAutoFit/>
          </a:bodyPr>
          <a:lstStyle/>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人以上の場合は年</a:t>
            </a:r>
            <a:r>
              <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日となります。</a:t>
            </a:r>
          </a:p>
        </p:txBody>
      </p:sp>
      <p:sp>
        <p:nvSpPr>
          <p:cNvPr id="4" name="テキスト ボックス 3">
            <a:extLst>
              <a:ext uri="{FF2B5EF4-FFF2-40B4-BE49-F238E27FC236}">
                <a16:creationId xmlns:a16="http://schemas.microsoft.com/office/drawing/2014/main" id="{77993FBE-3301-6645-1F20-D70BA038E69D}"/>
              </a:ext>
            </a:extLst>
          </p:cNvPr>
          <p:cNvSpPr txBox="1"/>
          <p:nvPr/>
        </p:nvSpPr>
        <p:spPr>
          <a:xfrm>
            <a:off x="1175152" y="5950441"/>
            <a:ext cx="6532762" cy="261610"/>
          </a:xfrm>
          <a:prstGeom prst="rect">
            <a:avLst/>
          </a:prstGeom>
          <a:noFill/>
        </p:spPr>
        <p:txBody>
          <a:bodyPr wrap="square" rtlCol="0">
            <a:spAutoFit/>
          </a:bodyPr>
          <a:lstStyle/>
          <a:p>
            <a:r>
              <a:rPr lang="en-US" altLang="ja-JP" sz="1100" b="1" dirty="0">
                <a:solidFill>
                  <a:srgbClr val="FF625A"/>
                </a:solidFill>
                <a:latin typeface="游ゴシック" panose="020B0400000000000000" pitchFamily="50" charset="-128"/>
                <a:ea typeface="游ゴシック" panose="020B0400000000000000" pitchFamily="50" charset="-128"/>
              </a:rPr>
              <a:t>※</a:t>
            </a:r>
            <a:r>
              <a:rPr lang="ja-JP" altLang="en-US" sz="1100" b="1" dirty="0">
                <a:solidFill>
                  <a:srgbClr val="FF625A"/>
                </a:solidFill>
                <a:latin typeface="游ゴシック" panose="020B0400000000000000" pitchFamily="50" charset="-128"/>
                <a:ea typeface="游ゴシック" panose="020B0400000000000000" pitchFamily="50" charset="-128"/>
              </a:rPr>
              <a:t>時間単位での取得が可能です。</a:t>
            </a:r>
            <a:endParaRPr lang="en-US" altLang="ja-JP" sz="1100" b="1" dirty="0">
              <a:solidFill>
                <a:srgbClr val="FF625A"/>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6B3284C7-7188-E435-26F9-A2FD0818FCA9}"/>
              </a:ext>
            </a:extLst>
          </p:cNvPr>
          <p:cNvSpPr txBox="1"/>
          <p:nvPr/>
        </p:nvSpPr>
        <p:spPr>
          <a:xfrm>
            <a:off x="1175152" y="1533732"/>
            <a:ext cx="6830118" cy="461665"/>
          </a:xfrm>
          <a:prstGeom prst="rect">
            <a:avLst/>
          </a:prstGeom>
          <a:noFill/>
        </p:spPr>
        <p:txBody>
          <a:bodyPr wrap="square" rtlCol="0">
            <a:spAutoFit/>
          </a:bodyPr>
          <a:lstStyle/>
          <a:p>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要介護状態（負傷、疾病または身体上もしくは精神上の障害により、２週間以上の期間にわたり</a:t>
            </a:r>
            <a:endPar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常時介護を必要とする状態）にある対象家族の介護や世話をするための休暇</a:t>
            </a:r>
            <a:endPar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0BDAA01E-FE3D-8CB6-5A2D-EF4B0B7914F9}"/>
              </a:ext>
            </a:extLst>
          </p:cNvPr>
          <p:cNvSpPr txBox="1"/>
          <p:nvPr/>
        </p:nvSpPr>
        <p:spPr>
          <a:xfrm>
            <a:off x="1175152" y="5000069"/>
            <a:ext cx="6872831" cy="523220"/>
          </a:xfrm>
          <a:prstGeom prst="rect">
            <a:avLst/>
          </a:prstGeom>
          <a:noFill/>
        </p:spPr>
        <p:txBody>
          <a:bodyPr wrap="square" rtlCol="0">
            <a:spAutoFit/>
          </a:bodyPr>
          <a:lstStyle/>
          <a:p>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人の場合は</a:t>
            </a:r>
            <a:r>
              <a:rPr lang="ja-JP" altLang="en-US" sz="2800" b="1">
                <a:solidFill>
                  <a:schemeClr val="accent1"/>
                </a:solidFill>
                <a:latin typeface="游ゴシック" panose="020B0400000000000000" pitchFamily="50" charset="-128"/>
                <a:ea typeface="游ゴシック" panose="020B0400000000000000" pitchFamily="50" charset="-128"/>
              </a:rPr>
              <a:t>年</a:t>
            </a:r>
            <a:r>
              <a:rPr lang="en-US" altLang="ja-JP" sz="2800" b="1">
                <a:solidFill>
                  <a:schemeClr val="accent1"/>
                </a:solidFill>
                <a:latin typeface="游ゴシック" panose="020B0400000000000000" pitchFamily="50" charset="-128"/>
                <a:ea typeface="游ゴシック" panose="020B0400000000000000" pitchFamily="50" charset="-128"/>
              </a:rPr>
              <a:t>5</a:t>
            </a:r>
            <a:r>
              <a:rPr lang="ja-JP" altLang="en-US" sz="2800" b="1">
                <a:solidFill>
                  <a:schemeClr val="accent1"/>
                </a:solidFill>
                <a:latin typeface="游ゴシック" panose="020B0400000000000000" pitchFamily="50" charset="-128"/>
                <a:ea typeface="游ゴシック" panose="020B0400000000000000" pitchFamily="50" charset="-128"/>
              </a:rPr>
              <a:t>日</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を</a:t>
            </a:r>
            <a:r>
              <a:rPr lang="ja-JP" altLang="en-US" sz="2800" b="1">
                <a:solidFill>
                  <a:schemeClr val="accent1"/>
                </a:solidFill>
                <a:latin typeface="游ゴシック" panose="020B0400000000000000" pitchFamily="50" charset="-128"/>
                <a:ea typeface="游ゴシック" panose="020B0400000000000000" pitchFamily="50" charset="-128"/>
              </a:rPr>
              <a:t>限度</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に取得が可能です。</a:t>
            </a:r>
          </a:p>
        </p:txBody>
      </p:sp>
      <p:sp>
        <p:nvSpPr>
          <p:cNvPr id="2" name="正方形/長方形 1">
            <a:extLst>
              <a:ext uri="{FF2B5EF4-FFF2-40B4-BE49-F238E27FC236}">
                <a16:creationId xmlns:a16="http://schemas.microsoft.com/office/drawing/2014/main" id="{88625CBB-8C2C-2E78-1BA9-F5E953E910EF}"/>
              </a:ext>
            </a:extLst>
          </p:cNvPr>
          <p:cNvSpPr/>
          <p:nvPr/>
        </p:nvSpPr>
        <p:spPr>
          <a:xfrm>
            <a:off x="755576" y="133133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8" name="図 7" descr="図形&#10;&#10;自動的に生成された説明">
            <a:extLst>
              <a:ext uri="{FF2B5EF4-FFF2-40B4-BE49-F238E27FC236}">
                <a16:creationId xmlns:a16="http://schemas.microsoft.com/office/drawing/2014/main" id="{E68CA45F-3AD0-4F9B-7CD4-9B4500A62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153" y="2286749"/>
            <a:ext cx="2803110" cy="1776789"/>
          </a:xfrm>
          <a:prstGeom prst="rect">
            <a:avLst/>
          </a:prstGeom>
        </p:spPr>
      </p:pic>
      <p:sp>
        <p:nvSpPr>
          <p:cNvPr id="9" name="吹き出し: 角を丸めた四角形 8">
            <a:extLst>
              <a:ext uri="{FF2B5EF4-FFF2-40B4-BE49-F238E27FC236}">
                <a16:creationId xmlns:a16="http://schemas.microsoft.com/office/drawing/2014/main" id="{84143972-2FB6-D1DA-B331-9318C406E97D}"/>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介護の対象となる家族は</a:t>
            </a:r>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a:t>
            </a:r>
          </a:p>
          <a:p>
            <a:endPar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配偶者（事実婚を含む）</a:t>
            </a:r>
            <a:endPar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父母 </a:t>
            </a:r>
            <a:r>
              <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子（養子を含む）</a:t>
            </a:r>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孫</a:t>
            </a:r>
            <a:endPar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配偶者の父母　</a:t>
            </a:r>
            <a:r>
              <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　</a:t>
            </a:r>
            <a:endPar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祖父母 </a:t>
            </a:r>
            <a:r>
              <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兄弟姉妹　</a:t>
            </a:r>
            <a:endPar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5" name="図 4" descr="記号, らくがき が含まれている画像&#10;&#10;自動的に生成された説明">
            <a:extLst>
              <a:ext uri="{FF2B5EF4-FFF2-40B4-BE49-F238E27FC236}">
                <a16:creationId xmlns:a16="http://schemas.microsoft.com/office/drawing/2014/main" id="{3232711F-5159-7B68-7983-43D36770E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266" y="2775898"/>
            <a:ext cx="4609749" cy="2219756"/>
          </a:xfrm>
          <a:prstGeom prst="rect">
            <a:avLst/>
          </a:prstGeom>
        </p:spPr>
      </p:pic>
    </p:spTree>
    <p:extLst>
      <p:ext uri="{BB962C8B-B14F-4D97-AF65-F5344CB8AC3E}">
        <p14:creationId xmlns:p14="http://schemas.microsoft.com/office/powerpoint/2010/main" val="34393814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88AC921-B719-DE2A-E9AF-9EDAB4F6FE9E}"/>
              </a:ext>
            </a:extLst>
          </p:cNvPr>
          <p:cNvSpPr/>
          <p:nvPr/>
        </p:nvSpPr>
        <p:spPr>
          <a:xfrm>
            <a:off x="1175152" y="524739"/>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介護休業</a:t>
            </a:r>
          </a:p>
        </p:txBody>
      </p:sp>
      <p:sp>
        <p:nvSpPr>
          <p:cNvPr id="9" name="テキスト ボックス 8">
            <a:extLst>
              <a:ext uri="{FF2B5EF4-FFF2-40B4-BE49-F238E27FC236}">
                <a16:creationId xmlns:a16="http://schemas.microsoft.com/office/drawing/2014/main" id="{566AFBC0-77D0-90E9-4072-9C5F3A39132B}"/>
              </a:ext>
            </a:extLst>
          </p:cNvPr>
          <p:cNvSpPr txBox="1"/>
          <p:nvPr/>
        </p:nvSpPr>
        <p:spPr>
          <a:xfrm>
            <a:off x="971600" y="5344068"/>
            <a:ext cx="7780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対象家族</a:t>
            </a:r>
            <a:r>
              <a:rPr kumimoji="1" lang="en-US" altLang="ja-JP"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人につき</a:t>
            </a:r>
            <a:r>
              <a:rPr kumimoji="1" lang="en-US" altLang="ja-JP"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3</a:t>
            </a:r>
            <a:r>
              <a:rPr kumimoji="1" lang="ja-JP" altLang="en-US"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回</a:t>
            </a: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まで、</a:t>
            </a:r>
            <a:r>
              <a:rPr kumimoji="1" lang="ja-JP" altLang="en-US"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通算</a:t>
            </a:r>
            <a:r>
              <a:rPr kumimoji="1" lang="en-US" altLang="ja-JP"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93</a:t>
            </a:r>
            <a:r>
              <a:rPr kumimoji="1" lang="ja-JP" altLang="en-US" sz="28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日</a:t>
            </a: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の取得が可能です。</a:t>
            </a:r>
          </a:p>
        </p:txBody>
      </p:sp>
      <p:sp>
        <p:nvSpPr>
          <p:cNvPr id="2" name="正方形/長方形 1">
            <a:extLst>
              <a:ext uri="{FF2B5EF4-FFF2-40B4-BE49-F238E27FC236}">
                <a16:creationId xmlns:a16="http://schemas.microsoft.com/office/drawing/2014/main" id="{299DD325-F4A8-83D8-5AF3-144FEE1E631F}"/>
              </a:ext>
            </a:extLst>
          </p:cNvPr>
          <p:cNvSpPr/>
          <p:nvPr/>
        </p:nvSpPr>
        <p:spPr>
          <a:xfrm>
            <a:off x="755576" y="1320839"/>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CB4AD26-D076-2202-E83C-F9CFFE3B4C6A}"/>
              </a:ext>
            </a:extLst>
          </p:cNvPr>
          <p:cNvSpPr txBox="1"/>
          <p:nvPr/>
        </p:nvSpPr>
        <p:spPr>
          <a:xfrm>
            <a:off x="1175152" y="1537052"/>
            <a:ext cx="68301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要介護状態（負傷、疾病または身体上もしくは精神上の障害により、２週間以上の期間にわたり</a:t>
            </a:r>
            <a:endPar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常時介護を必要とする状態）にある対象家族の介護や世話をするための休暇</a:t>
            </a:r>
            <a:endPar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pic>
        <p:nvPicPr>
          <p:cNvPr id="18" name="図 17" descr="図形&#10;&#10;自動的に生成された説明">
            <a:extLst>
              <a:ext uri="{FF2B5EF4-FFF2-40B4-BE49-F238E27FC236}">
                <a16:creationId xmlns:a16="http://schemas.microsoft.com/office/drawing/2014/main" id="{11DCE05B-FF4F-5967-CB55-149432373A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153" y="2286749"/>
            <a:ext cx="2803110" cy="1776789"/>
          </a:xfrm>
          <a:prstGeom prst="rect">
            <a:avLst/>
          </a:prstGeom>
        </p:spPr>
      </p:pic>
      <p:sp>
        <p:nvSpPr>
          <p:cNvPr id="12" name="吹き出し: 角を丸めた四角形 11">
            <a:extLst>
              <a:ext uri="{FF2B5EF4-FFF2-40B4-BE49-F238E27FC236}">
                <a16:creationId xmlns:a16="http://schemas.microsoft.com/office/drawing/2014/main" id="{7C65BB0F-3DAA-3FC8-0450-3858ED3717D9}"/>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介護の対象となる家族は</a:t>
            </a:r>
            <a:r>
              <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配偶者（事実婚を含む）</a:t>
            </a:r>
            <a:endPar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父母 </a:t>
            </a:r>
            <a:r>
              <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子（養子を含む）</a:t>
            </a:r>
            <a:r>
              <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孫</a:t>
            </a:r>
            <a:endPar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配偶者の父母　</a:t>
            </a:r>
            <a:r>
              <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endPar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祖父母 </a:t>
            </a:r>
            <a:r>
              <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兄弟姉妹　</a:t>
            </a:r>
            <a:endParaRPr kumimoji="1" lang="en-US" altLang="ja-JP" sz="1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pic>
        <p:nvPicPr>
          <p:cNvPr id="7" name="図 6" descr="記号, らくがき が含まれている画像&#10;&#10;自動的に生成された説明">
            <a:extLst>
              <a:ext uri="{FF2B5EF4-FFF2-40B4-BE49-F238E27FC236}">
                <a16:creationId xmlns:a16="http://schemas.microsoft.com/office/drawing/2014/main" id="{5892B115-F838-AF6A-DC40-2E770A1E85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266" y="2775898"/>
            <a:ext cx="4609749" cy="2219756"/>
          </a:xfrm>
          <a:prstGeom prst="rect">
            <a:avLst/>
          </a:prstGeom>
        </p:spPr>
      </p:pic>
    </p:spTree>
    <p:extLst>
      <p:ext uri="{BB962C8B-B14F-4D97-AF65-F5344CB8AC3E}">
        <p14:creationId xmlns:p14="http://schemas.microsoft.com/office/powerpoint/2010/main" val="42420462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DCC3D80C-C704-4596-9284-0F72D22F4F56}"/>
              </a:ext>
            </a:extLst>
          </p:cNvPr>
          <p:cNvGrpSpPr>
            <a:grpSpLocks noChangeAspect="1"/>
          </p:cNvGrpSpPr>
          <p:nvPr/>
        </p:nvGrpSpPr>
        <p:grpSpPr>
          <a:xfrm rot="16200000" flipH="1">
            <a:off x="3434567" y="4445422"/>
            <a:ext cx="2155597" cy="1706929"/>
            <a:chOff x="250557" y="1586826"/>
            <a:chExt cx="3586372" cy="2839900"/>
          </a:xfrm>
        </p:grpSpPr>
        <p:sp>
          <p:nvSpPr>
            <p:cNvPr id="18" name="楕円 17">
              <a:extLst>
                <a:ext uri="{FF2B5EF4-FFF2-40B4-BE49-F238E27FC236}">
                  <a16:creationId xmlns:a16="http://schemas.microsoft.com/office/drawing/2014/main" id="{E0A658BD-62C7-4FF7-A85D-5465C9E57608}"/>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楕円 18">
              <a:extLst>
                <a:ext uri="{FF2B5EF4-FFF2-40B4-BE49-F238E27FC236}">
                  <a16:creationId xmlns:a16="http://schemas.microsoft.com/office/drawing/2014/main" id="{3E059F0F-10C9-40E9-91B8-BAE97BE6FD9E}"/>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楕円 19">
              <a:extLst>
                <a:ext uri="{FF2B5EF4-FFF2-40B4-BE49-F238E27FC236}">
                  <a16:creationId xmlns:a16="http://schemas.microsoft.com/office/drawing/2014/main" id="{1FEBB8E8-AB70-4DC9-AF41-96522A7F702B}"/>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marR="0" lvl="0" indent="-15240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メンタルヘルスの不調を自覚したときには、</a:t>
            </a:r>
            <a:endParaRPr kumimoji="1" lang="en-US" altLang="ja-JP"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どこに連絡すれば良いですか？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1F497D">
                    <a:lumMod val="40000"/>
                    <a:lumOff val="60000"/>
                  </a:srgbClr>
                </a:solidFill>
                <a:effectLst/>
                <a:uLnTx/>
                <a:uFillTx/>
                <a:latin typeface="Bernard MT Condensed" panose="02050806060905020404" pitchFamily="18" charset="0"/>
                <a:ea typeface="メイリオ" panose="020B0604030504040204" pitchFamily="50" charset="-128"/>
                <a:cs typeface="+mn-cs"/>
              </a:rPr>
              <a:t>Question !</a:t>
            </a: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2181601"/>
            <a:ext cx="8229600" cy="1791813"/>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もし、ご家族や友人、職場の同僚や上司の方等、相談できそうな人がいたら相談をしてみましょう。もちろん、そうした相談相手が見当たらないこともあります。そういった場合に備えて、事前に、相談窓口を確認しておきましょう。</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・事業場内に設置されているメンタルヘルス相談窓口や健康管理に関する部署の他、外部の専門的な相談窓口と契約している場合もあります。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771200"/>
            <a:ext cx="5016630" cy="523220"/>
          </a:xfrm>
          <a:prstGeom prst="roundRect">
            <a:avLst>
              <a:gd name="adj" fmla="val 0"/>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Answer</a:t>
            </a:r>
            <a:r>
              <a:rPr kumimoji="1" lang="ja-JP" altLang="en-US"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　</a:t>
            </a:r>
            <a:r>
              <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1/2</a:t>
            </a:r>
            <a:r>
              <a:rPr kumimoji="1" lang="ja-JP" altLang="en-US"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　</a:t>
            </a:r>
            <a:endPar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endParaRPr>
          </a:p>
        </p:txBody>
      </p:sp>
      <p:sp>
        <p:nvSpPr>
          <p:cNvPr id="8" name="タイトル 1">
            <a:extLst>
              <a:ext uri="{FF2B5EF4-FFF2-40B4-BE49-F238E27FC236}">
                <a16:creationId xmlns:a16="http://schemas.microsoft.com/office/drawing/2014/main" id="{08183EE1-040D-02FC-A9D0-6D9A7EA1CB02}"/>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働き方を守る様々な法制度</a:t>
            </a:r>
          </a:p>
        </p:txBody>
      </p:sp>
      <p:pic>
        <p:nvPicPr>
          <p:cNvPr id="15" name="図 14">
            <a:extLst>
              <a:ext uri="{FF2B5EF4-FFF2-40B4-BE49-F238E27FC236}">
                <a16:creationId xmlns:a16="http://schemas.microsoft.com/office/drawing/2014/main" id="{0365898D-1C52-468C-BD6B-53EA6FB77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2885" y="4351745"/>
            <a:ext cx="1381230" cy="2291140"/>
          </a:xfrm>
          <a:prstGeom prst="rect">
            <a:avLst/>
          </a:prstGeom>
        </p:spPr>
      </p:pic>
    </p:spTree>
    <p:extLst>
      <p:ext uri="{BB962C8B-B14F-4D97-AF65-F5344CB8AC3E}">
        <p14:creationId xmlns:p14="http://schemas.microsoft.com/office/powerpoint/2010/main" val="30028680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FB28E13-32E7-DC36-7EFF-6A91C189387F}"/>
              </a:ext>
            </a:extLst>
          </p:cNvPr>
          <p:cNvSpPr txBox="1">
            <a:spLocks/>
          </p:cNvSpPr>
          <p:nvPr/>
        </p:nvSpPr>
        <p:spPr>
          <a:xfrm>
            <a:off x="457200" y="651600"/>
            <a:ext cx="8229600" cy="5729728"/>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・厚生労働省では、医療従事者や介護従事者を含む働く方のメンタルヘルス対策について、</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働く人のメンタルヘルス・ポータルサイト</a:t>
            </a:r>
            <a:r>
              <a:rPr kumimoji="1" lang="ja-JP" altLang="en-US" sz="2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ja-JP" altLang="en-US" sz="2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j-cs"/>
              </a:rPr>
              <a:t>こころの耳</a:t>
            </a:r>
            <a:r>
              <a:rPr kumimoji="1" lang="ja-JP" altLang="en-US" sz="2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において、職場のメンタルヘルスに関する総合的な情報提供を行うとともに、</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メンタルヘルス不調や過重労働による健康障害に関する相談窓口</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を設置しております。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kumimoji="1" lang="en-US" altLang="ja-JP" sz="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こころの耳</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j-cs"/>
              </a:rPr>
              <a:t>　</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j-cs"/>
                <a:hlinkClick r:id="" action="ppaction://noaction"/>
              </a:rPr>
              <a:t>https://kokoro.mhlw.go.jp/</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j-cs"/>
            </a:endParaRPr>
          </a:p>
        </p:txBody>
      </p:sp>
      <p:sp>
        <p:nvSpPr>
          <p:cNvPr id="7" name="テキスト ボックス 6">
            <a:extLst>
              <a:ext uri="{FF2B5EF4-FFF2-40B4-BE49-F238E27FC236}">
                <a16:creationId xmlns:a16="http://schemas.microsoft.com/office/drawing/2014/main" id="{6648F3F2-469A-E0AB-2684-6B4B0F1F01E3}"/>
              </a:ext>
            </a:extLst>
          </p:cNvPr>
          <p:cNvSpPr txBox="1"/>
          <p:nvPr/>
        </p:nvSpPr>
        <p:spPr>
          <a:xfrm>
            <a:off x="349200" y="244800"/>
            <a:ext cx="5016630" cy="523220"/>
          </a:xfrm>
          <a:prstGeom prst="roundRect">
            <a:avLst>
              <a:gd name="adj" fmla="val 0"/>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Answer</a:t>
            </a:r>
            <a:r>
              <a:rPr kumimoji="1" lang="ja-JP" altLang="en-US"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　</a:t>
            </a:r>
            <a:r>
              <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2/2</a:t>
            </a:r>
            <a:r>
              <a:rPr kumimoji="1" lang="ja-JP" altLang="en-US"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　</a:t>
            </a:r>
            <a:endPar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endParaRPr>
          </a:p>
        </p:txBody>
      </p:sp>
      <p:pic>
        <p:nvPicPr>
          <p:cNvPr id="11" name="図 10">
            <a:extLst>
              <a:ext uri="{FF2B5EF4-FFF2-40B4-BE49-F238E27FC236}">
                <a16:creationId xmlns:a16="http://schemas.microsoft.com/office/drawing/2014/main" id="{682AC1F6-B661-93CF-C1D1-FA7981F28B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440" y="2564904"/>
            <a:ext cx="6841120" cy="3490588"/>
          </a:xfrm>
          <a:prstGeom prst="rect">
            <a:avLst/>
          </a:prstGeom>
          <a:ln>
            <a:solidFill>
              <a:schemeClr val="bg1">
                <a:lumMod val="85000"/>
              </a:schemeClr>
            </a:solidFill>
          </a:ln>
        </p:spPr>
      </p:pic>
      <p:sp>
        <p:nvSpPr>
          <p:cNvPr id="16" name="タイトル 1">
            <a:extLst>
              <a:ext uri="{FF2B5EF4-FFF2-40B4-BE49-F238E27FC236}">
                <a16:creationId xmlns:a16="http://schemas.microsoft.com/office/drawing/2014/main" id="{6F8F4888-9E72-8EC6-2D51-08E82F832FAC}"/>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働き方を守る様々な法制度</a:t>
            </a:r>
          </a:p>
        </p:txBody>
      </p:sp>
    </p:spTree>
    <p:extLst>
      <p:ext uri="{BB962C8B-B14F-4D97-AF65-F5344CB8AC3E}">
        <p14:creationId xmlns:p14="http://schemas.microsoft.com/office/powerpoint/2010/main" val="77590467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marR="0" lvl="0" indent="-15240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育児や介護で休業している期間には、</a:t>
            </a:r>
            <a:endParaRPr kumimoji="1" lang="en-US" altLang="ja-JP"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どのような経済的支援が受けられますか？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1F497D">
                    <a:lumMod val="40000"/>
                    <a:lumOff val="60000"/>
                  </a:srgbClr>
                </a:solidFill>
                <a:effectLst/>
                <a:uLnTx/>
                <a:uFillTx/>
                <a:latin typeface="Bernard MT Condensed" panose="02050806060905020404" pitchFamily="18" charset="0"/>
                <a:ea typeface="メイリオ" panose="020B0604030504040204" pitchFamily="50" charset="-128"/>
                <a:cs typeface="+mn-cs"/>
              </a:rPr>
              <a:t>Question !</a:t>
            </a: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2181600"/>
            <a:ext cx="8229600" cy="3839687"/>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1" lang="en-US" altLang="ja-JP" sz="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rPr>
              <a:t>＜出生時育児休業給付金＞</a:t>
            </a:r>
            <a:endParaRPr kumimoji="1" lang="en-US" altLang="ja-JP" sz="1400" b="0"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endParaRPr>
          </a:p>
          <a:p>
            <a:pPr marL="177800" marR="0" lvl="0" indent="-177800" algn="just" defTabSz="914400" rtl="0" eaLnBrk="1" fontAlgn="auto" latinLnBrk="0" hangingPunct="1">
              <a:lnSpc>
                <a:spcPct val="100000"/>
              </a:lnSpc>
              <a:spcBef>
                <a:spcPct val="0"/>
              </a:spcBef>
              <a:spcAft>
                <a:spcPts val="0"/>
              </a:spcAft>
              <a:buClrTx/>
              <a:buSzTx/>
              <a:tabLst/>
              <a:defRPr/>
            </a:pPr>
            <a:r>
              <a:rPr kumimoji="1" lang="ja-JP" altLang="en-US" sz="1400" b="0"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rPr>
              <a:t>・雇用保険の被保険者で、子の出生日から８週間を経過する日の翌日までの期間内に、４週間（</a:t>
            </a:r>
            <a:r>
              <a:rPr kumimoji="1" lang="en-US" altLang="ja-JP" sz="1400" b="0"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rPr>
              <a:t>28</a:t>
            </a:r>
            <a:r>
              <a:rPr kumimoji="1" lang="ja-JP" altLang="en-US" sz="1400" b="0"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rPr>
              <a:t>日間）以内の期間を定めて、当該子を養育するための産後パパ育休（出生時育児休業）を取得した場合に、一定の要件を満たす方は、休業開始前賃金の</a:t>
            </a:r>
            <a:r>
              <a:rPr kumimoji="1" lang="en-US" altLang="ja-JP" sz="1400" b="0"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rPr>
              <a:t>67</a:t>
            </a:r>
            <a:r>
              <a:rPr kumimoji="1" lang="ja-JP" altLang="en-US" sz="1400" b="0"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rPr>
              <a:t>％相当額が支給されます。</a:t>
            </a:r>
            <a:endParaRPr kumimoji="1" lang="en-US" altLang="ja-JP" sz="1400" b="0"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＜育児休業給付金＞</a:t>
            </a: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・雇用保険の被保険者で、１歳又は１歳２か月（支給対象期間の延長に該当する場合は１歳６か月または２歳）未満の子を養育するために育児休業をした場合に、一定の要件を満たす方は、休業開始時賃金の</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67</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％（休業開始から</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181</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日以後は</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％）相当額が支給されます。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＜介護休業給付金＞</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・雇用保険の被保険者で、要介護状態にある家族を介護するために介護休業をした場合に、一定の要件を満たす方は、介護休業期間中に休業開始時賃金の</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67</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％の介護休業給付金が支給されます。</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詳しくは、</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勤務先の医療機関の人事労務管理部門</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やハローワークにご確認ください。</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　</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j-cs"/>
                <a:hlinkClick r:id="" action="ppaction://noaction"/>
              </a:rPr>
              <a:t>https://www.mhlw.go.jp/kyujin/hwmap.html</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771200"/>
            <a:ext cx="5016630" cy="523220"/>
          </a:xfrm>
          <a:prstGeom prst="roundRect">
            <a:avLst>
              <a:gd name="adj" fmla="val 0"/>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Answer</a:t>
            </a:r>
            <a:r>
              <a:rPr kumimoji="1" lang="ja-JP" altLang="en-US"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　</a:t>
            </a:r>
            <a:endPar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endParaRPr>
          </a:p>
        </p:txBody>
      </p:sp>
      <p:sp>
        <p:nvSpPr>
          <p:cNvPr id="3" name="タイトル 1">
            <a:extLst>
              <a:ext uri="{FF2B5EF4-FFF2-40B4-BE49-F238E27FC236}">
                <a16:creationId xmlns:a16="http://schemas.microsoft.com/office/drawing/2014/main" id="{FACFAB14-B2FF-85E2-7498-AC0B909F6B6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働き方を守る様々な法制度</a:t>
            </a:r>
          </a:p>
        </p:txBody>
      </p:sp>
      <p:pic>
        <p:nvPicPr>
          <p:cNvPr id="8" name="図 7" descr="記号, 男, 持つ が含まれている画像&#10;&#10;自動的に生成された説明">
            <a:extLst>
              <a:ext uri="{FF2B5EF4-FFF2-40B4-BE49-F238E27FC236}">
                <a16:creationId xmlns:a16="http://schemas.microsoft.com/office/drawing/2014/main" id="{FB928990-8AF8-928D-F541-E3A16A921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31" y="5255326"/>
            <a:ext cx="872201" cy="1209503"/>
          </a:xfrm>
          <a:prstGeom prst="rect">
            <a:avLst/>
          </a:prstGeom>
        </p:spPr>
      </p:pic>
    </p:spTree>
    <p:extLst>
      <p:ext uri="{BB962C8B-B14F-4D97-AF65-F5344CB8AC3E}">
        <p14:creationId xmlns:p14="http://schemas.microsoft.com/office/powerpoint/2010/main" val="364650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8">
            <a:extLst>
              <a:ext uri="{FF2B5EF4-FFF2-40B4-BE49-F238E27FC236}">
                <a16:creationId xmlns:a16="http://schemas.microsoft.com/office/drawing/2014/main" id="{15DD9445-4C35-8C82-46E8-8B5026992ABB}"/>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CD76FA1-D638-C601-657F-3A77D622F4D1}"/>
              </a:ext>
            </a:extLst>
          </p:cNvPr>
          <p:cNvSpPr txBox="1"/>
          <p:nvPr/>
        </p:nvSpPr>
        <p:spPr>
          <a:xfrm>
            <a:off x="7298329" y="2696727"/>
            <a:ext cx="184731" cy="307777"/>
          </a:xfrm>
          <a:prstGeom prst="rect">
            <a:avLst/>
          </a:prstGeom>
          <a:noFill/>
        </p:spPr>
        <p:txBody>
          <a:bodyPr wrap="none" rtlCol="0">
            <a:spAutoFit/>
          </a:bodyPr>
          <a:lstStyle/>
          <a:p>
            <a:endParaRPr kumimoji="1" lang="ja-JP" altLang="en-US" sz="1400"/>
          </a:p>
        </p:txBody>
      </p:sp>
      <p:sp>
        <p:nvSpPr>
          <p:cNvPr id="5" name="テキスト ボックス 4">
            <a:extLst>
              <a:ext uri="{FF2B5EF4-FFF2-40B4-BE49-F238E27FC236}">
                <a16:creationId xmlns:a16="http://schemas.microsoft.com/office/drawing/2014/main" id="{3B13F631-AD15-B1FB-7BB2-E2484A4F3D2F}"/>
              </a:ext>
            </a:extLst>
          </p:cNvPr>
          <p:cNvSpPr txBox="1"/>
          <p:nvPr/>
        </p:nvSpPr>
        <p:spPr>
          <a:xfrm>
            <a:off x="591167" y="2994270"/>
            <a:ext cx="4268865" cy="461665"/>
          </a:xfrm>
          <a:prstGeom prst="rect">
            <a:avLst/>
          </a:prstGeom>
          <a:noFill/>
        </p:spPr>
        <p:txBody>
          <a:bodyPr wrap="square">
            <a:spAutoFit/>
          </a:bodyPr>
          <a:lstStyle/>
          <a:p>
            <a:pPr marL="152400" indent="-152400" algn="ct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患者さんにとってのメリット</a:t>
            </a:r>
            <a:endParaRPr lang="en-US" altLang="ja-JP"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63A8E57-01FC-8CD4-811D-5F446031C34F}"/>
              </a:ext>
            </a:extLst>
          </p:cNvPr>
          <p:cNvSpPr txBox="1"/>
          <p:nvPr/>
        </p:nvSpPr>
        <p:spPr>
          <a:xfrm>
            <a:off x="598102" y="4044946"/>
            <a:ext cx="4444398" cy="861774"/>
          </a:xfrm>
          <a:prstGeom prst="rect">
            <a:avLst/>
          </a:prstGeom>
          <a:noFill/>
        </p:spPr>
        <p:txBody>
          <a:bodyPr wrap="square">
            <a:spAutoFit/>
          </a:bodyPr>
          <a:lstStyle/>
          <a:p>
            <a:pPr marL="152400" indent="-152400"/>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・さらに安心・安全な医療が受けられる</a:t>
            </a:r>
            <a:r>
              <a:rPr lang="ja-JP" altLang="en-US" sz="1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1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・質の高い医療が受けられる</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4D31F15-4437-5367-0F6B-D679A41E2C89}"/>
              </a:ext>
            </a:extLst>
          </p:cNvPr>
          <p:cNvSpPr txBox="1"/>
          <p:nvPr/>
        </p:nvSpPr>
        <p:spPr>
          <a:xfrm>
            <a:off x="757386" y="3564627"/>
            <a:ext cx="3743532" cy="369332"/>
          </a:xfrm>
          <a:prstGeom prst="rect">
            <a:avLst/>
          </a:prstGeom>
          <a:noFill/>
        </p:spPr>
        <p:txBody>
          <a:bodyPr wrap="square">
            <a:spAutoFit/>
          </a:bodyPr>
          <a:lstStyle/>
          <a:p>
            <a:pPr marL="152400" indent="-152400"/>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医師の健康が確保されることで</a:t>
            </a:r>
            <a:r>
              <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1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D20D6F4-2681-2520-BAF5-B3FF132A646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6472B3C-AB55-F170-F191-08BB7836DF4B}"/>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pic>
        <p:nvPicPr>
          <p:cNvPr id="9" name="図 8">
            <a:extLst>
              <a:ext uri="{FF2B5EF4-FFF2-40B4-BE49-F238E27FC236}">
                <a16:creationId xmlns:a16="http://schemas.microsoft.com/office/drawing/2014/main" id="{5F5C58F4-FE69-EA0E-4224-0E7EECF4C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346" y="2544226"/>
            <a:ext cx="3106944" cy="3314723"/>
          </a:xfrm>
          <a:prstGeom prst="rect">
            <a:avLst/>
          </a:prstGeom>
        </p:spPr>
      </p:pic>
    </p:spTree>
    <p:extLst>
      <p:ext uri="{BB962C8B-B14F-4D97-AF65-F5344CB8AC3E}">
        <p14:creationId xmlns:p14="http://schemas.microsoft.com/office/powerpoint/2010/main" val="18046546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924634"/>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育児のために勤務時間を少し抑えて働きたいのですが、</a:t>
            </a:r>
            <a:endParaRPr kumimoji="1" lang="en-US" altLang="ja-JP"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どんな制度が利用できますか？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1F497D">
                    <a:lumMod val="40000"/>
                    <a:lumOff val="60000"/>
                  </a:srgbClr>
                </a:solidFill>
                <a:effectLst/>
                <a:uLnTx/>
                <a:uFillTx/>
                <a:latin typeface="Bernard MT Condensed" panose="02050806060905020404" pitchFamily="18" charset="0"/>
                <a:ea typeface="メイリオ" panose="020B0604030504040204" pitchFamily="50" charset="-128"/>
                <a:cs typeface="+mn-cs"/>
              </a:rPr>
              <a:t>Question !</a:t>
            </a: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2062233"/>
            <a:ext cx="8229600" cy="4175079"/>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・以下の制度を利用することができます。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＜育児短時間勤務制度＞</a:t>
            </a:r>
            <a:endPar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・３歳に満たない⼦を養育する場合、１⽇の所定労働時間を原則６時間に短縮することができる制度</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＜所定外労働の制限＞</a:t>
            </a:r>
            <a:endPar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・３歳に満たない⼦を養育する場合、所定外労働を制限することを請求できる制度</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＜時間外労働の制限＞</a:t>
            </a:r>
            <a:endPar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・⼩学校就学前の⼦を養育する場合、時間外労働を１⽉</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24</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時間、１年</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150</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時間以内に制限することを請求できる制度</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＜深夜業の制限＞</a:t>
            </a:r>
            <a:endPar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・⼩学校就学前の⼦を養育する場合、午後</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10</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時から午前５時の深夜業を制限することを請求できる制度</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詳しくは、</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勤務先の医療機関の人事労務管理部門</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にご確認ください。</a:t>
            </a:r>
            <a:endPar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681644"/>
            <a:ext cx="5016630" cy="523220"/>
          </a:xfrm>
          <a:prstGeom prst="roundRect">
            <a:avLst>
              <a:gd name="adj" fmla="val 0"/>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Answer</a:t>
            </a:r>
            <a:r>
              <a:rPr kumimoji="1" lang="ja-JP" altLang="en-US"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　</a:t>
            </a:r>
            <a:endPar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endParaRPr>
          </a:p>
        </p:txBody>
      </p:sp>
      <p:sp>
        <p:nvSpPr>
          <p:cNvPr id="17" name="タイトル 1">
            <a:extLst>
              <a:ext uri="{FF2B5EF4-FFF2-40B4-BE49-F238E27FC236}">
                <a16:creationId xmlns:a16="http://schemas.microsoft.com/office/drawing/2014/main" id="{4272C270-828F-4FD4-1DD7-8A94B6965F3F}"/>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働き方を守る様々な法制度</a:t>
            </a:r>
          </a:p>
        </p:txBody>
      </p:sp>
      <p:pic>
        <p:nvPicPr>
          <p:cNvPr id="7" name="図 6" descr="部屋, 食品 が含まれている画像&#10;&#10;自動的に生成された説明">
            <a:extLst>
              <a:ext uri="{FF2B5EF4-FFF2-40B4-BE49-F238E27FC236}">
                <a16:creationId xmlns:a16="http://schemas.microsoft.com/office/drawing/2014/main" id="{7DCC7279-03FB-549A-FBB1-DBF5D42C8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880" y="5373216"/>
            <a:ext cx="950218" cy="864096"/>
          </a:xfrm>
          <a:prstGeom prst="rect">
            <a:avLst/>
          </a:prstGeom>
        </p:spPr>
      </p:pic>
    </p:spTree>
    <p:extLst>
      <p:ext uri="{BB962C8B-B14F-4D97-AF65-F5344CB8AC3E}">
        <p14:creationId xmlns:p14="http://schemas.microsoft.com/office/powerpoint/2010/main" val="32207412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563032"/>
            <a:ext cx="8229600" cy="82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介護のために短時間勤務を行いたい場合の</a:t>
            </a:r>
            <a:endParaRPr kumimoji="1" lang="en-US" altLang="ja-JP"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短時間勤務制度とは、どのような制度ですか？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116632"/>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1909456"/>
            <a:ext cx="8229600" cy="448772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44000" marR="0" lvl="0" indent="-14400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労働者が要介護状態（負傷、疾病または身体上もしくは精神上の障害により、２週間以上の期間にわたり常時介護を必要とする状態）にある対象家族を介護するための、所定労働時間の短縮等の措置のことです。</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144000" marR="0" lvl="0" indent="-14400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・利用期間・回数については、対象家族</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人につき、利用開始の日から連続する</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3</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年以上の期間で</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回以上となります。</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＜対象となる労働者＞</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・対象家族を介護する男女の労働者（日々雇用を除く）</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a:t>
            </a:r>
            <a:r>
              <a:rPr kumimoji="1" lang="en-US" altLang="ja-JP"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労使協定を締結している場合に対象外となる労働者</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・入社１年未満の労働者</a:t>
            </a:r>
            <a:endParaRPr kumimoji="1" lang="en-US" altLang="ja-JP"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・１週間の所定労働日数が２日以下の労働者</a:t>
            </a:r>
            <a:endParaRPr kumimoji="1" lang="en-US" altLang="ja-JP"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＜対象となる家族＞</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・配偶者（事実婚を含む）、父母、子、配偶者の父母、祖父母、兄弟姉妹、孫</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＜短時間勤務等の制度＞</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・「短時間勤務等の措置」は会社によって利用できる制度が異なりますが、</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事業主に対して、次のうち、いずれか１つ以上の制度を設けることを義務付けています。</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①  短時間勤務の制度</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②  フレックスタイムの制度</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③  始業又は就業の時刻を繰り上げ又は繰り下げる制度（時差出勤の制度）</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④  労働者が利用する介護サービスの費用の助成その他これに準ずる制度</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厚生労働省</a:t>
            </a:r>
            <a:r>
              <a:rPr kumimoji="1" lang="en-US" altLang="ja-JP" sz="12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HP</a:t>
            </a:r>
            <a:r>
              <a:rPr kumimoji="1" lang="ja-JP" altLang="en-US" sz="12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短時間勤務等の措置について</a:t>
            </a:r>
            <a:endParaRPr kumimoji="1" lang="en-US" altLang="ja-JP" sz="12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　</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hlinkClick r:id="" action="ppaction://noaction"/>
              </a:rPr>
              <a:t>https://www.mhlw.go.jp/seisakunitsuite/bunya/koyou_roudou/koyoukintou/ryouritsu/kaigo/shortworking/index.html</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502656"/>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
        <p:nvSpPr>
          <p:cNvPr id="17" name="タイトル 1">
            <a:extLst>
              <a:ext uri="{FF2B5EF4-FFF2-40B4-BE49-F238E27FC236}">
                <a16:creationId xmlns:a16="http://schemas.microsoft.com/office/drawing/2014/main" id="{4272C270-828F-4FD4-1DD7-8A94B6965F3F}"/>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働き方を守る様々な法制度</a:t>
            </a:r>
          </a:p>
        </p:txBody>
      </p:sp>
      <p:pic>
        <p:nvPicPr>
          <p:cNvPr id="6" name="図 5" descr="ポーズ, 選手, 男, 立つ が含まれている画像&#10;&#10;自動的に生成された説明">
            <a:extLst>
              <a:ext uri="{FF2B5EF4-FFF2-40B4-BE49-F238E27FC236}">
                <a16:creationId xmlns:a16="http://schemas.microsoft.com/office/drawing/2014/main" id="{22A731CF-5562-8D2D-FB7E-AAFF65137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130" y="4548039"/>
            <a:ext cx="1838435" cy="1251478"/>
          </a:xfrm>
          <a:prstGeom prst="rect">
            <a:avLst/>
          </a:prstGeom>
        </p:spPr>
      </p:pic>
    </p:spTree>
    <p:extLst>
      <p:ext uri="{BB962C8B-B14F-4D97-AF65-F5344CB8AC3E}">
        <p14:creationId xmlns:p14="http://schemas.microsoft.com/office/powerpoint/2010/main" val="34361130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有給休暇の期限はいつまでですか？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1F497D">
                    <a:lumMod val="40000"/>
                    <a:lumOff val="60000"/>
                  </a:srgbClr>
                </a:solidFill>
                <a:effectLst/>
                <a:uLnTx/>
                <a:uFillTx/>
                <a:latin typeface="Bernard MT Condensed" panose="02050806060905020404" pitchFamily="18" charset="0"/>
                <a:ea typeface="メイリオ" panose="020B0604030504040204" pitchFamily="50" charset="-128"/>
                <a:cs typeface="+mn-cs"/>
              </a:rPr>
              <a:t>Question !</a:t>
            </a:r>
          </a:p>
        </p:txBody>
      </p:sp>
      <p:sp>
        <p:nvSpPr>
          <p:cNvPr id="12" name="タイトル 1">
            <a:extLst>
              <a:ext uri="{FF2B5EF4-FFF2-40B4-BE49-F238E27FC236}">
                <a16:creationId xmlns:a16="http://schemas.microsoft.com/office/drawing/2014/main" id="{59D0A896-28CF-BF2B-62F5-0E59491D27BC}"/>
              </a:ext>
            </a:extLst>
          </p:cNvPr>
          <p:cNvSpPr txBox="1">
            <a:spLocks/>
          </p:cNvSpPr>
          <p:nvPr/>
        </p:nvSpPr>
        <p:spPr>
          <a:xfrm>
            <a:off x="457200" y="1893601"/>
            <a:ext cx="8229600" cy="347760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・年次有給休暇は、法律で定められた労働者に与えられた権利です。</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正社員、パートタイム労働者等の区分に関係なく、以下２点を満たしていれば、</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年次有給休暇を取得することができます。</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①  半年間継続して雇われている</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②  全労働日の８割以上を出勤している</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日以上の年次有給休暇が付与される労働者に対しては、</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　</a:t>
            </a:r>
            <a:r>
              <a:rPr kumimoji="1" lang="ja-JP" altLang="en-US" sz="14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rPr>
              <a:t>５日</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について、毎年時季指定して付与しなければならない</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こととされています</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・有給休暇には時効があり、</a:t>
            </a:r>
            <a:r>
              <a:rPr kumimoji="1" lang="ja-JP" altLang="en-US" sz="14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j-cs"/>
              </a:rPr>
              <a:t>有給休暇は与えた日から２年で時効</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となります。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180000" marR="0" lvl="0" indent="0" algn="just"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与えた日から１年間で使い切れなかった有給休暇は翌年に繰り越し、新たに与えられた休暇日数に加算しますが、さらに１年間使わなかったときは時効により消滅します。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18000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厚生労働省</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HP</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　年次有給休暇取得促進特設サイト</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hlinkClick r:id="" action="ppaction://noaction"/>
              </a:rPr>
              <a:t>https://www.mhlw.go.jp/seisakunitsuite/bunya/koyou_roudou/roudoukijun/jikan/sokushin/roudousya.html</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0F557502-CB34-8D94-DCE9-DE8EBE5904EA}"/>
              </a:ext>
            </a:extLst>
          </p:cNvPr>
          <p:cNvSpPr txBox="1"/>
          <p:nvPr/>
        </p:nvSpPr>
        <p:spPr>
          <a:xfrm>
            <a:off x="349200" y="1486800"/>
            <a:ext cx="5016630" cy="523220"/>
          </a:xfrm>
          <a:prstGeom prst="roundRect">
            <a:avLst>
              <a:gd name="adj" fmla="val 0"/>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Answer</a:t>
            </a:r>
            <a:r>
              <a:rPr kumimoji="1" lang="ja-JP" altLang="en-US"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rPr>
              <a:t>　</a:t>
            </a:r>
            <a:endParaRPr kumimoji="1" lang="en-US" altLang="ja-JP" sz="2800" b="0" i="0" u="none" strike="noStrike" kern="1200" cap="none" spc="0" normalizeH="0" baseline="0" noProof="0">
              <a:ln>
                <a:noFill/>
              </a:ln>
              <a:solidFill>
                <a:srgbClr val="F79646">
                  <a:lumMod val="60000"/>
                  <a:lumOff val="40000"/>
                </a:srgbClr>
              </a:solidFill>
              <a:effectLst/>
              <a:uLnTx/>
              <a:uFillTx/>
              <a:latin typeface="Bernard MT Condensed" panose="02050806060905020404" pitchFamily="18" charset="0"/>
              <a:ea typeface="メイリオ" panose="020B0604030504040204" pitchFamily="50" charset="-128"/>
              <a:cs typeface="+mn-cs"/>
            </a:endParaRPr>
          </a:p>
        </p:txBody>
      </p:sp>
      <p:sp>
        <p:nvSpPr>
          <p:cNvPr id="3" name="タイトル 1">
            <a:extLst>
              <a:ext uri="{FF2B5EF4-FFF2-40B4-BE49-F238E27FC236}">
                <a16:creationId xmlns:a16="http://schemas.microsoft.com/office/drawing/2014/main" id="{48DF1FB4-8857-5F8D-75E2-719A843D27FF}"/>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働き方を守る様々な法制度</a:t>
            </a:r>
          </a:p>
        </p:txBody>
      </p:sp>
      <p:pic>
        <p:nvPicPr>
          <p:cNvPr id="7" name="図 6" descr="選手, 野球, ゲーム, ボール が含まれている画像&#10;&#10;自動的に生成された説明">
            <a:extLst>
              <a:ext uri="{FF2B5EF4-FFF2-40B4-BE49-F238E27FC236}">
                <a16:creationId xmlns:a16="http://schemas.microsoft.com/office/drawing/2014/main" id="{8440337B-E9DC-A5FA-D045-28726F031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874" y="2062383"/>
            <a:ext cx="1646948" cy="1282758"/>
          </a:xfrm>
          <a:prstGeom prst="rect">
            <a:avLst/>
          </a:prstGeom>
        </p:spPr>
      </p:pic>
    </p:spTree>
    <p:extLst>
      <p:ext uri="{BB962C8B-B14F-4D97-AF65-F5344CB8AC3E}">
        <p14:creationId xmlns:p14="http://schemas.microsoft.com/office/powerpoint/2010/main" val="64344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484C4E-8F4F-4630-9B69-13C75EF1C590}"/>
              </a:ext>
            </a:extLst>
          </p:cNvPr>
          <p:cNvSpPr txBox="1"/>
          <p:nvPr/>
        </p:nvSpPr>
        <p:spPr>
          <a:xfrm>
            <a:off x="593767" y="942965"/>
            <a:ext cx="7956466" cy="1077218"/>
          </a:xfrm>
          <a:prstGeom prst="rect">
            <a:avLst/>
          </a:prstGeom>
          <a:noFill/>
        </p:spPr>
        <p:txBody>
          <a:bodyPr wrap="square">
            <a:spAutoFit/>
          </a:bodyPr>
          <a:lstStyle/>
          <a:p>
            <a:pPr marL="152400" indent="-152400" algn="ctr"/>
            <a:r>
              <a:rPr lang="ja-JP" altLang="en-US"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それぞれの医療機関で</a:t>
            </a:r>
            <a:endParaRPr lang="en-US" altLang="ja-JP"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働き方改革を進めましょう！</a:t>
            </a:r>
            <a:endParaRPr lang="en-US" altLang="ja-JP"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6" name="テキスト ボックス 5">
            <a:extLst>
              <a:ext uri="{FF2B5EF4-FFF2-40B4-BE49-F238E27FC236}">
                <a16:creationId xmlns:a16="http://schemas.microsoft.com/office/drawing/2014/main" id="{05E489D3-72A4-FEA9-D24A-167D8071B24E}"/>
              </a:ext>
            </a:extLst>
          </p:cNvPr>
          <p:cNvSpPr txBox="1"/>
          <p:nvPr/>
        </p:nvSpPr>
        <p:spPr>
          <a:xfrm>
            <a:off x="-252536" y="373070"/>
            <a:ext cx="9649072" cy="461665"/>
          </a:xfrm>
          <a:prstGeom prst="rect">
            <a:avLst/>
          </a:prstGeom>
          <a:noFill/>
        </p:spPr>
        <p:txBody>
          <a:bodyPr wrap="square">
            <a:spAutoFit/>
          </a:bodyPr>
          <a:lstStyle/>
          <a:p>
            <a:pPr marL="152400" indent="-152400" algn="ct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働き方改革は、職場の全員が主人公です。</a:t>
            </a:r>
          </a:p>
        </p:txBody>
      </p:sp>
      <p:pic>
        <p:nvPicPr>
          <p:cNvPr id="13" name="図 12" descr="持つ, 男, 電話, 表示 が含まれている画像&#10;&#10;自動的に生成された説明">
            <a:extLst>
              <a:ext uri="{FF2B5EF4-FFF2-40B4-BE49-F238E27FC236}">
                <a16:creationId xmlns:a16="http://schemas.microsoft.com/office/drawing/2014/main" id="{66837B40-15C6-CE84-D4D2-7E9ACD137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29" y="2178531"/>
            <a:ext cx="6327693" cy="3849867"/>
          </a:xfrm>
          <a:prstGeom prst="rect">
            <a:avLst/>
          </a:prstGeom>
        </p:spPr>
      </p:pic>
    </p:spTree>
    <p:extLst>
      <p:ext uri="{BB962C8B-B14F-4D97-AF65-F5344CB8AC3E}">
        <p14:creationId xmlns:p14="http://schemas.microsoft.com/office/powerpoint/2010/main" val="96177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1002"/>
            <a:ext cx="8229600" cy="1008000"/>
          </a:xfrm>
          <a:prstGeom prst="roundRect">
            <a:avLst>
              <a:gd name="adj" fmla="val 2495"/>
            </a:avLst>
          </a:prstGeom>
          <a:noFill/>
          <a:ln w="57150">
            <a:solidFill>
              <a:schemeClr val="accent1">
                <a:lumMod val="60000"/>
                <a:lumOff val="40000"/>
              </a:schemeClr>
            </a:solidFill>
          </a:ln>
        </p:spPr>
        <p:txBody>
          <a:bodyPr>
            <a:noAutofit/>
          </a:body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長時間労働によるデメリットの具体的な内容が知りたいです。</a:t>
            </a:r>
            <a:b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データはありますか？</a:t>
            </a:r>
            <a:endParaRPr kumimoji="1" lang="ja-JP" altLang="en-US" sz="20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457200" y="2179656"/>
            <a:ext cx="8229600" cy="4179945"/>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000" indent="-180000" algn="l">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下図のとおり、勤務時間が長くなるほど、医療事故やヒヤリ・ハットを経験した割合が高いことが指摘されています。このほか、長時間労働がパフォーマンスの低下やバーンアウト（燃え尽き）のリスクと関連することなども指摘されてい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詳細は、以下「長時間労働医師への健康確保措置に関するマニュアル」も参考にしてください。</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URL</a:t>
            </a: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hlinkClick r:id="" action="ppaction://noaction"/>
              </a:rPr>
              <a:t>https://www.mhlw.go.jp/content/10800000/000708162.pdf</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1" name="タイトル 1">
            <a:extLst>
              <a:ext uri="{FF2B5EF4-FFF2-40B4-BE49-F238E27FC236}">
                <a16:creationId xmlns:a16="http://schemas.microsoft.com/office/drawing/2014/main" id="{5B89B5F2-33D6-46E6-BB86-DC9AE99CF9F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我が国の医療と医師の働き方</a:t>
            </a:r>
          </a:p>
        </p:txBody>
      </p:sp>
      <p:sp>
        <p:nvSpPr>
          <p:cNvPr id="13" name="テキスト ボックス 12">
            <a:extLst>
              <a:ext uri="{FF2B5EF4-FFF2-40B4-BE49-F238E27FC236}">
                <a16:creationId xmlns:a16="http://schemas.microsoft.com/office/drawing/2014/main" id="{F7F06DE3-4992-E577-73EC-E469CBDD65FE}"/>
              </a:ext>
            </a:extLst>
          </p:cNvPr>
          <p:cNvSpPr txBox="1"/>
          <p:nvPr/>
        </p:nvSpPr>
        <p:spPr>
          <a:xfrm>
            <a:off x="349494" y="244884"/>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3288C37-8884-7021-17B2-B02A01261302}"/>
              </a:ext>
            </a:extLst>
          </p:cNvPr>
          <p:cNvSpPr txBox="1"/>
          <p:nvPr/>
        </p:nvSpPr>
        <p:spPr>
          <a:xfrm>
            <a:off x="349494" y="1772816"/>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pic>
        <p:nvPicPr>
          <p:cNvPr id="17" name="図 16">
            <a:extLst>
              <a:ext uri="{FF2B5EF4-FFF2-40B4-BE49-F238E27FC236}">
                <a16:creationId xmlns:a16="http://schemas.microsoft.com/office/drawing/2014/main" id="{5D79050D-11C2-478D-BB54-4FB086ABD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143" y="3208930"/>
            <a:ext cx="7498905" cy="2158171"/>
          </a:xfrm>
          <a:prstGeom prst="rect">
            <a:avLst/>
          </a:prstGeom>
        </p:spPr>
      </p:pic>
      <p:sp>
        <p:nvSpPr>
          <p:cNvPr id="18" name="テキスト ボックス 17">
            <a:extLst>
              <a:ext uri="{FF2B5EF4-FFF2-40B4-BE49-F238E27FC236}">
                <a16:creationId xmlns:a16="http://schemas.microsoft.com/office/drawing/2014/main" id="{723E4CF7-5737-4D64-9126-084FD44BA065}"/>
              </a:ext>
            </a:extLst>
          </p:cNvPr>
          <p:cNvSpPr txBox="1"/>
          <p:nvPr/>
        </p:nvSpPr>
        <p:spPr>
          <a:xfrm>
            <a:off x="673406" y="5357403"/>
            <a:ext cx="775202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游ゴシック" panose="020B0400000000000000" pitchFamily="50" charset="-128"/>
                <a:cs typeface="+mn-cs"/>
              </a:rPr>
              <a:t>（出典）平成</a:t>
            </a:r>
            <a:r>
              <a:rPr kumimoji="1" lang="en-US" altLang="ja-JP" sz="9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游ゴシック" panose="020B0400000000000000" pitchFamily="50" charset="-128"/>
                <a:cs typeface="+mn-cs"/>
              </a:rPr>
              <a:t>29</a:t>
            </a:r>
            <a:r>
              <a:rPr kumimoji="1" lang="ja-JP" altLang="en-US" sz="9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游ゴシック" panose="020B0400000000000000" pitchFamily="50" charset="-128"/>
                <a:cs typeface="+mn-cs"/>
              </a:rPr>
              <a:t>年度厚生労働省・文部科学省委託「過労死等に関する実態把握のための労働・社会面の調査研究事業報告書（医療に関する調査）」</a:t>
            </a:r>
          </a:p>
        </p:txBody>
      </p:sp>
      <p:sp>
        <p:nvSpPr>
          <p:cNvPr id="22" name="テキスト ボックス 21">
            <a:extLst>
              <a:ext uri="{FF2B5EF4-FFF2-40B4-BE49-F238E27FC236}">
                <a16:creationId xmlns:a16="http://schemas.microsoft.com/office/drawing/2014/main" id="{54A79225-1198-4CF7-B7AC-8B8F4723AD00}"/>
              </a:ext>
            </a:extLst>
          </p:cNvPr>
          <p:cNvSpPr txBox="1"/>
          <p:nvPr/>
        </p:nvSpPr>
        <p:spPr>
          <a:xfrm>
            <a:off x="673406" y="3140968"/>
            <a:ext cx="2492990" cy="461665"/>
          </a:xfrm>
          <a:prstGeom prst="rect">
            <a:avLst/>
          </a:prstGeom>
          <a:solidFill>
            <a:schemeClr val="bg1">
              <a:lumMod val="85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医療事故やヒヤリ・ハットの経験</a:t>
            </a:r>
            <a:endPar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（勤務時間区分ごと）</a:t>
            </a:r>
          </a:p>
        </p:txBody>
      </p:sp>
      <p:sp>
        <p:nvSpPr>
          <p:cNvPr id="25" name="テキスト ボックス 24">
            <a:extLst>
              <a:ext uri="{FF2B5EF4-FFF2-40B4-BE49-F238E27FC236}">
                <a16:creationId xmlns:a16="http://schemas.microsoft.com/office/drawing/2014/main" id="{8038A765-64E3-4D64-9FA6-40362AA33C60}"/>
              </a:ext>
            </a:extLst>
          </p:cNvPr>
          <p:cNvSpPr txBox="1"/>
          <p:nvPr/>
        </p:nvSpPr>
        <p:spPr>
          <a:xfrm>
            <a:off x="898824" y="5147216"/>
            <a:ext cx="263105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white">
                    <a:lumMod val="50000"/>
                  </a:prstClr>
                </a:solidFill>
                <a:effectLst/>
                <a:uLnTx/>
                <a:uFillTx/>
                <a:latin typeface="Calibri" panose="020F0502020204030204"/>
                <a:ea typeface="游ゴシック" panose="020B0400000000000000" pitchFamily="50" charset="-128"/>
                <a:cs typeface="+mn-cs"/>
              </a:rPr>
              <a:t>（平均的な１ヶ月における実勤務時間）</a:t>
            </a:r>
          </a:p>
        </p:txBody>
      </p:sp>
    </p:spTree>
    <p:extLst>
      <p:ext uri="{BB962C8B-B14F-4D97-AF65-F5344CB8AC3E}">
        <p14:creationId xmlns:p14="http://schemas.microsoft.com/office/powerpoint/2010/main" val="271331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5B89B5F2-33D6-46E6-BB86-DC9AE99CF9FB}"/>
              </a:ext>
            </a:extLst>
          </p:cNvPr>
          <p:cNvSpPr txBox="1">
            <a:spLocks/>
          </p:cNvSpPr>
          <p:nvPr/>
        </p:nvSpPr>
        <p:spPr>
          <a:xfrm>
            <a:off x="6228184" y="6525344"/>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我が国の医療と医師の働き方</a:t>
            </a:r>
          </a:p>
        </p:txBody>
      </p:sp>
      <p:sp>
        <p:nvSpPr>
          <p:cNvPr id="2" name="タイトル 1">
            <a:extLst>
              <a:ext uri="{FF2B5EF4-FFF2-40B4-BE49-F238E27FC236}">
                <a16:creationId xmlns:a16="http://schemas.microsoft.com/office/drawing/2014/main" id="{FDB07F54-018B-6D97-2273-5579FE151FF7}"/>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睡眠不足だと、診療にどのような問題が生じるのですか？</a:t>
            </a:r>
          </a:p>
        </p:txBody>
      </p:sp>
      <p:sp>
        <p:nvSpPr>
          <p:cNvPr id="3" name="テキスト ボックス 2">
            <a:extLst>
              <a:ext uri="{FF2B5EF4-FFF2-40B4-BE49-F238E27FC236}">
                <a16:creationId xmlns:a16="http://schemas.microsoft.com/office/drawing/2014/main" id="{0E6C1C39-2292-59A4-EEFD-FD72B6D98BDC}"/>
              </a:ext>
            </a:extLst>
          </p:cNvPr>
          <p:cNvSpPr txBox="1"/>
          <p:nvPr/>
        </p:nvSpPr>
        <p:spPr>
          <a:xfrm>
            <a:off x="349494"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5" name="タイトル 1">
            <a:extLst>
              <a:ext uri="{FF2B5EF4-FFF2-40B4-BE49-F238E27FC236}">
                <a16:creationId xmlns:a16="http://schemas.microsoft.com/office/drawing/2014/main" id="{F65DFD5F-8E25-3CA4-DE91-934F133EF261}"/>
              </a:ext>
            </a:extLst>
          </p:cNvPr>
          <p:cNvSpPr txBox="1">
            <a:spLocks/>
          </p:cNvSpPr>
          <p:nvPr/>
        </p:nvSpPr>
        <p:spPr>
          <a:xfrm>
            <a:off x="457200" y="1892080"/>
            <a:ext cx="8229600" cy="2977774"/>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睡眠不足</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は、</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作業能力を低下</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させたり、</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反応の誤りを増加</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させたりすることがわかっています。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indent="-180000" algn="l">
              <a:spcBef>
                <a:spcPts val="1200"/>
              </a:spcBef>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・また、</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慢性の睡眠不足</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では、</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主観的な眠気と客観的な疲労・覚醒度低下が乖離する</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ことが知られて</a:t>
            </a: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います。長時間労働等により慢性的な睡眠</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不足を強いられている長時間労働の医師は、強い疲労度を感じながらも、医師としての強い使命感・責任感により勤務を継続しつつ、眠気を感じない、すなわち、主観的眠気を生理学的に認識</a:t>
            </a: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しづらい状況下で、</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過重労働を継続していることに注意が必要です。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44000" indent="-144000" algn="l">
              <a:spcBef>
                <a:spcPts val="0"/>
              </a:spcBef>
              <a:defRPr/>
            </a:pP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44000" indent="-144000" algn="l">
              <a:spcBef>
                <a:spcPts val="0"/>
              </a:spcBef>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厚生労働省の検討会において、睡眠と疲労の関係についてのデータが報告されています（第</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5</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回医師の働き方改革に関する検討会 資料</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1-2</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spcBef>
                <a:spcPts val="0"/>
              </a:spcBef>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URL</a:t>
            </a: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hlinkClick r:id="rId3"/>
              </a:rPr>
              <a:t>https://www.mhlw.go.jp/file/05-Shingikai-10801000-Iseikyoku-Soumuka/0000189110.pdf</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spcBef>
                <a:spcPts val="0"/>
              </a:spcBef>
              <a:defRPr/>
            </a:pP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algn="l">
              <a:spcBef>
                <a:spcPts val="0"/>
              </a:spcBef>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以下「長時間労働医師への健康確保措置に関するマニュアル」も参考にしてください。</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URL</a:t>
            </a: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hlinkClick r:id="" action="ppaction://noaction"/>
              </a:rPr>
              <a:t>https://www.mhlw.go.jp/content/10800000/000708162.pdf</a:t>
            </a:r>
            <a:endPar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48E51F4F-C6B3-7F56-8B88-6F37B6085E13}"/>
              </a:ext>
            </a:extLst>
          </p:cNvPr>
          <p:cNvSpPr txBox="1"/>
          <p:nvPr/>
        </p:nvSpPr>
        <p:spPr>
          <a:xfrm>
            <a:off x="349494" y="148528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pic>
        <p:nvPicPr>
          <p:cNvPr id="13" name="図 12" descr="時計が付いている｜｜｜ｐ&#10;&#10;中程度の精度で自動的に生成された説明">
            <a:extLst>
              <a:ext uri="{FF2B5EF4-FFF2-40B4-BE49-F238E27FC236}">
                <a16:creationId xmlns:a16="http://schemas.microsoft.com/office/drawing/2014/main" id="{F8F18E54-7622-4A8C-9718-ECDBBED787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871" y="6061072"/>
            <a:ext cx="439177" cy="439177"/>
          </a:xfrm>
          <a:prstGeom prst="rect">
            <a:avLst/>
          </a:prstGeom>
        </p:spPr>
      </p:pic>
      <p:pic>
        <p:nvPicPr>
          <p:cNvPr id="14" name="図 13" descr="時計が付いている｜｜｜ｐ&#10;&#10;中程度の精度で自動的に生成された説明">
            <a:extLst>
              <a:ext uri="{FF2B5EF4-FFF2-40B4-BE49-F238E27FC236}">
                <a16:creationId xmlns:a16="http://schemas.microsoft.com/office/drawing/2014/main" id="{03064676-9B79-498D-9BF9-06052DEF2B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8376" y="4967911"/>
            <a:ext cx="439177" cy="439177"/>
          </a:xfrm>
          <a:prstGeom prst="rect">
            <a:avLst/>
          </a:prstGeom>
        </p:spPr>
      </p:pic>
      <p:pic>
        <p:nvPicPr>
          <p:cNvPr id="15" name="図 14" descr="時計が付いている｜｜｜ｐ&#10;&#10;中程度の精度で自動的に生成された説明">
            <a:extLst>
              <a:ext uri="{FF2B5EF4-FFF2-40B4-BE49-F238E27FC236}">
                <a16:creationId xmlns:a16="http://schemas.microsoft.com/office/drawing/2014/main" id="{57C6482C-3F1C-405A-A45E-F21AD43663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1983" y="5751487"/>
            <a:ext cx="439177" cy="439177"/>
          </a:xfrm>
          <a:prstGeom prst="rect">
            <a:avLst/>
          </a:prstGeom>
        </p:spPr>
      </p:pic>
      <p:pic>
        <p:nvPicPr>
          <p:cNvPr id="16" name="図 15" descr="時計が付いている｜｜｜ｐ&#10;&#10;中程度の精度で自動的に生成された説明">
            <a:extLst>
              <a:ext uri="{FF2B5EF4-FFF2-40B4-BE49-F238E27FC236}">
                <a16:creationId xmlns:a16="http://schemas.microsoft.com/office/drawing/2014/main" id="{F578A5E7-A87C-4E6B-B28D-A6EE017A25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15286" y="5204534"/>
            <a:ext cx="440021" cy="439177"/>
          </a:xfrm>
          <a:prstGeom prst="rect">
            <a:avLst/>
          </a:prstGeom>
        </p:spPr>
      </p:pic>
      <p:pic>
        <p:nvPicPr>
          <p:cNvPr id="6" name="図 5">
            <a:extLst>
              <a:ext uri="{FF2B5EF4-FFF2-40B4-BE49-F238E27FC236}">
                <a16:creationId xmlns:a16="http://schemas.microsoft.com/office/drawing/2014/main" id="{580FEDC0-B077-1EB3-06FB-1464DA103C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8181" y="4962386"/>
            <a:ext cx="893617" cy="1485728"/>
          </a:xfrm>
          <a:prstGeom prst="rect">
            <a:avLst/>
          </a:prstGeom>
        </p:spPr>
      </p:pic>
      <p:pic>
        <p:nvPicPr>
          <p:cNvPr id="12" name="図 11" descr="コンピュータ が含まれている画像&#10;&#10;自動的に生成された説明">
            <a:extLst>
              <a:ext uri="{FF2B5EF4-FFF2-40B4-BE49-F238E27FC236}">
                <a16:creationId xmlns:a16="http://schemas.microsoft.com/office/drawing/2014/main" id="{96FB2A6B-28FF-233D-838D-900CB5C488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9195" y="5188061"/>
            <a:ext cx="1563023" cy="1499530"/>
          </a:xfrm>
          <a:prstGeom prst="rect">
            <a:avLst/>
          </a:prstGeom>
        </p:spPr>
      </p:pic>
    </p:spTree>
    <p:extLst>
      <p:ext uri="{BB962C8B-B14F-4D97-AF65-F5344CB8AC3E}">
        <p14:creationId xmlns:p14="http://schemas.microsoft.com/office/powerpoint/2010/main" val="48079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8C6A5673-409F-4064-89C5-BA5C75467B4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535CE71-7FD0-A686-296F-0909E9BDB71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4C534A0-701F-8DDF-6A49-57C650C0F03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1D49254C-B428-FA1A-4057-8E545344594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FE9020-C26C-2CB9-76F5-28EE97F051AB}"/>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915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CCECC0-2E88-7017-895E-8F92974E5C3E}"/>
              </a:ext>
            </a:extLst>
          </p:cNvPr>
          <p:cNvSpPr txBox="1"/>
          <p:nvPr/>
        </p:nvSpPr>
        <p:spPr>
          <a:xfrm>
            <a:off x="3799160" y="813470"/>
            <a:ext cx="4775475" cy="1077218"/>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医師も労働者</a:t>
            </a:r>
            <a:r>
              <a:rPr kumimoji="1" lang="ja-JP" altLang="en-US" sz="2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で</a:t>
            </a: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あり</a:t>
            </a:r>
            <a:r>
              <a:rPr kumimoji="1" lang="ja-JP" altLang="en-US" sz="2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en-US" altLang="ja-JP" sz="2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労働基準法が適用</a:t>
            </a: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されます</a:t>
            </a:r>
            <a:r>
              <a:rPr kumimoji="1" lang="ja-JP" altLang="en-US" sz="2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3BE225A7-14F7-03CB-4DB2-AE97DA705A14}"/>
              </a:ext>
            </a:extLst>
          </p:cNvPr>
          <p:cNvSpPr txBox="1"/>
          <p:nvPr/>
        </p:nvSpPr>
        <p:spPr>
          <a:xfrm>
            <a:off x="3850010" y="1881132"/>
            <a:ext cx="3338789"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雇用</a:t>
            </a:r>
            <a:r>
              <a:rPr kumimoji="1" lang="ja-JP" altLang="en-US"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されて</a:t>
            </a:r>
            <a:r>
              <a:rPr kumimoji="1" lang="ja-JP" altLang="en-US" sz="1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いる勤務医の場合</a:t>
            </a:r>
            <a:endParaRPr kumimoji="1" lang="en-US" altLang="ja-JP" sz="1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6" name="図 5" descr="アイコン&#10;&#10;自動的に生成された説明">
            <a:extLst>
              <a:ext uri="{FF2B5EF4-FFF2-40B4-BE49-F238E27FC236}">
                <a16:creationId xmlns:a16="http://schemas.microsoft.com/office/drawing/2014/main" id="{0681C7CA-5A86-8AF3-14DC-BCA6A528D1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531375"/>
            <a:ext cx="3913188" cy="2445743"/>
          </a:xfrm>
          <a:prstGeom prst="rect">
            <a:avLst/>
          </a:prstGeom>
        </p:spPr>
      </p:pic>
      <p:sp>
        <p:nvSpPr>
          <p:cNvPr id="7" name="タイトル 1">
            <a:extLst>
              <a:ext uri="{FF2B5EF4-FFF2-40B4-BE49-F238E27FC236}">
                <a16:creationId xmlns:a16="http://schemas.microsoft.com/office/drawing/2014/main" id="{03FF98BD-CD9D-6AC5-B5B5-9A5459E5D629}"/>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10" name="図 9" descr="シャツ が含まれている画像&#10;&#10;自動的に生成された説明">
            <a:extLst>
              <a:ext uri="{FF2B5EF4-FFF2-40B4-BE49-F238E27FC236}">
                <a16:creationId xmlns:a16="http://schemas.microsoft.com/office/drawing/2014/main" id="{549FD7BC-7CCA-A86C-60E3-882FC44AE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48" y="2970278"/>
            <a:ext cx="4543701" cy="3294389"/>
          </a:xfrm>
          <a:prstGeom prst="rect">
            <a:avLst/>
          </a:prstGeom>
        </p:spPr>
      </p:pic>
    </p:spTree>
    <p:extLst>
      <p:ext uri="{BB962C8B-B14F-4D97-AF65-F5344CB8AC3E}">
        <p14:creationId xmlns:p14="http://schemas.microsoft.com/office/powerpoint/2010/main" val="167914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楕円 36">
            <a:extLst>
              <a:ext uri="{FF2B5EF4-FFF2-40B4-BE49-F238E27FC236}">
                <a16:creationId xmlns:a16="http://schemas.microsoft.com/office/drawing/2014/main" id="{074CC409-6AA7-7719-8555-63B388DF05B4}"/>
              </a:ext>
            </a:extLst>
          </p:cNvPr>
          <p:cNvSpPr/>
          <p:nvPr/>
        </p:nvSpPr>
        <p:spPr>
          <a:xfrm>
            <a:off x="2921447" y="258334"/>
            <a:ext cx="243156" cy="244703"/>
          </a:xfrm>
          <a:prstGeom prst="ellipse">
            <a:avLst/>
          </a:prstGeom>
          <a:solidFill>
            <a:srgbClr val="F1FDF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179512" y="609329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179512" y="6386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92080" y="5617671"/>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3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C271B2C-8C23-AE06-6373-A7979A84632D}"/>
              </a:ext>
            </a:extLst>
          </p:cNvPr>
          <p:cNvSpPr/>
          <p:nvPr/>
        </p:nvSpPr>
        <p:spPr>
          <a:xfrm>
            <a:off x="458068" y="430408"/>
            <a:ext cx="8227865" cy="6022927"/>
          </a:xfrm>
          <a:prstGeom prst="rect">
            <a:avLst/>
          </a:prstGeom>
          <a:solidFill>
            <a:schemeClr val="bg1"/>
          </a:solidFill>
          <a:ln w="3175">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1030908" y="687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B9D164C-A6E8-D568-51F8-F9573C967424}"/>
              </a:ext>
            </a:extLst>
          </p:cNvPr>
          <p:cNvSpPr txBox="1"/>
          <p:nvPr/>
        </p:nvSpPr>
        <p:spPr>
          <a:xfrm>
            <a:off x="1168868" y="1253350"/>
            <a:ext cx="5597106" cy="593560"/>
          </a:xfrm>
          <a:prstGeom prst="rect">
            <a:avLst/>
          </a:prstGeom>
          <a:noFill/>
        </p:spPr>
        <p:txBody>
          <a:bodyPr wrap="square">
            <a:spAutoFit/>
          </a:bodyPr>
          <a:lstStyle/>
          <a:p>
            <a:pPr marL="152400" indent="-152400">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23" name="テキスト ボックス 22">
            <a:extLst>
              <a:ext uri="{FF2B5EF4-FFF2-40B4-BE49-F238E27FC236}">
                <a16:creationId xmlns:a16="http://schemas.microsoft.com/office/drawing/2014/main" id="{D0A2A1A8-2071-9945-FEE5-1561F524671D}"/>
              </a:ext>
            </a:extLst>
          </p:cNvPr>
          <p:cNvSpPr txBox="1"/>
          <p:nvPr/>
        </p:nvSpPr>
        <p:spPr>
          <a:xfrm>
            <a:off x="1168868" y="1863844"/>
            <a:ext cx="8064896" cy="593560"/>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24" name="テキスト ボックス 23">
            <a:extLst>
              <a:ext uri="{FF2B5EF4-FFF2-40B4-BE49-F238E27FC236}">
                <a16:creationId xmlns:a16="http://schemas.microsoft.com/office/drawing/2014/main" id="{0D23BA68-EA97-501E-B5D9-5140644F47DD}"/>
              </a:ext>
            </a:extLst>
          </p:cNvPr>
          <p:cNvSpPr txBox="1"/>
          <p:nvPr/>
        </p:nvSpPr>
        <p:spPr>
          <a:xfrm>
            <a:off x="1168868" y="2461812"/>
            <a:ext cx="5597106" cy="593560"/>
          </a:xfrm>
          <a:prstGeom prst="rect">
            <a:avLst/>
          </a:prstGeom>
          <a:noFill/>
        </p:spPr>
        <p:txBody>
          <a:bodyPr wrap="square">
            <a:spAutoFit/>
          </a:bodyPr>
          <a:lstStyle/>
          <a:p>
            <a:pPr marL="152400" indent="-152400">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25" name="テキスト ボックス 24">
            <a:extLst>
              <a:ext uri="{FF2B5EF4-FFF2-40B4-BE49-F238E27FC236}">
                <a16:creationId xmlns:a16="http://schemas.microsoft.com/office/drawing/2014/main" id="{6B05E80A-9DF6-1EE5-B28B-D596C3B3F65F}"/>
              </a:ext>
            </a:extLst>
          </p:cNvPr>
          <p:cNvSpPr txBox="1"/>
          <p:nvPr/>
        </p:nvSpPr>
        <p:spPr>
          <a:xfrm>
            <a:off x="1168868" y="3692178"/>
            <a:ext cx="5597106" cy="593560"/>
          </a:xfrm>
          <a:prstGeom prst="rect">
            <a:avLst/>
          </a:prstGeom>
          <a:noFill/>
        </p:spPr>
        <p:txBody>
          <a:bodyPr wrap="square">
            <a:spAutoFit/>
          </a:bodyPr>
          <a:lstStyle/>
          <a:p>
            <a:pPr marL="152400" indent="-152400">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現場を支える副業</a:t>
            </a:r>
            <a:r>
              <a:rPr lang="en-US" altLang="ja-JP"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兼業のために</a:t>
            </a:r>
          </a:p>
        </p:txBody>
      </p:sp>
      <p:sp>
        <p:nvSpPr>
          <p:cNvPr id="26" name="テキスト ボックス 25">
            <a:extLst>
              <a:ext uri="{FF2B5EF4-FFF2-40B4-BE49-F238E27FC236}">
                <a16:creationId xmlns:a16="http://schemas.microsoft.com/office/drawing/2014/main" id="{1D85372C-9710-9715-21C6-423DEC519553}"/>
              </a:ext>
            </a:extLst>
          </p:cNvPr>
          <p:cNvSpPr txBox="1"/>
          <p:nvPr/>
        </p:nvSpPr>
        <p:spPr>
          <a:xfrm>
            <a:off x="1168868" y="4874328"/>
            <a:ext cx="5597106" cy="593560"/>
          </a:xfrm>
          <a:prstGeom prst="rect">
            <a:avLst/>
          </a:prstGeom>
          <a:noFill/>
        </p:spPr>
        <p:txBody>
          <a:bodyPr wrap="square">
            <a:spAutoFit/>
          </a:bodyPr>
          <a:lstStyle/>
          <a:p>
            <a:pPr marL="152400" indent="-152400">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医師のプロフェッショナリズム</a:t>
            </a:r>
          </a:p>
        </p:txBody>
      </p:sp>
      <p:sp>
        <p:nvSpPr>
          <p:cNvPr id="27" name="テキスト ボックス 26">
            <a:extLst>
              <a:ext uri="{FF2B5EF4-FFF2-40B4-BE49-F238E27FC236}">
                <a16:creationId xmlns:a16="http://schemas.microsoft.com/office/drawing/2014/main" id="{22B3EAD2-9C3C-C60B-F176-4C627F0393CD}"/>
              </a:ext>
            </a:extLst>
          </p:cNvPr>
          <p:cNvSpPr txBox="1"/>
          <p:nvPr/>
        </p:nvSpPr>
        <p:spPr>
          <a:xfrm>
            <a:off x="1168868" y="3081684"/>
            <a:ext cx="7769105" cy="593560"/>
          </a:xfrm>
          <a:prstGeom prst="rect">
            <a:avLst/>
          </a:prstGeom>
          <a:noFill/>
        </p:spPr>
        <p:txBody>
          <a:bodyPr wrap="square">
            <a:spAutoFit/>
          </a:bodyPr>
          <a:lstStyle/>
          <a:p>
            <a:pPr marL="152400" indent="-152400">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8" name="テキスト ボックス 27">
            <a:extLst>
              <a:ext uri="{FF2B5EF4-FFF2-40B4-BE49-F238E27FC236}">
                <a16:creationId xmlns:a16="http://schemas.microsoft.com/office/drawing/2014/main" id="{2EE39A03-BD26-43B0-8F9E-E730DCE5FA66}"/>
              </a:ext>
            </a:extLst>
          </p:cNvPr>
          <p:cNvSpPr txBox="1"/>
          <p:nvPr/>
        </p:nvSpPr>
        <p:spPr>
          <a:xfrm>
            <a:off x="1168868" y="4280768"/>
            <a:ext cx="5597106" cy="593560"/>
          </a:xfrm>
          <a:prstGeom prst="rect">
            <a:avLst/>
          </a:prstGeom>
          <a:noFill/>
        </p:spPr>
        <p:txBody>
          <a:bodyPr wrap="square">
            <a:spAutoFit/>
          </a:bodyPr>
          <a:lstStyle/>
          <a:p>
            <a:pPr marL="152400" indent="-152400">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a:t>
            </a:r>
            <a:r>
              <a:rPr lang="en-US" altLang="ja-JP"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シェア</a:t>
            </a:r>
          </a:p>
        </p:txBody>
      </p:sp>
      <p:sp>
        <p:nvSpPr>
          <p:cNvPr id="29" name="テキスト ボックス 28">
            <a:extLst>
              <a:ext uri="{FF2B5EF4-FFF2-40B4-BE49-F238E27FC236}">
                <a16:creationId xmlns:a16="http://schemas.microsoft.com/office/drawing/2014/main" id="{4CA62E6E-A8C3-192A-3622-DD4681BBFC52}"/>
              </a:ext>
            </a:extLst>
          </p:cNvPr>
          <p:cNvSpPr txBox="1"/>
          <p:nvPr/>
        </p:nvSpPr>
        <p:spPr>
          <a:xfrm>
            <a:off x="1168868" y="5465306"/>
            <a:ext cx="5597106" cy="593560"/>
          </a:xfrm>
          <a:prstGeom prst="rect">
            <a:avLst/>
          </a:prstGeom>
          <a:noFill/>
        </p:spPr>
        <p:txBody>
          <a:bodyPr wrap="square">
            <a:spAutoFit/>
          </a:bodyPr>
          <a:lstStyle/>
          <a:p>
            <a:pPr marL="152400" indent="-152400">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働き方を守る様々な法制度</a:t>
            </a:r>
          </a:p>
        </p:txBody>
      </p:sp>
      <p:sp>
        <p:nvSpPr>
          <p:cNvPr id="33" name="正方形/長方形 32">
            <a:extLst>
              <a:ext uri="{FF2B5EF4-FFF2-40B4-BE49-F238E27FC236}">
                <a16:creationId xmlns:a16="http://schemas.microsoft.com/office/drawing/2014/main" id="{18FBB9E7-A45C-BDB6-35A9-6BD840B80F8A}"/>
              </a:ext>
            </a:extLst>
          </p:cNvPr>
          <p:cNvSpPr/>
          <p:nvPr/>
        </p:nvSpPr>
        <p:spPr>
          <a:xfrm>
            <a:off x="464223" y="428333"/>
            <a:ext cx="2438894" cy="7428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1E929E2-A7CD-1E8C-31A3-AB9496C7A0BC}"/>
              </a:ext>
            </a:extLst>
          </p:cNvPr>
          <p:cNvSpPr txBox="1"/>
          <p:nvPr/>
        </p:nvSpPr>
        <p:spPr>
          <a:xfrm>
            <a:off x="858548" y="463326"/>
            <a:ext cx="1502453" cy="653720"/>
          </a:xfrm>
          <a:prstGeom prst="rect">
            <a:avLst/>
          </a:prstGeom>
          <a:noFill/>
        </p:spPr>
        <p:txBody>
          <a:bodyPr wrap="square">
            <a:spAutoFit/>
          </a:bodyPr>
          <a:lstStyle/>
          <a:p>
            <a:pPr marL="152400" indent="-152400" algn="dist"/>
            <a:r>
              <a:rPr lang="ja-JP" altLang="en-US" sz="4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目次</a:t>
            </a:r>
            <a:endParaRPr lang="en-US" altLang="ja-JP" sz="3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191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7672D0-96C7-A6C5-4A79-97B7FE522037}"/>
              </a:ext>
            </a:extLst>
          </p:cNvPr>
          <p:cNvSpPr txBox="1"/>
          <p:nvPr/>
        </p:nvSpPr>
        <p:spPr>
          <a:xfrm>
            <a:off x="755576" y="5877272"/>
            <a:ext cx="7776864"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診療前の準備や後処理（診療前後のカルテ確認、申し送り等）の時間も労働時間にあたります。</a:t>
            </a:r>
            <a:endParaRPr kumimoji="1" lang="en-US" altLang="ja-JP"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8838F8C-D128-C011-DB73-07E2592EEEE0}"/>
              </a:ext>
            </a:extLst>
          </p:cNvPr>
          <p:cNvSpPr txBox="1"/>
          <p:nvPr/>
        </p:nvSpPr>
        <p:spPr>
          <a:xfrm>
            <a:off x="608306" y="548680"/>
            <a:ext cx="7639357"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a:t>
            </a:r>
            <a:r>
              <a:rPr kumimoji="1" lang="ja-JP" altLang="en-US" sz="28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とは、</a:t>
            </a:r>
            <a:endParaRPr kumimoji="1" lang="en-US" altLang="ja-JP" sz="24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a:t>
            </a:r>
            <a:r>
              <a:rPr kumimoji="1" lang="ja-JP" altLang="en-US" sz="1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の</a:t>
            </a:r>
            <a:r>
              <a:rPr kumimoji="1" lang="en-US" altLang="ja-JP"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指揮命令下</a:t>
            </a:r>
            <a:r>
              <a:rPr kumimoji="1" lang="ja-JP" altLang="en-US"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に置かれている</a:t>
            </a: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endParaRPr kumimoji="1" lang="en-US" altLang="ja-JP"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のことです。</a:t>
            </a:r>
          </a:p>
        </p:txBody>
      </p:sp>
      <p:pic>
        <p:nvPicPr>
          <p:cNvPr id="4" name="図 3" descr="アイコン&#10;&#10;自動的に生成された説明">
            <a:extLst>
              <a:ext uri="{FF2B5EF4-FFF2-40B4-BE49-F238E27FC236}">
                <a16:creationId xmlns:a16="http://schemas.microsoft.com/office/drawing/2014/main" id="{B5D00062-4609-B002-805A-08C35F0B24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5890254"/>
            <a:ext cx="323230" cy="304102"/>
          </a:xfrm>
          <a:prstGeom prst="rect">
            <a:avLst/>
          </a:prstGeom>
        </p:spPr>
      </p:pic>
      <p:sp>
        <p:nvSpPr>
          <p:cNvPr id="8" name="タイトル 1">
            <a:extLst>
              <a:ext uri="{FF2B5EF4-FFF2-40B4-BE49-F238E27FC236}">
                <a16:creationId xmlns:a16="http://schemas.microsoft.com/office/drawing/2014/main" id="{76EDF415-CD48-86C0-6FC3-CDF5A5E92A98}"/>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8E44E0C-A3BA-D3FA-5060-8D0CCE991AA4}"/>
              </a:ext>
            </a:extLst>
          </p:cNvPr>
          <p:cNvSpPr txBox="1"/>
          <p:nvPr/>
        </p:nvSpPr>
        <p:spPr>
          <a:xfrm>
            <a:off x="743776" y="2044439"/>
            <a:ext cx="8111362" cy="523220"/>
          </a:xfrm>
          <a:prstGeom prst="rect">
            <a:avLst/>
          </a:prstGeom>
          <a:noFill/>
        </p:spPr>
        <p:txBody>
          <a:bodyPr wrap="square">
            <a:spAutoFit/>
          </a:bodyPr>
          <a:lstStyle/>
          <a:p>
            <a:pPr marL="182563" lvl="0" indent="-182563" algn="just">
              <a:defRPr/>
            </a:pPr>
            <a:r>
              <a:rPr kumimoji="1" lang="en-US" altLang="ja-JP"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　</a:t>
            </a:r>
            <a:r>
              <a:rPr kumimoji="1" lang="en-US" altLang="ja-JP"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労働条件の決定、労務管理、業務における指揮命令などを行う立場にある人</a:t>
            </a:r>
            <a:endParaRPr kumimoji="1" lang="en-US" altLang="ja-JP"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（所属医療機関の院長等に限らずこれらの立場にある診療科長等を含む。）</a:t>
            </a:r>
            <a:endParaRPr kumimoji="1" lang="en-US" altLang="ja-JP"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6" name="図 15" descr="記号, 時計 が含まれている画像&#10;&#10;自動的に生成された説明">
            <a:extLst>
              <a:ext uri="{FF2B5EF4-FFF2-40B4-BE49-F238E27FC236}">
                <a16:creationId xmlns:a16="http://schemas.microsoft.com/office/drawing/2014/main" id="{63D73DFE-B4F4-4780-1F08-A575E3343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929" y="3086504"/>
            <a:ext cx="3416028" cy="2506698"/>
          </a:xfrm>
          <a:prstGeom prst="rect">
            <a:avLst/>
          </a:prstGeom>
        </p:spPr>
      </p:pic>
      <p:pic>
        <p:nvPicPr>
          <p:cNvPr id="17" name="図 16">
            <a:extLst>
              <a:ext uri="{FF2B5EF4-FFF2-40B4-BE49-F238E27FC236}">
                <a16:creationId xmlns:a16="http://schemas.microsoft.com/office/drawing/2014/main" id="{D686BF3A-074E-36BB-5B03-D75779F364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856" y="2849819"/>
            <a:ext cx="2479040" cy="2797131"/>
          </a:xfrm>
          <a:prstGeom prst="rect">
            <a:avLst/>
          </a:prstGeom>
        </p:spPr>
      </p:pic>
    </p:spTree>
    <p:extLst>
      <p:ext uri="{BB962C8B-B14F-4D97-AF65-F5344CB8AC3E}">
        <p14:creationId xmlns:p14="http://schemas.microsoft.com/office/powerpoint/2010/main" val="4123503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2" name="図 1" descr="アイコン&#10;&#10;自動的に生成された説明">
            <a:extLst>
              <a:ext uri="{FF2B5EF4-FFF2-40B4-BE49-F238E27FC236}">
                <a16:creationId xmlns:a16="http://schemas.microsoft.com/office/drawing/2014/main" id="{8B1657B5-22DA-D156-5104-BA90DAFF0C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3828" y="4005064"/>
            <a:ext cx="2808312" cy="2131237"/>
          </a:xfrm>
          <a:prstGeom prst="rect">
            <a:avLst/>
          </a:prstGeom>
        </p:spPr>
      </p:pic>
      <p:sp>
        <p:nvSpPr>
          <p:cNvPr id="6" name="円形吹き出し 3">
            <a:extLst>
              <a:ext uri="{FF2B5EF4-FFF2-40B4-BE49-F238E27FC236}">
                <a16:creationId xmlns:a16="http://schemas.microsoft.com/office/drawing/2014/main" id="{28E10FC1-9262-0D4F-F9C1-E678137714FB}"/>
              </a:ext>
            </a:extLst>
          </p:cNvPr>
          <p:cNvSpPr/>
          <p:nvPr/>
        </p:nvSpPr>
        <p:spPr>
          <a:xfrm>
            <a:off x="467544" y="3140968"/>
            <a:ext cx="2561644" cy="2428854"/>
          </a:xfrm>
          <a:prstGeom prst="wedgeEllipseCallout">
            <a:avLst>
              <a:gd name="adj1" fmla="val 57507"/>
              <a:gd name="adj2" fmla="val 4138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6DBD06E-2630-EC4A-DD59-1A84DADE3FBA}"/>
              </a:ext>
            </a:extLst>
          </p:cNvPr>
          <p:cNvSpPr txBox="1"/>
          <p:nvPr/>
        </p:nvSpPr>
        <p:spPr>
          <a:xfrm>
            <a:off x="755576" y="548680"/>
            <a:ext cx="76316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宿直とは？</a:t>
            </a:r>
            <a:endParaRPr kumimoji="1" lang="en-US" altLang="ja-JP"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E2FEAFEB-E9F8-D6A6-B3D3-A032434F6C65}"/>
              </a:ext>
            </a:extLst>
          </p:cNvPr>
          <p:cNvSpPr txBox="1"/>
          <p:nvPr/>
        </p:nvSpPr>
        <p:spPr>
          <a:xfrm>
            <a:off x="762800" y="1484784"/>
            <a:ext cx="7704856" cy="830997"/>
          </a:xfrm>
          <a:prstGeom prst="rect">
            <a:avLst/>
          </a:prstGeom>
          <a:noFill/>
        </p:spPr>
        <p:txBody>
          <a:bodyPr wrap="square">
            <a:spAutoFit/>
          </a:bodyPr>
          <a:lstStyle/>
          <a:p>
            <a:pPr marL="182563" lvl="0" indent="-182563" algn="ju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病院の管理者は、</a:t>
            </a:r>
            <a:r>
              <a:rPr kumimoji="1" lang="ja-JP" altLang="en-US" sz="2800" b="1" i="0" u="none" strike="noStrike" kern="100" cap="none" spc="0" normalizeH="0" baseline="0" noProof="0">
                <a:ln>
                  <a:noFill/>
                </a:ln>
                <a:solidFill>
                  <a:schemeClr val="accent1"/>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病院に医師を宿直</a:t>
            </a: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させなければならない</a:t>
            </a:r>
            <a:endParaRPr kumimoji="1" lang="en-US" altLang="ja-JP"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こととされています。（医療法第</a:t>
            </a:r>
            <a:r>
              <a:rPr kumimoji="1" lang="en-US" altLang="ja-JP"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16</a:t>
            </a: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条）</a:t>
            </a:r>
            <a:endParaRPr kumimoji="1" lang="en-US" altLang="ja-JP"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円形吹き出し 9">
            <a:extLst>
              <a:ext uri="{FF2B5EF4-FFF2-40B4-BE49-F238E27FC236}">
                <a16:creationId xmlns:a16="http://schemas.microsoft.com/office/drawing/2014/main" id="{854D7F51-0AAB-B1F0-2517-C68DDF115159}"/>
              </a:ext>
            </a:extLst>
          </p:cNvPr>
          <p:cNvSpPr/>
          <p:nvPr/>
        </p:nvSpPr>
        <p:spPr>
          <a:xfrm>
            <a:off x="5955474" y="3140968"/>
            <a:ext cx="2561644" cy="2428854"/>
          </a:xfrm>
          <a:prstGeom prst="wedgeEllipseCallout">
            <a:avLst>
              <a:gd name="adj1" fmla="val -61955"/>
              <a:gd name="adj2" fmla="val 4038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時計 が含まれている画像&#10;&#10;自動的に生成された説明">
            <a:extLst>
              <a:ext uri="{FF2B5EF4-FFF2-40B4-BE49-F238E27FC236}">
                <a16:creationId xmlns:a16="http://schemas.microsoft.com/office/drawing/2014/main" id="{4929A282-4EBA-E3B5-A2F3-C61E773AD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617515"/>
            <a:ext cx="1496435" cy="1463110"/>
          </a:xfrm>
          <a:prstGeom prst="rect">
            <a:avLst/>
          </a:prstGeom>
        </p:spPr>
      </p:pic>
      <p:pic>
        <p:nvPicPr>
          <p:cNvPr id="18" name="図 17" descr="アイコン&#10;&#10;自動的に生成された説明">
            <a:extLst>
              <a:ext uri="{FF2B5EF4-FFF2-40B4-BE49-F238E27FC236}">
                <a16:creationId xmlns:a16="http://schemas.microsoft.com/office/drawing/2014/main" id="{5858B577-3373-07BA-3B9E-031095FA67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155" y="3524747"/>
            <a:ext cx="1872208" cy="1487225"/>
          </a:xfrm>
          <a:prstGeom prst="rect">
            <a:avLst/>
          </a:prstGeom>
        </p:spPr>
      </p:pic>
    </p:spTree>
    <p:extLst>
      <p:ext uri="{BB962C8B-B14F-4D97-AF65-F5344CB8AC3E}">
        <p14:creationId xmlns:p14="http://schemas.microsoft.com/office/powerpoint/2010/main" val="84770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37D6225-2F31-29C7-E6A7-9E1DA046E431}"/>
              </a:ext>
            </a:extLst>
          </p:cNvPr>
          <p:cNvSpPr/>
          <p:nvPr/>
        </p:nvSpPr>
        <p:spPr>
          <a:xfrm>
            <a:off x="371946" y="4943302"/>
            <a:ext cx="8400109" cy="1222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E4CCD2F3-0725-3D87-9C2C-8AFBB1B8181E}"/>
              </a:ext>
            </a:extLst>
          </p:cNvPr>
          <p:cNvSpPr txBox="1"/>
          <p:nvPr/>
        </p:nvSpPr>
        <p:spPr>
          <a:xfrm>
            <a:off x="1587301" y="1628800"/>
            <a:ext cx="575103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宿直中の手待ち時間も、</a:t>
            </a:r>
            <a:endParaRPr kumimoji="1" lang="en-US" altLang="ja-JP"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原則は労働時間</a:t>
            </a: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になります。</a:t>
            </a:r>
            <a:endPar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0EB3E83-2BF1-BFD4-EBA2-AF8863CC6E1C}"/>
              </a:ext>
            </a:extLst>
          </p:cNvPr>
          <p:cNvSpPr txBox="1"/>
          <p:nvPr/>
        </p:nvSpPr>
        <p:spPr>
          <a:xfrm>
            <a:off x="791580" y="5087505"/>
            <a:ext cx="7884876" cy="923330"/>
          </a:xfrm>
          <a:prstGeom prst="rect">
            <a:avLst/>
          </a:prstGeom>
          <a:noFill/>
        </p:spPr>
        <p:txBody>
          <a:bodyPr wrap="square">
            <a:spAutoFit/>
          </a:bodyPr>
          <a:lstStyle/>
          <a:p>
            <a:pPr marL="182563" lvl="0" indent="-182563" algn="just">
              <a:defRPr/>
            </a:pPr>
            <a:r>
              <a:rPr kumimoji="1" lang="en-US" altLang="ja-JP"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許可の範囲で労働時間に関する規定の適用がなくなりますが、</a:t>
            </a:r>
            <a:endParaRPr kumimoji="1" lang="en-US" altLang="ja-JP"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許可を受けた宿日直中に通常の勤務時間と同様の業務に従事する</a:t>
            </a:r>
            <a:endParaRPr kumimoji="1" lang="en-US" altLang="ja-JP"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時間については</a:t>
            </a:r>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、許可の効果が及ばず、労働基準法の適用があります。</a:t>
            </a:r>
            <a:endParaRPr kumimoji="1" lang="en-US" altLang="ja-JP"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99D7BB51-E4FA-28EF-A0C7-72B70EA89E41}"/>
              </a:ext>
            </a:extLst>
          </p:cNvPr>
          <p:cNvSpPr txBox="1"/>
          <p:nvPr/>
        </p:nvSpPr>
        <p:spPr>
          <a:xfrm>
            <a:off x="1587300" y="2780928"/>
            <a:ext cx="724138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医療機関が労働基準監督署による</a:t>
            </a:r>
            <a:r>
              <a:rPr kumimoji="1" lang="ja-JP" altLang="en-US"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宿日直許可</a:t>
            </a:r>
            <a:r>
              <a:rPr kumimoji="1" lang="ja-JP" altLang="en-US" sz="2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a:t>
            </a:r>
            <a:endParaRPr kumimoji="1" lang="en-US" altLang="ja-JP" sz="2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受けている場合は、その宿日直に携わる時間は</a:t>
            </a:r>
            <a:endParaRPr kumimoji="1" lang="en-US" altLang="ja-JP" sz="2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規制の対象となる</a:t>
            </a:r>
            <a:r>
              <a:rPr kumimoji="1" lang="ja-JP" altLang="en-US" sz="24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労働時間には含まれません</a:t>
            </a:r>
            <a:r>
              <a:rPr kumimoji="1" lang="ja-JP" altLang="en-US" sz="11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1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1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ja-JP" altLang="en-US" sz="2800" b="1" i="0" u="none" strike="noStrike" kern="1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5D97312-3CFB-21A2-C339-7C89A94BC3E2}"/>
              </a:ext>
            </a:extLst>
          </p:cNvPr>
          <p:cNvSpPr txBox="1"/>
          <p:nvPr/>
        </p:nvSpPr>
        <p:spPr>
          <a:xfrm>
            <a:off x="601232" y="620688"/>
            <a:ext cx="7941537"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lang="ja-JP" altLang="en-US" sz="3200" b="1" kern="100">
                <a:solidFill>
                  <a:srgbClr val="4F81BD"/>
                </a:solidFill>
                <a:latin typeface="Yu Gothic" panose="020B0400000000000000" pitchFamily="34" charset="-128"/>
                <a:ea typeface="Yu Gothic" panose="020B0400000000000000" pitchFamily="34" charset="-128"/>
                <a:cs typeface="Times New Roman" panose="02020603050405020304" pitchFamily="18" charset="0"/>
              </a:rPr>
              <a:t>宿直</a:t>
            </a: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は労働時間に含まれるのでしょうか？</a:t>
            </a:r>
            <a:endParaRPr kumimoji="1" lang="en-US" altLang="ja-JP"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3EB6715E-E8FA-3B93-CDAE-2BDF7C226451}"/>
              </a:ext>
            </a:extLst>
          </p:cNvPr>
          <p:cNvSpPr txBox="1"/>
          <p:nvPr/>
        </p:nvSpPr>
        <p:spPr>
          <a:xfrm>
            <a:off x="842656" y="4457391"/>
            <a:ext cx="2036478" cy="369332"/>
          </a:xfrm>
          <a:prstGeom prst="rect">
            <a:avLst/>
          </a:prstGeom>
          <a:noFill/>
        </p:spPr>
        <p:txBody>
          <a:bodyPr wrap="square" rtlCol="0">
            <a:spAutoFit/>
          </a:bodyPr>
          <a:lstStyle/>
          <a:p>
            <a:pPr algn="ct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詳しくいうと</a:t>
            </a: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24" name="図 23" descr="アイコン&#10;&#10;自動的に生成された説明">
            <a:extLst>
              <a:ext uri="{FF2B5EF4-FFF2-40B4-BE49-F238E27FC236}">
                <a16:creationId xmlns:a16="http://schemas.microsoft.com/office/drawing/2014/main" id="{774BC25F-3E99-4299-76AD-5E38FD801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744" y="4483405"/>
            <a:ext cx="484914" cy="418411"/>
          </a:xfrm>
          <a:prstGeom prst="rect">
            <a:avLst/>
          </a:prstGeom>
        </p:spPr>
      </p:pic>
      <p:pic>
        <p:nvPicPr>
          <p:cNvPr id="25" name="図 24" descr="アイコン&#10;&#10;自動的に生成された説明">
            <a:extLst>
              <a:ext uri="{FF2B5EF4-FFF2-40B4-BE49-F238E27FC236}">
                <a16:creationId xmlns:a16="http://schemas.microsoft.com/office/drawing/2014/main" id="{F6FAF724-9AAB-A38C-9845-CC475CF673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790942" y="4514021"/>
            <a:ext cx="484914" cy="387795"/>
          </a:xfrm>
          <a:prstGeom prst="rect">
            <a:avLst/>
          </a:prstGeom>
        </p:spPr>
      </p:pic>
      <p:sp>
        <p:nvSpPr>
          <p:cNvPr id="13"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16" name="図 15" descr="アイコン&#10;&#10;自動的に生成された説明">
            <a:extLst>
              <a:ext uri="{FF2B5EF4-FFF2-40B4-BE49-F238E27FC236}">
                <a16:creationId xmlns:a16="http://schemas.microsoft.com/office/drawing/2014/main" id="{06A261E0-74BF-6200-66CE-E785A678AE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3" y="1648545"/>
            <a:ext cx="618802" cy="456316"/>
          </a:xfrm>
          <a:prstGeom prst="rect">
            <a:avLst/>
          </a:prstGeom>
        </p:spPr>
      </p:pic>
      <p:pic>
        <p:nvPicPr>
          <p:cNvPr id="17" name="図 16" descr="アイコン&#10;&#10;自動的に生成された説明">
            <a:extLst>
              <a:ext uri="{FF2B5EF4-FFF2-40B4-BE49-F238E27FC236}">
                <a16:creationId xmlns:a16="http://schemas.microsoft.com/office/drawing/2014/main" id="{25D844C7-7297-32F0-7140-E871628B6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3" y="2828668"/>
            <a:ext cx="618802" cy="456316"/>
          </a:xfrm>
          <a:prstGeom prst="rect">
            <a:avLst/>
          </a:prstGeom>
        </p:spPr>
      </p:pic>
    </p:spTree>
    <p:extLst>
      <p:ext uri="{BB962C8B-B14F-4D97-AF65-F5344CB8AC3E}">
        <p14:creationId xmlns:p14="http://schemas.microsoft.com/office/powerpoint/2010/main" val="96600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347452-A35A-368E-74FB-B9D1016D927E}"/>
              </a:ext>
            </a:extLst>
          </p:cNvPr>
          <p:cNvSpPr/>
          <p:nvPr/>
        </p:nvSpPr>
        <p:spPr>
          <a:xfrm>
            <a:off x="371946" y="3068961"/>
            <a:ext cx="8400109"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0CD8B11D-D5F1-0EE1-F7F7-191D28FE9078}"/>
              </a:ext>
            </a:extLst>
          </p:cNvPr>
          <p:cNvSpPr txBox="1"/>
          <p:nvPr/>
        </p:nvSpPr>
        <p:spPr>
          <a:xfrm>
            <a:off x="385301" y="3296885"/>
            <a:ext cx="8316940" cy="2262158"/>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宿日直許可基準の概要</a:t>
            </a:r>
            <a:r>
              <a:rPr kumimoji="1" lang="en-US" altLang="ja-JP"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9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・常態として、</a:t>
            </a:r>
            <a:r>
              <a:rPr kumimoji="1" lang="ja-JP" altLang="en-US"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ほとんど労働する必要のない勤務</a:t>
            </a:r>
            <a:r>
              <a:rPr kumimoji="1" lang="ja-JP" altLang="en-US" sz="16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であり、通常の労働の継続ではないこと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・問診等による診察（軽度の処置を含む）等、特殊の措置を必要としない</a:t>
            </a:r>
            <a:r>
              <a:rPr kumimoji="1" lang="ja-JP" altLang="en-US"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軽度の又は</a:t>
            </a:r>
            <a:endParaRPr kumimoji="1" lang="en-US" altLang="ja-JP"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短時間の業務</a:t>
            </a:r>
            <a:r>
              <a:rPr kumimoji="1" lang="ja-JP" altLang="en-US" sz="16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に限ること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・夜間に</a:t>
            </a:r>
            <a:r>
              <a:rPr kumimoji="1" lang="ja-JP" altLang="en-US" sz="16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十分睡眠が取り得る</a:t>
            </a:r>
            <a:r>
              <a:rPr kumimoji="1" lang="ja-JP" altLang="en-US" sz="16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・通常と</a:t>
            </a:r>
            <a:r>
              <a:rPr lang="ja-JP" altLang="en-US" sz="1600"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同じような</a:t>
            </a:r>
            <a:r>
              <a:rPr kumimoji="1" lang="ja-JP" altLang="en-US" sz="16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業務がまれにあっても、一般的にはほとんど労働することがない勤務である場合は、許可は取り消されない</a:t>
            </a:r>
          </a:p>
        </p:txBody>
      </p:sp>
      <p:sp>
        <p:nvSpPr>
          <p:cNvPr id="9" name="テキスト ボックス 8">
            <a:extLst>
              <a:ext uri="{FF2B5EF4-FFF2-40B4-BE49-F238E27FC236}">
                <a16:creationId xmlns:a16="http://schemas.microsoft.com/office/drawing/2014/main" id="{37925224-EC4A-115D-9A5A-12D12793524E}"/>
              </a:ext>
            </a:extLst>
          </p:cNvPr>
          <p:cNvSpPr txBox="1"/>
          <p:nvPr/>
        </p:nvSpPr>
        <p:spPr>
          <a:xfrm>
            <a:off x="1530694" y="1484784"/>
            <a:ext cx="692973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宿日直許可の有無により取り扱いが異なるため、</a:t>
            </a:r>
            <a:endParaRPr kumimoji="1" lang="en-US" altLang="ja-JP"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4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勤務している医療機関での取り扱いを確認</a:t>
            </a: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sp>
        <p:nvSpPr>
          <p:cNvPr id="2" name="テキスト ボックス 1">
            <a:extLst>
              <a:ext uri="{FF2B5EF4-FFF2-40B4-BE49-F238E27FC236}">
                <a16:creationId xmlns:a16="http://schemas.microsoft.com/office/drawing/2014/main" id="{ECD818B6-D7AD-19DC-EE6F-CE3E64C9AEFA}"/>
              </a:ext>
            </a:extLst>
          </p:cNvPr>
          <p:cNvSpPr txBox="1"/>
          <p:nvPr/>
        </p:nvSpPr>
        <p:spPr>
          <a:xfrm>
            <a:off x="561524" y="620688"/>
            <a:ext cx="8020952"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宿直は労働時間に含まれるのでしょうか？</a:t>
            </a:r>
            <a:endParaRPr kumimoji="1" lang="en-US" altLang="ja-JP"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3" name="図 2" descr="アイコン&#10;&#10;自動的に生成された説明">
            <a:extLst>
              <a:ext uri="{FF2B5EF4-FFF2-40B4-BE49-F238E27FC236}">
                <a16:creationId xmlns:a16="http://schemas.microsoft.com/office/drawing/2014/main" id="{6F5EB03F-B7F9-BBB0-8030-BEFB98BFC3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110" y="1697906"/>
            <a:ext cx="726536" cy="683547"/>
          </a:xfrm>
          <a:prstGeom prst="rect">
            <a:avLst/>
          </a:prstGeom>
        </p:spPr>
      </p:pic>
      <p:sp>
        <p:nvSpPr>
          <p:cNvPr id="8"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384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758A5C8-DC73-A4D9-20A6-FEA87440C426}"/>
              </a:ext>
            </a:extLst>
          </p:cNvPr>
          <p:cNvSpPr txBox="1"/>
          <p:nvPr/>
        </p:nvSpPr>
        <p:spPr>
          <a:xfrm>
            <a:off x="1730865" y="2855838"/>
            <a:ext cx="684121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在院時間が全て労働時間になるわけではなく、</a:t>
            </a:r>
            <a:endParaRPr kumimoji="1" lang="en-US" altLang="ja-JP"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使用者の指揮命令下に置かれているか</a:t>
            </a:r>
            <a:endParaRPr kumimoji="1" lang="en-US" altLang="ja-JP" sz="24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によって判断されます。</a:t>
            </a:r>
          </a:p>
        </p:txBody>
      </p:sp>
      <p:sp>
        <p:nvSpPr>
          <p:cNvPr id="20" name="テキスト ボックス 19">
            <a:extLst>
              <a:ext uri="{FF2B5EF4-FFF2-40B4-BE49-F238E27FC236}">
                <a16:creationId xmlns:a16="http://schemas.microsoft.com/office/drawing/2014/main" id="{D998A4BC-6687-53D1-EDB4-B944ACC18FB2}"/>
              </a:ext>
            </a:extLst>
          </p:cNvPr>
          <p:cNvSpPr txBox="1"/>
          <p:nvPr/>
        </p:nvSpPr>
        <p:spPr>
          <a:xfrm>
            <a:off x="1730865" y="1580145"/>
            <a:ext cx="64811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上司等の</a:t>
            </a:r>
            <a:r>
              <a:rPr kumimoji="1" lang="ja-JP" altLang="en-US" sz="24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明示・黙示の指示</a:t>
            </a: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によって行われるものは、</a:t>
            </a:r>
            <a:endParaRPr kumimoji="1" lang="en-US" altLang="ja-JP"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労働時間に該当する</a:t>
            </a: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ことになります。</a:t>
            </a: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1" name="図 20" descr="記号, らくがき, 時計, シャツ が含まれている画像&#10;&#10;自動的に生成された説明">
            <a:extLst>
              <a:ext uri="{FF2B5EF4-FFF2-40B4-BE49-F238E27FC236}">
                <a16:creationId xmlns:a16="http://schemas.microsoft.com/office/drawing/2014/main" id="{D15B8EB3-80E4-794D-7753-09325E9B0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4540" y="4184905"/>
            <a:ext cx="4274920" cy="2149747"/>
          </a:xfrm>
          <a:prstGeom prst="rect">
            <a:avLst/>
          </a:prstGeom>
        </p:spPr>
      </p:pic>
      <p:pic>
        <p:nvPicPr>
          <p:cNvPr id="4" name="図 3" descr="アイコン&#10;&#10;自動的に生成された説明">
            <a:extLst>
              <a:ext uri="{FF2B5EF4-FFF2-40B4-BE49-F238E27FC236}">
                <a16:creationId xmlns:a16="http://schemas.microsoft.com/office/drawing/2014/main" id="{EC09087E-1829-68E0-8570-76A789A3F9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2914261"/>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A1869470-9EC6-385A-EDFB-70B5F3149F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53" y="1613297"/>
            <a:ext cx="618801" cy="456316"/>
          </a:xfrm>
          <a:prstGeom prst="rect">
            <a:avLst/>
          </a:prstGeom>
        </p:spPr>
      </p:pic>
      <p:sp>
        <p:nvSpPr>
          <p:cNvPr id="3" name="タイトル 1">
            <a:extLst>
              <a:ext uri="{FF2B5EF4-FFF2-40B4-BE49-F238E27FC236}">
                <a16:creationId xmlns:a16="http://schemas.microsoft.com/office/drawing/2014/main" id="{B387E777-5097-40BA-E079-37364F852B3E}"/>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10981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AC17058-C7CA-7D3B-8F19-CFBFBFDEEAD4}"/>
              </a:ext>
            </a:extLst>
          </p:cNvPr>
          <p:cNvSpPr/>
          <p:nvPr/>
        </p:nvSpPr>
        <p:spPr>
          <a:xfrm>
            <a:off x="615359" y="2924944"/>
            <a:ext cx="7913283" cy="29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6862F4A-2A12-A6F1-72CC-DEB9C1410CB2}"/>
              </a:ext>
            </a:extLst>
          </p:cNvPr>
          <p:cNvSpPr txBox="1"/>
          <p:nvPr/>
        </p:nvSpPr>
        <p:spPr>
          <a:xfrm>
            <a:off x="534450" y="3203190"/>
            <a:ext cx="8096095" cy="240835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20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研鑽に当たるものの具体例</a:t>
            </a:r>
            <a:r>
              <a:rPr kumimoji="1" lang="en-US" altLang="ja-JP" sz="20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20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5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・診療ガイドラインや新しい治療法等の勉強</a:t>
            </a:r>
            <a:endParaRPr kumimoji="1" lang="en-US" altLang="ja-JP"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・学会・院内勉強会等への参加や準備、</a:t>
            </a:r>
            <a:endParaRPr kumimoji="1" lang="en-US" altLang="ja-JP"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専門医の取得・更新に係る講習会受講等</a:t>
            </a:r>
            <a:endParaRPr kumimoji="1" lang="en-US" altLang="ja-JP"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・宿直シフト外で時間外に待機し、手術・</a:t>
            </a:r>
            <a:r>
              <a:rPr lang="ja-JP" altLang="en-US" sz="2000"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処置</a:t>
            </a:r>
            <a:r>
              <a:rPr kumimoji="1" lang="ja-JP" altLang="en-US"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等の見学を行うこと</a:t>
            </a:r>
            <a:endParaRPr kumimoji="1" lang="en-US" altLang="ja-JP"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B0ACEE3-35C0-42F2-F509-437FF0E992B3}"/>
              </a:ext>
            </a:extLst>
          </p:cNvPr>
          <p:cNvSpPr txBox="1"/>
          <p:nvPr/>
        </p:nvSpPr>
        <p:spPr>
          <a:xfrm>
            <a:off x="2166139" y="5385655"/>
            <a:ext cx="6570933"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上司の指示の下で行われる場合は、労働時間となります。</a:t>
            </a:r>
            <a:endParaRPr kumimoji="1" lang="ja-JP" altLang="en-US"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441D5E8-9150-7886-EA1F-C5291D906613}"/>
              </a:ext>
            </a:extLst>
          </p:cNvPr>
          <p:cNvSpPr txBox="1"/>
          <p:nvPr/>
        </p:nvSpPr>
        <p:spPr>
          <a:xfrm>
            <a:off x="1619672" y="1628800"/>
            <a:ext cx="723219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勤務している医療機関での研鑽の</a:t>
            </a:r>
            <a:endParaRPr kumimoji="1" lang="en-US" altLang="ja-JP"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取り扱いを確認</a:t>
            </a: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14" name="図 13">
            <a:extLst>
              <a:ext uri="{FF2B5EF4-FFF2-40B4-BE49-F238E27FC236}">
                <a16:creationId xmlns:a16="http://schemas.microsoft.com/office/drawing/2014/main" id="{B3F3E01A-6BAD-6A28-6C39-58B8B80D2E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83224" y="5184596"/>
            <a:ext cx="1822892" cy="1366488"/>
          </a:xfrm>
          <a:prstGeom prst="rect">
            <a:avLst/>
          </a:prstGeom>
        </p:spPr>
      </p:pic>
      <p:pic>
        <p:nvPicPr>
          <p:cNvPr id="4" name="図 3">
            <a:extLst>
              <a:ext uri="{FF2B5EF4-FFF2-40B4-BE49-F238E27FC236}">
                <a16:creationId xmlns:a16="http://schemas.microsoft.com/office/drawing/2014/main" id="{C4BD6DC1-EF0C-235F-8CBC-3C0D3DAEA0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276" y="6144586"/>
            <a:ext cx="534865" cy="377921"/>
          </a:xfrm>
          <a:prstGeom prst="rect">
            <a:avLst/>
          </a:prstGeom>
        </p:spPr>
      </p:pic>
      <p:grpSp>
        <p:nvGrpSpPr>
          <p:cNvPr id="12" name="グループ化 11">
            <a:extLst>
              <a:ext uri="{FF2B5EF4-FFF2-40B4-BE49-F238E27FC236}">
                <a16:creationId xmlns:a16="http://schemas.microsoft.com/office/drawing/2014/main" id="{56885509-4261-D637-3632-4771943E32F7}"/>
              </a:ext>
            </a:extLst>
          </p:cNvPr>
          <p:cNvGrpSpPr/>
          <p:nvPr/>
        </p:nvGrpSpPr>
        <p:grpSpPr>
          <a:xfrm>
            <a:off x="1006141" y="1656155"/>
            <a:ext cx="156325" cy="764779"/>
            <a:chOff x="1006141" y="1656155"/>
            <a:chExt cx="156325" cy="764779"/>
          </a:xfrm>
        </p:grpSpPr>
        <p:sp>
          <p:nvSpPr>
            <p:cNvPr id="6" name="楕円 5">
              <a:extLst>
                <a:ext uri="{FF2B5EF4-FFF2-40B4-BE49-F238E27FC236}">
                  <a16:creationId xmlns:a16="http://schemas.microsoft.com/office/drawing/2014/main" id="{8B97D957-8F83-41F8-4CA1-D53AABE182A9}"/>
                </a:ext>
              </a:extLst>
            </p:cNvPr>
            <p:cNvSpPr/>
            <p:nvPr/>
          </p:nvSpPr>
          <p:spPr>
            <a:xfrm>
              <a:off x="1018078" y="1656155"/>
              <a:ext cx="134348" cy="116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楕円 6">
              <a:extLst>
                <a:ext uri="{FF2B5EF4-FFF2-40B4-BE49-F238E27FC236}">
                  <a16:creationId xmlns:a16="http://schemas.microsoft.com/office/drawing/2014/main" id="{DC4F44CE-AF04-0884-EB48-57112034DDCD}"/>
                </a:ext>
              </a:extLst>
            </p:cNvPr>
            <p:cNvSpPr/>
            <p:nvPr/>
          </p:nvSpPr>
          <p:spPr>
            <a:xfrm>
              <a:off x="1008038" y="2268317"/>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台形 7">
              <a:extLst>
                <a:ext uri="{FF2B5EF4-FFF2-40B4-BE49-F238E27FC236}">
                  <a16:creationId xmlns:a16="http://schemas.microsoft.com/office/drawing/2014/main" id="{E5FAB6DF-E688-1E71-FAC6-68CF76486085}"/>
                </a:ext>
              </a:extLst>
            </p:cNvPr>
            <p:cNvSpPr/>
            <p:nvPr/>
          </p:nvSpPr>
          <p:spPr>
            <a:xfrm rot="10800000">
              <a:off x="1008468" y="1734851"/>
              <a:ext cx="149886" cy="50137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楕円 8">
              <a:extLst>
                <a:ext uri="{FF2B5EF4-FFF2-40B4-BE49-F238E27FC236}">
                  <a16:creationId xmlns:a16="http://schemas.microsoft.com/office/drawing/2014/main" id="{7F399DAA-70D5-C647-BD0E-2C76817535E1}"/>
                </a:ext>
              </a:extLst>
            </p:cNvPr>
            <p:cNvSpPr/>
            <p:nvPr/>
          </p:nvSpPr>
          <p:spPr>
            <a:xfrm>
              <a:off x="1006141" y="1671801"/>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7" name="図 16" descr="アイコン&#10;&#10;自動的に生成された説明">
            <a:extLst>
              <a:ext uri="{FF2B5EF4-FFF2-40B4-BE49-F238E27FC236}">
                <a16:creationId xmlns:a16="http://schemas.microsoft.com/office/drawing/2014/main" id="{6EB74194-4B36-A8CA-8F00-AB3DC8120A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1750465"/>
            <a:ext cx="726536" cy="683547"/>
          </a:xfrm>
          <a:prstGeom prst="rect">
            <a:avLst/>
          </a:prstGeom>
        </p:spPr>
      </p:pic>
      <p:sp>
        <p:nvSpPr>
          <p:cNvPr id="15" name="タイトル 1">
            <a:extLst>
              <a:ext uri="{FF2B5EF4-FFF2-40B4-BE49-F238E27FC236}">
                <a16:creationId xmlns:a16="http://schemas.microsoft.com/office/drawing/2014/main" id="{CCEA3B3A-9A2D-7790-3EA8-C57621A2C66B}"/>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52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EE15DB1-7054-C4D3-C356-EDDFB5DEF55C}"/>
              </a:ext>
            </a:extLst>
          </p:cNvPr>
          <p:cNvSpPr txBox="1"/>
          <p:nvPr/>
        </p:nvSpPr>
        <p:spPr>
          <a:xfrm>
            <a:off x="1904106" y="1453542"/>
            <a:ext cx="554814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法律上、１日や１週間の中で働くことのできる時間が決まっています。</a:t>
            </a:r>
          </a:p>
        </p:txBody>
      </p:sp>
      <p:sp>
        <p:nvSpPr>
          <p:cNvPr id="6" name="テキスト ボックス 5">
            <a:extLst>
              <a:ext uri="{FF2B5EF4-FFF2-40B4-BE49-F238E27FC236}">
                <a16:creationId xmlns:a16="http://schemas.microsoft.com/office/drawing/2014/main" id="{CBA4871B-458C-B06C-4F9C-4266E3546AFD}"/>
              </a:ext>
            </a:extLst>
          </p:cNvPr>
          <p:cNvSpPr txBox="1"/>
          <p:nvPr/>
        </p:nvSpPr>
        <p:spPr>
          <a:xfrm>
            <a:off x="1904106" y="3397758"/>
            <a:ext cx="583624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やむを得ずこのルールを超える場合には、</a:t>
            </a:r>
            <a:endParaRPr kumimoji="1" lang="en-US" altLang="ja-JP" sz="20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労働者と医療機関</a:t>
            </a:r>
            <a:r>
              <a:rPr kumimoji="1" lang="ja-JP" altLang="en-US" sz="20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との間で</a:t>
            </a:r>
            <a:r>
              <a:rPr kumimoji="1" lang="ja-JP" altLang="en-US" sz="24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協定を締結</a:t>
            </a:r>
            <a:endParaRPr kumimoji="1" lang="en-US" altLang="ja-JP" sz="24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する必要があります。</a:t>
            </a:r>
            <a:r>
              <a:rPr kumimoji="1" lang="ja-JP" altLang="en-US" sz="20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（通称</a:t>
            </a:r>
            <a:r>
              <a:rPr kumimoji="1" lang="en-US" altLang="ja-JP" sz="20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『36</a:t>
            </a:r>
            <a:r>
              <a:rPr kumimoji="1" lang="ja-JP" altLang="en-US" sz="20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協定</a:t>
            </a:r>
            <a:r>
              <a:rPr kumimoji="1" lang="en-US" altLang="ja-JP" sz="20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a:t>
            </a:r>
            <a:endParaRPr kumimoji="1" lang="ja-JP" altLang="en-US" sz="20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5405391-26D5-1D74-8090-09F5E616A59A}"/>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sp>
        <p:nvSpPr>
          <p:cNvPr id="15" name="正方形/長方形 14">
            <a:extLst>
              <a:ext uri="{FF2B5EF4-FFF2-40B4-BE49-F238E27FC236}">
                <a16:creationId xmlns:a16="http://schemas.microsoft.com/office/drawing/2014/main" id="{ACBEC0D3-3133-0AE3-D20A-603ED70CF080}"/>
              </a:ext>
            </a:extLst>
          </p:cNvPr>
          <p:cNvSpPr/>
          <p:nvPr/>
        </p:nvSpPr>
        <p:spPr>
          <a:xfrm>
            <a:off x="2045341" y="2358840"/>
            <a:ext cx="4758907" cy="750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CD55D4D4-354E-7246-0D8B-E69D1545134E}"/>
              </a:ext>
            </a:extLst>
          </p:cNvPr>
          <p:cNvSpPr txBox="1"/>
          <p:nvPr/>
        </p:nvSpPr>
        <p:spPr>
          <a:xfrm>
            <a:off x="2189924" y="2413291"/>
            <a:ext cx="4469741" cy="646331"/>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法定労働時間（８時間</a:t>
            </a:r>
            <a:r>
              <a:rPr kumimoji="1" lang="en-US" altLang="ja-JP"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日</a:t>
            </a:r>
            <a:r>
              <a:rPr kumimoji="1" lang="ja-JP" altLang="en-US"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40</a:t>
            </a:r>
            <a:r>
              <a:rPr kumimoji="1" lang="ja-JP" altLang="en-US"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a:t>
            </a:r>
            <a:r>
              <a:rPr kumimoji="1" lang="en-US" altLang="ja-JP"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週）</a:t>
            </a:r>
            <a:endParaRPr kumimoji="1" lang="en-US" altLang="ja-JP"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法定休日（１日</a:t>
            </a:r>
            <a:r>
              <a:rPr kumimoji="1" lang="en-US" altLang="ja-JP"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a:ln>
                  <a:noFill/>
                </a:ln>
                <a:solidFill>
                  <a:schemeClr val="tx1">
                    <a:lumMod val="75000"/>
                    <a:lumOff val="25000"/>
                  </a:schemeClr>
                </a:solidFill>
                <a:effectLst/>
                <a:uLnTx/>
                <a:uFillTx/>
                <a:latin typeface="Calibri"/>
                <a:ea typeface="Yu Gothic" panose="020B0400000000000000" pitchFamily="34" charset="-128"/>
                <a:cs typeface="Times New Roman" panose="02020603050405020304" pitchFamily="18" charset="0"/>
              </a:rPr>
              <a:t>週）</a:t>
            </a:r>
          </a:p>
        </p:txBody>
      </p:sp>
      <p:pic>
        <p:nvPicPr>
          <p:cNvPr id="3" name="図 2">
            <a:extLst>
              <a:ext uri="{FF2B5EF4-FFF2-40B4-BE49-F238E27FC236}">
                <a16:creationId xmlns:a16="http://schemas.microsoft.com/office/drawing/2014/main" id="{1EEAA7BC-B51F-2C8D-2B25-199F16085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9293" y="4653136"/>
            <a:ext cx="3905414" cy="1892782"/>
          </a:xfrm>
          <a:prstGeom prst="rect">
            <a:avLst/>
          </a:prstGeom>
        </p:spPr>
      </p:pic>
      <p:pic>
        <p:nvPicPr>
          <p:cNvPr id="2" name="図 1" descr="アイコン&#10;&#10;自動的に生成された説明">
            <a:extLst>
              <a:ext uri="{FF2B5EF4-FFF2-40B4-BE49-F238E27FC236}">
                <a16:creationId xmlns:a16="http://schemas.microsoft.com/office/drawing/2014/main" id="{E49C48EF-87AE-B5CA-D095-40025160E0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971" y="1515773"/>
            <a:ext cx="618801" cy="456316"/>
          </a:xfrm>
          <a:prstGeom prst="rect">
            <a:avLst/>
          </a:prstGeom>
        </p:spPr>
      </p:pic>
      <p:pic>
        <p:nvPicPr>
          <p:cNvPr id="8" name="図 7" descr="アイコン&#10;&#10;自動的に生成された説明">
            <a:extLst>
              <a:ext uri="{FF2B5EF4-FFF2-40B4-BE49-F238E27FC236}">
                <a16:creationId xmlns:a16="http://schemas.microsoft.com/office/drawing/2014/main" id="{A30899C9-2B4E-C238-110D-B8D67233AF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240" y="3380349"/>
            <a:ext cx="618801" cy="456316"/>
          </a:xfrm>
          <a:prstGeom prst="rect">
            <a:avLst/>
          </a:prstGeom>
        </p:spPr>
      </p:pic>
      <p:sp>
        <p:nvSpPr>
          <p:cNvPr id="7" name="タイトル 1">
            <a:extLst>
              <a:ext uri="{FF2B5EF4-FFF2-40B4-BE49-F238E27FC236}">
                <a16:creationId xmlns:a16="http://schemas.microsoft.com/office/drawing/2014/main" id="{904F5686-427B-3434-C186-BE0496DFA0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4771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21">
            <a:extLst>
              <a:ext uri="{FF2B5EF4-FFF2-40B4-BE49-F238E27FC236}">
                <a16:creationId xmlns:a16="http://schemas.microsoft.com/office/drawing/2014/main" id="{58158967-C241-D741-6097-847583C0F316}"/>
              </a:ext>
            </a:extLst>
          </p:cNvPr>
          <p:cNvSpPr/>
          <p:nvPr/>
        </p:nvSpPr>
        <p:spPr>
          <a:xfrm>
            <a:off x="1607166" y="3045966"/>
            <a:ext cx="1719555" cy="1088145"/>
          </a:xfrm>
          <a:prstGeom prst="wedgeRoundRectCallout">
            <a:avLst>
              <a:gd name="adj1" fmla="val 74620"/>
              <a:gd name="adj2" fmla="val 333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時間外労働は</a:t>
            </a:r>
            <a:endParaRPr kumimoji="1" lang="en-US" altLang="ja-JP"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月○時間・</a:t>
            </a:r>
            <a:endParaRPr kumimoji="1" lang="en-US" altLang="ja-JP"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年○時間まで</a:t>
            </a:r>
          </a:p>
        </p:txBody>
      </p:sp>
      <p:sp>
        <p:nvSpPr>
          <p:cNvPr id="11" name="角丸四角形吹き出し 23">
            <a:extLst>
              <a:ext uri="{FF2B5EF4-FFF2-40B4-BE49-F238E27FC236}">
                <a16:creationId xmlns:a16="http://schemas.microsoft.com/office/drawing/2014/main" id="{88E27B22-03C3-7C67-ECA0-B994094BCED6}"/>
              </a:ext>
            </a:extLst>
          </p:cNvPr>
          <p:cNvSpPr/>
          <p:nvPr/>
        </p:nvSpPr>
        <p:spPr>
          <a:xfrm>
            <a:off x="5773445" y="3020935"/>
            <a:ext cx="1719555" cy="1088145"/>
          </a:xfrm>
          <a:prstGeom prst="wedgeRoundRectCallout">
            <a:avLst>
              <a:gd name="adj1" fmla="val -74711"/>
              <a:gd name="adj2" fmla="val 402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どれだけでも</a:t>
            </a:r>
            <a:endParaRPr kumimoji="1" lang="en-US" altLang="ja-JP"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時間外労働して</a:t>
            </a:r>
            <a:r>
              <a:rPr kumimoji="1" lang="en-US" altLang="ja-JP" sz="1600" b="1" i="0" u="none" strike="noStrike" kern="1200" cap="none" spc="0" normalizeH="0" baseline="0" noProof="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OK</a:t>
            </a:r>
          </a:p>
        </p:txBody>
      </p:sp>
      <p:sp>
        <p:nvSpPr>
          <p:cNvPr id="12" name="ドーナツ 24">
            <a:extLst>
              <a:ext uri="{FF2B5EF4-FFF2-40B4-BE49-F238E27FC236}">
                <a16:creationId xmlns:a16="http://schemas.microsoft.com/office/drawing/2014/main" id="{F1A77B21-A06B-1520-4940-325F0818E8AC}"/>
              </a:ext>
            </a:extLst>
          </p:cNvPr>
          <p:cNvSpPr/>
          <p:nvPr/>
        </p:nvSpPr>
        <p:spPr>
          <a:xfrm>
            <a:off x="3095761" y="2910546"/>
            <a:ext cx="492885" cy="494340"/>
          </a:xfrm>
          <a:prstGeom prst="donut">
            <a:avLst>
              <a:gd name="adj" fmla="val 202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乗算 25">
            <a:extLst>
              <a:ext uri="{FF2B5EF4-FFF2-40B4-BE49-F238E27FC236}">
                <a16:creationId xmlns:a16="http://schemas.microsoft.com/office/drawing/2014/main" id="{D0A2102B-9D52-5D6B-018F-7B5171964BC9}"/>
              </a:ext>
            </a:extLst>
          </p:cNvPr>
          <p:cNvSpPr/>
          <p:nvPr/>
        </p:nvSpPr>
        <p:spPr>
          <a:xfrm>
            <a:off x="7060373" y="2725394"/>
            <a:ext cx="654185" cy="679492"/>
          </a:xfrm>
          <a:prstGeom prst="mathMultiply">
            <a:avLst>
              <a:gd name="adj1" fmla="val 158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7" name="グループ化 16">
            <a:extLst>
              <a:ext uri="{FF2B5EF4-FFF2-40B4-BE49-F238E27FC236}">
                <a16:creationId xmlns:a16="http://schemas.microsoft.com/office/drawing/2014/main" id="{07AC8901-ACAA-2872-4240-49A7020F95E6}"/>
              </a:ext>
            </a:extLst>
          </p:cNvPr>
          <p:cNvGrpSpPr/>
          <p:nvPr/>
        </p:nvGrpSpPr>
        <p:grpSpPr>
          <a:xfrm>
            <a:off x="3918427" y="2952044"/>
            <a:ext cx="1355834" cy="1797970"/>
            <a:chOff x="3414303" y="3334021"/>
            <a:chExt cx="1355834" cy="1797970"/>
          </a:xfrm>
        </p:grpSpPr>
        <p:sp>
          <p:nvSpPr>
            <p:cNvPr id="18" name="正方形/長方形 17">
              <a:extLst>
                <a:ext uri="{FF2B5EF4-FFF2-40B4-BE49-F238E27FC236}">
                  <a16:creationId xmlns:a16="http://schemas.microsoft.com/office/drawing/2014/main" id="{605988EB-C52F-9BF5-4BC8-E110EE29285D}"/>
                </a:ext>
              </a:extLst>
            </p:cNvPr>
            <p:cNvSpPr/>
            <p:nvPr/>
          </p:nvSpPr>
          <p:spPr>
            <a:xfrm>
              <a:off x="3414303" y="3334021"/>
              <a:ext cx="1355834" cy="17979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コネクタ 18">
              <a:extLst>
                <a:ext uri="{FF2B5EF4-FFF2-40B4-BE49-F238E27FC236}">
                  <a16:creationId xmlns:a16="http://schemas.microsoft.com/office/drawing/2014/main" id="{D8B2D563-5847-6CAE-5423-B2A690B666E8}"/>
                </a:ext>
              </a:extLst>
            </p:cNvPr>
            <p:cNvCxnSpPr>
              <a:cxnSpLocks/>
            </p:cNvCxnSpPr>
            <p:nvPr/>
          </p:nvCxnSpPr>
          <p:spPr>
            <a:xfrm>
              <a:off x="3754773" y="3578980"/>
              <a:ext cx="655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8947887-7515-D661-C1F9-53011F5B79C2}"/>
                </a:ext>
              </a:extLst>
            </p:cNvPr>
            <p:cNvCxnSpPr>
              <a:cxnSpLocks/>
            </p:cNvCxnSpPr>
            <p:nvPr/>
          </p:nvCxnSpPr>
          <p:spPr>
            <a:xfrm>
              <a:off x="3578758" y="3791798"/>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DCFB082-E5AE-9365-3389-2988B1D21681}"/>
                </a:ext>
              </a:extLst>
            </p:cNvPr>
            <p:cNvCxnSpPr>
              <a:cxnSpLocks/>
            </p:cNvCxnSpPr>
            <p:nvPr/>
          </p:nvCxnSpPr>
          <p:spPr>
            <a:xfrm>
              <a:off x="3578758" y="397047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B2E7173-B172-0F3D-AAFC-F6FAFFB81C8A}"/>
                </a:ext>
              </a:extLst>
            </p:cNvPr>
            <p:cNvCxnSpPr>
              <a:cxnSpLocks/>
            </p:cNvCxnSpPr>
            <p:nvPr/>
          </p:nvCxnSpPr>
          <p:spPr>
            <a:xfrm>
              <a:off x="3578758" y="4159661"/>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5E34872-AE44-EC56-B9E3-9F2023E7CDEA}"/>
                </a:ext>
              </a:extLst>
            </p:cNvPr>
            <p:cNvCxnSpPr>
              <a:cxnSpLocks/>
            </p:cNvCxnSpPr>
            <p:nvPr/>
          </p:nvCxnSpPr>
          <p:spPr>
            <a:xfrm>
              <a:off x="3578758" y="4351989"/>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29233F8-19A9-31B2-234E-7CD1B8468E82}"/>
                </a:ext>
              </a:extLst>
            </p:cNvPr>
            <p:cNvCxnSpPr>
              <a:cxnSpLocks/>
            </p:cNvCxnSpPr>
            <p:nvPr/>
          </p:nvCxnSpPr>
          <p:spPr>
            <a:xfrm>
              <a:off x="3578758" y="453781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27FB541-DDF4-D00D-699A-A2CEED86AD39}"/>
                </a:ext>
              </a:extLst>
            </p:cNvPr>
            <p:cNvCxnSpPr>
              <a:cxnSpLocks/>
            </p:cNvCxnSpPr>
            <p:nvPr/>
          </p:nvCxnSpPr>
          <p:spPr>
            <a:xfrm>
              <a:off x="3578758" y="4727002"/>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B57AB2C-D823-E031-26E6-2C932740B600}"/>
                </a:ext>
              </a:extLst>
            </p:cNvPr>
            <p:cNvCxnSpPr>
              <a:cxnSpLocks/>
            </p:cNvCxnSpPr>
            <p:nvPr/>
          </p:nvCxnSpPr>
          <p:spPr>
            <a:xfrm>
              <a:off x="3578758" y="4905676"/>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AEFEB782-F564-A3AE-6EA6-B50A7BD03490}"/>
              </a:ext>
            </a:extLst>
          </p:cNvPr>
          <p:cNvSpPr txBox="1"/>
          <p:nvPr/>
        </p:nvSpPr>
        <p:spPr>
          <a:xfrm>
            <a:off x="1879285" y="1701132"/>
            <a:ext cx="5598435"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協定を締結した場合も、</a:t>
            </a:r>
            <a:endParaRPr kumimoji="1" lang="en-US" altLang="ja-JP"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労働時間には上限があります。</a:t>
            </a:r>
            <a:endParaRPr kumimoji="1" lang="en-US" altLang="ja-JP" sz="2800" b="1" i="0" u="none" strike="noStrike" kern="10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F80BB256-7467-BE83-E620-2CF0610BA354}"/>
              </a:ext>
            </a:extLst>
          </p:cNvPr>
          <p:cNvSpPr txBox="1"/>
          <p:nvPr/>
        </p:nvSpPr>
        <p:spPr>
          <a:xfrm>
            <a:off x="1879285" y="5194358"/>
            <a:ext cx="600508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協定で定められた上限の時間まで</a:t>
            </a:r>
            <a:endParaRPr kumimoji="1" lang="en-US" altLang="ja-JP"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働かなければならないわけではありません。</a:t>
            </a:r>
            <a:endParaRPr kumimoji="1" lang="en-US" altLang="ja-JP" sz="2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3FC4693-0921-1930-71E5-F5102269EA08}"/>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2" name="図 1" descr="アイコン&#10;&#10;自動的に生成された説明">
            <a:extLst>
              <a:ext uri="{FF2B5EF4-FFF2-40B4-BE49-F238E27FC236}">
                <a16:creationId xmlns:a16="http://schemas.microsoft.com/office/drawing/2014/main" id="{08515040-ED66-06FB-003E-D3AA751518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971" y="1748548"/>
            <a:ext cx="618801" cy="456316"/>
          </a:xfrm>
          <a:prstGeom prst="rect">
            <a:avLst/>
          </a:prstGeom>
        </p:spPr>
      </p:pic>
      <p:pic>
        <p:nvPicPr>
          <p:cNvPr id="4" name="図 3" descr="アイコン&#10;&#10;自動的に生成された説明">
            <a:extLst>
              <a:ext uri="{FF2B5EF4-FFF2-40B4-BE49-F238E27FC236}">
                <a16:creationId xmlns:a16="http://schemas.microsoft.com/office/drawing/2014/main" id="{F1D69C78-1655-3C66-E07C-F13C135AEC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240" y="5276940"/>
            <a:ext cx="618801" cy="456316"/>
          </a:xfrm>
          <a:prstGeom prst="rect">
            <a:avLst/>
          </a:prstGeom>
        </p:spPr>
      </p:pic>
      <p:sp>
        <p:nvSpPr>
          <p:cNvPr id="6" name="タイトル 1">
            <a:extLst>
              <a:ext uri="{FF2B5EF4-FFF2-40B4-BE49-F238E27FC236}">
                <a16:creationId xmlns:a16="http://schemas.microsoft.com/office/drawing/2014/main" id="{CD43638F-FAB1-89D9-FAEE-6C02822D09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6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44997AD-60AB-A7B5-0DE5-C62C2ACAB771}"/>
              </a:ext>
            </a:extLst>
          </p:cNvPr>
          <p:cNvSpPr/>
          <p:nvPr/>
        </p:nvSpPr>
        <p:spPr>
          <a:xfrm>
            <a:off x="2233358" y="3500752"/>
            <a:ext cx="6375955" cy="167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4DEF32C9-879E-7353-E245-FDEC18BCDAE0}"/>
              </a:ext>
            </a:extLst>
          </p:cNvPr>
          <p:cNvSpPr txBox="1"/>
          <p:nvPr/>
        </p:nvSpPr>
        <p:spPr>
          <a:xfrm>
            <a:off x="2225452" y="3607396"/>
            <a:ext cx="6453435"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36</a:t>
            </a:r>
            <a:r>
              <a:rPr kumimoji="1" lang="ja-JP" altLang="en-US"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協定で定められる内容</a:t>
            </a:r>
            <a: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・時間外・休日労働を行う業務の種類</a:t>
            </a:r>
            <a:endPar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・延長することができる上限時間（</a:t>
            </a:r>
            <a: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1" lang="ja-JP" altLang="en-US"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ヶ月・１年）</a:t>
            </a:r>
            <a:endPar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・休日労働の上限回数　　　　　など</a:t>
            </a:r>
            <a:endPar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E8A13AC-4773-0D10-A702-4C1F9A84CDC2}"/>
              </a:ext>
            </a:extLst>
          </p:cNvPr>
          <p:cNvSpPr txBox="1"/>
          <p:nvPr/>
        </p:nvSpPr>
        <p:spPr>
          <a:xfrm>
            <a:off x="1884175" y="1898829"/>
            <a:ext cx="645343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自分の労働条件がどうなっているのかを確認</a:t>
            </a:r>
            <a:r>
              <a:rPr kumimoji="1" lang="ja-JP" altLang="en-US" sz="2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23" name="図 22">
            <a:extLst>
              <a:ext uri="{FF2B5EF4-FFF2-40B4-BE49-F238E27FC236}">
                <a16:creationId xmlns:a16="http://schemas.microsoft.com/office/drawing/2014/main" id="{A8CAC4DE-484A-A0FF-D9D9-819CE017F7F9}"/>
              </a:ext>
            </a:extLst>
          </p:cNvPr>
          <p:cNvPicPr>
            <a:picLocks noChangeAspect="1"/>
          </p:cNvPicPr>
          <p:nvPr/>
        </p:nvPicPr>
        <p:blipFill>
          <a:blip r:embed="rId3"/>
          <a:stretch>
            <a:fillRect/>
          </a:stretch>
        </p:blipFill>
        <p:spPr>
          <a:xfrm>
            <a:off x="744569" y="3488175"/>
            <a:ext cx="1331932" cy="1741025"/>
          </a:xfrm>
          <a:prstGeom prst="rect">
            <a:avLst/>
          </a:prstGeom>
        </p:spPr>
      </p:pic>
      <p:sp>
        <p:nvSpPr>
          <p:cNvPr id="4" name="テキスト ボックス 3">
            <a:extLst>
              <a:ext uri="{FF2B5EF4-FFF2-40B4-BE49-F238E27FC236}">
                <a16:creationId xmlns:a16="http://schemas.microsoft.com/office/drawing/2014/main" id="{BF76E6B7-1835-52E5-BEF4-AF9868E9FACE}"/>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3" name="図 2" descr="アイコン&#10;&#10;自動的に生成された説明">
            <a:extLst>
              <a:ext uri="{FF2B5EF4-FFF2-40B4-BE49-F238E27FC236}">
                <a16:creationId xmlns:a16="http://schemas.microsoft.com/office/drawing/2014/main" id="{8BA0D41F-63FF-2FA9-FA2A-283176C278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583" y="2007493"/>
            <a:ext cx="726536" cy="683547"/>
          </a:xfrm>
          <a:prstGeom prst="rect">
            <a:avLst/>
          </a:prstGeom>
        </p:spPr>
      </p:pic>
      <p:sp>
        <p:nvSpPr>
          <p:cNvPr id="6" name="タイトル 1">
            <a:extLst>
              <a:ext uri="{FF2B5EF4-FFF2-40B4-BE49-F238E27FC236}">
                <a16:creationId xmlns:a16="http://schemas.microsoft.com/office/drawing/2014/main" id="{BDE0E5E5-97D0-6EDF-EFA2-AD0D34837DD7}"/>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6940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E97AC1A-710D-2533-2892-447CF56242D4}"/>
              </a:ext>
            </a:extLst>
          </p:cNvPr>
          <p:cNvSpPr txBox="1"/>
          <p:nvPr/>
        </p:nvSpPr>
        <p:spPr>
          <a:xfrm>
            <a:off x="557280" y="1517883"/>
            <a:ext cx="8029437" cy="830997"/>
          </a:xfrm>
          <a:prstGeom prst="rect">
            <a:avLst/>
          </a:prstGeom>
          <a:noFill/>
        </p:spPr>
        <p:txBody>
          <a:bodyPr wrap="square" rtlCol="0">
            <a:spAutoFit/>
          </a:bodyPr>
          <a:lstStyle/>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自分の労働時間が</a:t>
            </a:r>
            <a:r>
              <a:rPr lang="ja-JP" altLang="en-US" sz="2800" b="1">
                <a:solidFill>
                  <a:schemeClr val="accent1"/>
                </a:solidFill>
                <a:latin typeface="游ゴシック" panose="020B0400000000000000" pitchFamily="50" charset="-128"/>
                <a:ea typeface="游ゴシック" panose="020B0400000000000000" pitchFamily="50" charset="-128"/>
              </a:rPr>
              <a:t>どのように取り扱われているか</a:t>
            </a:r>
            <a:endParaRPr lang="en-US" altLang="ja-JP" sz="2800" b="1">
              <a:solidFill>
                <a:schemeClr val="accent1"/>
              </a:solidFill>
              <a:latin typeface="游ゴシック" panose="020B0400000000000000" pitchFamily="50" charset="-128"/>
              <a:ea typeface="游ゴシック" panose="020B0400000000000000" pitchFamily="50" charset="-128"/>
            </a:endParaRPr>
          </a:p>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労働条件を見て、確認しましょう。</a:t>
            </a:r>
          </a:p>
        </p:txBody>
      </p:sp>
      <p:sp>
        <p:nvSpPr>
          <p:cNvPr id="19" name="テキスト ボックス 18">
            <a:extLst>
              <a:ext uri="{FF2B5EF4-FFF2-40B4-BE49-F238E27FC236}">
                <a16:creationId xmlns:a16="http://schemas.microsoft.com/office/drawing/2014/main" id="{A0A1333A-57AE-70D3-D183-49CFE2264559}"/>
              </a:ext>
            </a:extLst>
          </p:cNvPr>
          <p:cNvSpPr txBox="1"/>
          <p:nvPr/>
        </p:nvSpPr>
        <p:spPr>
          <a:xfrm>
            <a:off x="2381234" y="569232"/>
            <a:ext cx="4381533" cy="646331"/>
          </a:xfrm>
          <a:prstGeom prst="rect">
            <a:avLst/>
          </a:prstGeom>
          <a:noFill/>
        </p:spPr>
        <p:txBody>
          <a:bodyPr wrap="square" rtlCol="0">
            <a:spAutoFit/>
          </a:bodyPr>
          <a:lstStyle/>
          <a:p>
            <a:pPr algn="ct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労働者に適用される労働時間制には</a:t>
            </a:r>
            <a:endPar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様々なものがあります！</a:t>
            </a:r>
          </a:p>
        </p:txBody>
      </p:sp>
      <p:cxnSp>
        <p:nvCxnSpPr>
          <p:cNvPr id="11" name="直線コネクタ 10">
            <a:extLst>
              <a:ext uri="{FF2B5EF4-FFF2-40B4-BE49-F238E27FC236}">
                <a16:creationId xmlns:a16="http://schemas.microsoft.com/office/drawing/2014/main" id="{A9BD56DB-2E40-35C8-C25D-E59301B7C8A9}"/>
              </a:ext>
            </a:extLst>
          </p:cNvPr>
          <p:cNvCxnSpPr>
            <a:cxnSpLocks/>
          </p:cNvCxnSpPr>
          <p:nvPr/>
        </p:nvCxnSpPr>
        <p:spPr>
          <a:xfrm>
            <a:off x="2156947" y="605873"/>
            <a:ext cx="432048"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3489D5D-3477-3B3C-6434-2524F5CB3195}"/>
              </a:ext>
            </a:extLst>
          </p:cNvPr>
          <p:cNvCxnSpPr>
            <a:cxnSpLocks/>
          </p:cNvCxnSpPr>
          <p:nvPr/>
        </p:nvCxnSpPr>
        <p:spPr>
          <a:xfrm flipH="1">
            <a:off x="6516264" y="605873"/>
            <a:ext cx="432000"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D282ADE7-3A66-C97D-A54B-5FE88B374626}"/>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5E4F963-2C39-4A77-3E5E-D2D1B90A319C}"/>
              </a:ext>
            </a:extLst>
          </p:cNvPr>
          <p:cNvSpPr txBox="1"/>
          <p:nvPr/>
        </p:nvSpPr>
        <p:spPr>
          <a:xfrm>
            <a:off x="278829" y="3063436"/>
            <a:ext cx="6453435"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労働者に適用される労働時間制（例）</a:t>
            </a:r>
            <a:r>
              <a:rPr kumimoji="1" lang="en-US" altLang="ja-JP" sz="1800" b="1" i="0" u="none" strike="noStrike" kern="1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p>
        </p:txBody>
      </p:sp>
      <p:grpSp>
        <p:nvGrpSpPr>
          <p:cNvPr id="6" name="グループ化 5">
            <a:extLst>
              <a:ext uri="{FF2B5EF4-FFF2-40B4-BE49-F238E27FC236}">
                <a16:creationId xmlns:a16="http://schemas.microsoft.com/office/drawing/2014/main" id="{F1413873-3704-6F7B-B769-57537470CCEB}"/>
              </a:ext>
            </a:extLst>
          </p:cNvPr>
          <p:cNvGrpSpPr/>
          <p:nvPr/>
        </p:nvGrpSpPr>
        <p:grpSpPr>
          <a:xfrm>
            <a:off x="678825" y="3646520"/>
            <a:ext cx="2241213" cy="1942720"/>
            <a:chOff x="1537147" y="1847846"/>
            <a:chExt cx="2026741" cy="1721752"/>
          </a:xfrm>
        </p:grpSpPr>
        <p:sp>
          <p:nvSpPr>
            <p:cNvPr id="7" name="楕円 6">
              <a:extLst>
                <a:ext uri="{FF2B5EF4-FFF2-40B4-BE49-F238E27FC236}">
                  <a16:creationId xmlns:a16="http://schemas.microsoft.com/office/drawing/2014/main" id="{5D8916E8-EAC6-921F-CAFA-30CFC2C7D96C}"/>
                </a:ext>
              </a:extLst>
            </p:cNvPr>
            <p:cNvSpPr/>
            <p:nvPr/>
          </p:nvSpPr>
          <p:spPr>
            <a:xfrm>
              <a:off x="1596630" y="1847846"/>
              <a:ext cx="1873855" cy="172175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47C1B7-FCC6-BC26-9598-0073708306D6}"/>
                </a:ext>
              </a:extLst>
            </p:cNvPr>
            <p:cNvSpPr txBox="1"/>
            <p:nvPr/>
          </p:nvSpPr>
          <p:spPr>
            <a:xfrm>
              <a:off x="1537147" y="2335332"/>
              <a:ext cx="2026741" cy="707886"/>
            </a:xfrm>
            <a:prstGeom prst="rect">
              <a:avLst/>
            </a:prstGeom>
            <a:noFill/>
          </p:spPr>
          <p:txBody>
            <a:bodyPr wrap="square" rtlCol="0">
              <a:spAutoFit/>
            </a:bodyPr>
            <a:lstStyle/>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通常の</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労働時間制</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B6AC271D-6AC0-0C80-EDCB-5EEAED870812}"/>
              </a:ext>
            </a:extLst>
          </p:cNvPr>
          <p:cNvGrpSpPr/>
          <p:nvPr/>
        </p:nvGrpSpPr>
        <p:grpSpPr>
          <a:xfrm>
            <a:off x="6391737" y="3645024"/>
            <a:ext cx="2072148" cy="1923485"/>
            <a:chOff x="6516216" y="4437112"/>
            <a:chExt cx="1873855" cy="1704705"/>
          </a:xfrm>
        </p:grpSpPr>
        <p:sp>
          <p:nvSpPr>
            <p:cNvPr id="12" name="楕円 11">
              <a:extLst>
                <a:ext uri="{FF2B5EF4-FFF2-40B4-BE49-F238E27FC236}">
                  <a16:creationId xmlns:a16="http://schemas.microsoft.com/office/drawing/2014/main" id="{B2CCF267-0E98-4FAA-1B38-8ACE7DD30CA9}"/>
                </a:ext>
              </a:extLst>
            </p:cNvPr>
            <p:cNvSpPr/>
            <p:nvPr/>
          </p:nvSpPr>
          <p:spPr>
            <a:xfrm>
              <a:off x="6516216" y="4437112"/>
              <a:ext cx="1873855" cy="170470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7987BA8-7CA0-A5EA-8093-D8A11C730B73}"/>
                </a:ext>
              </a:extLst>
            </p:cNvPr>
            <p:cNvSpPr txBox="1"/>
            <p:nvPr/>
          </p:nvSpPr>
          <p:spPr>
            <a:xfrm>
              <a:off x="6548524" y="4935521"/>
              <a:ext cx="1809237" cy="707886"/>
            </a:xfrm>
            <a:prstGeom prst="rect">
              <a:avLst/>
            </a:prstGeom>
            <a:noFill/>
          </p:spPr>
          <p:txBody>
            <a:bodyPr wrap="square" rtlCol="0">
              <a:spAutoFit/>
            </a:bodyPr>
            <a:lstStyle/>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専門業務型</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裁量労働制</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01B57FF5-529C-71B6-474A-59CAF17DB516}"/>
              </a:ext>
            </a:extLst>
          </p:cNvPr>
          <p:cNvGrpSpPr/>
          <p:nvPr/>
        </p:nvGrpSpPr>
        <p:grpSpPr>
          <a:xfrm>
            <a:off x="3443439" y="3640669"/>
            <a:ext cx="2444334" cy="1923485"/>
            <a:chOff x="5637540" y="1847846"/>
            <a:chExt cx="2210425" cy="1704705"/>
          </a:xfrm>
        </p:grpSpPr>
        <p:sp>
          <p:nvSpPr>
            <p:cNvPr id="15" name="楕円 14">
              <a:extLst>
                <a:ext uri="{FF2B5EF4-FFF2-40B4-BE49-F238E27FC236}">
                  <a16:creationId xmlns:a16="http://schemas.microsoft.com/office/drawing/2014/main" id="{74DA1835-6FAE-85EF-D8E7-F4653667E9B3}"/>
                </a:ext>
              </a:extLst>
            </p:cNvPr>
            <p:cNvSpPr/>
            <p:nvPr/>
          </p:nvSpPr>
          <p:spPr>
            <a:xfrm>
              <a:off x="5790170" y="1847846"/>
              <a:ext cx="1873855" cy="17047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C0CDB623-B095-A5D9-4836-E68983CB7D2C}"/>
                </a:ext>
              </a:extLst>
            </p:cNvPr>
            <p:cNvSpPr txBox="1"/>
            <p:nvPr/>
          </p:nvSpPr>
          <p:spPr>
            <a:xfrm>
              <a:off x="5637540" y="2361698"/>
              <a:ext cx="2210425" cy="707886"/>
            </a:xfrm>
            <a:prstGeom prst="rect">
              <a:avLst/>
            </a:prstGeom>
            <a:noFill/>
          </p:spPr>
          <p:txBody>
            <a:bodyPr wrap="square" rtlCol="0">
              <a:spAutoFit/>
            </a:bodyPr>
            <a:lstStyle/>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変形労働</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a:solidFill>
                    <a:schemeClr val="bg2">
                      <a:lumMod val="25000"/>
                    </a:schemeClr>
                  </a:solidFill>
                  <a:latin typeface="游ゴシック" panose="020B0400000000000000" pitchFamily="50" charset="-128"/>
                  <a:ea typeface="游ゴシック" panose="020B0400000000000000" pitchFamily="50" charset="-128"/>
                </a:rPr>
                <a:t>時間制</a:t>
              </a:r>
              <a:endParaRPr kumimoji="1" lang="en-US" altLang="ja-JP" sz="2000" b="1">
                <a:solidFill>
                  <a:schemeClr val="bg2">
                    <a:lumMod val="25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53823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677108"/>
          </a:xfrm>
          <a:prstGeom prst="rect">
            <a:avLst/>
          </a:prstGeom>
          <a:noFill/>
        </p:spPr>
        <p:txBody>
          <a:bodyPr wrap="square">
            <a:spAutoFit/>
          </a:bodyPr>
          <a:lstStyle/>
          <a:p>
            <a:pPr marL="152400" indent="-152400">
              <a:lnSpc>
                <a:spcPct val="150000"/>
              </a:lnSpc>
            </a:pPr>
            <a:r>
              <a:rPr lang="ja-JP" altLang="en-US" sz="28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62C7772D-0C1A-D043-A67C-A2C7E188A02B}"/>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7FDF4CB-5F71-30BD-A5A9-39255BECF5C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769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a:noAutofit/>
          </a:body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自分の労働条件はどうすれば確認できますか？</a:t>
            </a:r>
            <a:endParaRPr kumimoji="1" lang="ja-JP" altLang="en-US" sz="20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7F06DE3-4992-E577-73EC-E469CBDD65FE}"/>
              </a:ext>
            </a:extLst>
          </p:cNvPr>
          <p:cNvSpPr txBox="1"/>
          <p:nvPr/>
        </p:nvSpPr>
        <p:spPr>
          <a:xfrm>
            <a:off x="349200" y="246073"/>
            <a:ext cx="1970457"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4" name="タイトル 1">
            <a:extLst>
              <a:ext uri="{FF2B5EF4-FFF2-40B4-BE49-F238E27FC236}">
                <a16:creationId xmlns:a16="http://schemas.microsoft.com/office/drawing/2014/main" id="{EEEE9F72-8E8E-62BD-E909-2B45EB89E8B0}"/>
              </a:ext>
            </a:extLst>
          </p:cNvPr>
          <p:cNvSpPr txBox="1">
            <a:spLocks/>
          </p:cNvSpPr>
          <p:nvPr/>
        </p:nvSpPr>
        <p:spPr>
          <a:xfrm>
            <a:off x="457200" y="1893598"/>
            <a:ext cx="8229600" cy="446400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・使用者（医療機関）は、労働契約の締結に際し、労働者に対して賃金、 労働時間その他の労働条件を明示しなければならない とされており、法律で規定する一定の主要な労働条件については、</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労働条件通知書</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を交付するなど、必ず書面で明示する必要があります。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・このため、新たに働き始めるときには、</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労働条件通知書を受け取りましょう</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。労働条件通知書の記載事項では主に以下の８つの項目を確認することができます。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indent="-180000" algn="l">
              <a:spcBef>
                <a:spcPts val="0"/>
              </a:spcBef>
              <a:defRPr/>
            </a:pPr>
            <a:endParaRPr kumimoji="1" lang="en-US" altLang="ja-JP" sz="8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indent="-180000" algn="l">
              <a:spcBef>
                <a:spcPts val="0"/>
              </a:spcBef>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indent="-180000" algn="l">
              <a:spcBef>
                <a:spcPts val="0"/>
              </a:spcBef>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のほか、労働者の賃金や労働時間などの労働条件に関すること、職場内の規律などについて定めた職場における規則集である「就業規則」を確認することも重要です。なお、労働条件通知書を紛失した場合など、自分の労働条件が分からない場合には、人事関係を担当している部署に相談してみましょう。</a:t>
            </a:r>
          </a:p>
        </p:txBody>
      </p:sp>
      <p:sp>
        <p:nvSpPr>
          <p:cNvPr id="5" name="テキスト ボックス 4">
            <a:extLst>
              <a:ext uri="{FF2B5EF4-FFF2-40B4-BE49-F238E27FC236}">
                <a16:creationId xmlns:a16="http://schemas.microsoft.com/office/drawing/2014/main" id="{2EBCC383-A82E-C41F-4DC9-7F989394828F}"/>
              </a:ext>
            </a:extLst>
          </p:cNvPr>
          <p:cNvSpPr txBox="1"/>
          <p:nvPr/>
        </p:nvSpPr>
        <p:spPr>
          <a:xfrm>
            <a:off x="349200" y="1486800"/>
            <a:ext cx="237207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3" name="タイトル 1">
            <a:extLst>
              <a:ext uri="{FF2B5EF4-FFF2-40B4-BE49-F238E27FC236}">
                <a16:creationId xmlns:a16="http://schemas.microsoft.com/office/drawing/2014/main" id="{99F8C972-4C16-63EF-C57D-7D650DE79B63}"/>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基本的な労働法制について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graphicFrame>
        <p:nvGraphicFramePr>
          <p:cNvPr id="12" name="図表 11">
            <a:extLst>
              <a:ext uri="{FF2B5EF4-FFF2-40B4-BE49-F238E27FC236}">
                <a16:creationId xmlns:a16="http://schemas.microsoft.com/office/drawing/2014/main" id="{2E82F6A1-C34E-493B-A7F4-DD783A48B3E1}"/>
              </a:ext>
            </a:extLst>
          </p:cNvPr>
          <p:cNvGraphicFramePr/>
          <p:nvPr>
            <p:extLst>
              <p:ext uri="{D42A27DB-BD31-4B8C-83A1-F6EECF244321}">
                <p14:modId xmlns:p14="http://schemas.microsoft.com/office/powerpoint/2010/main" val="149997444"/>
              </p:ext>
            </p:extLst>
          </p:nvPr>
        </p:nvGraphicFramePr>
        <p:xfrm>
          <a:off x="564506" y="3429000"/>
          <a:ext cx="7895926"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4777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4FB98FA-B3AC-5B40-F1A7-A42A6E8ACF4C}"/>
              </a:ext>
            </a:extLst>
          </p:cNvPr>
          <p:cNvSpPr txBox="1">
            <a:spLocks/>
          </p:cNvSpPr>
          <p:nvPr/>
        </p:nvSpPr>
        <p:spPr>
          <a:xfrm>
            <a:off x="457742"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医師以外の職種での時間外労働の上限規制のルールは</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具体的にどうなっているのですか？</a:t>
            </a:r>
          </a:p>
        </p:txBody>
      </p:sp>
      <p:sp>
        <p:nvSpPr>
          <p:cNvPr id="11" name="テキスト ボックス 10">
            <a:extLst>
              <a:ext uri="{FF2B5EF4-FFF2-40B4-BE49-F238E27FC236}">
                <a16:creationId xmlns:a16="http://schemas.microsoft.com/office/drawing/2014/main" id="{31B53341-9660-0D06-30F0-74C148A214D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5" name="タイトル 1">
            <a:extLst>
              <a:ext uri="{FF2B5EF4-FFF2-40B4-BE49-F238E27FC236}">
                <a16:creationId xmlns:a16="http://schemas.microsoft.com/office/drawing/2014/main" id="{09A01E2A-E90B-78B4-B449-A5A3F254FA7C}"/>
              </a:ext>
            </a:extLst>
          </p:cNvPr>
          <p:cNvSpPr txBox="1">
            <a:spLocks/>
          </p:cNvSpPr>
          <p:nvPr/>
        </p:nvSpPr>
        <p:spPr>
          <a:xfrm>
            <a:off x="457200" y="2181600"/>
            <a:ext cx="8229600" cy="4199728"/>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・一般の労働者については、</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2019</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年</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4</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月から</a:t>
            </a: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時間外労働の上限規制が施行されています。</a:t>
            </a:r>
            <a:endParaRPr lang="en-US" altLang="ja-JP" sz="1400"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（中小企業は</a:t>
            </a:r>
            <a:r>
              <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2020</a:t>
            </a: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年</a:t>
            </a:r>
            <a:r>
              <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4</a:t>
            </a: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月から）</a:t>
            </a:r>
            <a:endPar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0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協定で締結する時間に上限が設定され、時間外労働は</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月</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45</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時間、年間</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360</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まで（臨時的で特別の事情がある場合についても下表の時間数が限度）とされています。</a:t>
            </a:r>
            <a:endPar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・加えて、</a:t>
            </a:r>
            <a:r>
              <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協定で締結する時間数にかかわらず、以下も守る必要があります。</a:t>
            </a:r>
            <a:endParaRPr kumimoji="1" lang="en-US" altLang="ja-JP" sz="14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strike="noStrike" kern="100" cap="none" spc="0" normalizeH="0" baseline="0" noProof="0" dirty="0">
                <a:ln>
                  <a:noFill/>
                </a:ln>
                <a:solidFill>
                  <a:schemeClr val="accent6"/>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1" lang="ja-JP" altLang="en-US" sz="1400" i="0" u="sng"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rPr>
              <a:t>１か月</a:t>
            </a:r>
            <a:r>
              <a:rPr kumimoji="1" lang="en-US" altLang="ja-JP" sz="1400" i="0" u="sng"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rPr>
              <a:t>100</a:t>
            </a:r>
            <a:r>
              <a:rPr kumimoji="1" lang="ja-JP" altLang="en-US" sz="1400" i="0" u="sng"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時間未満／２～６か月平均で月</a:t>
            </a:r>
            <a:r>
              <a:rPr kumimoji="1" lang="en-US" altLang="ja-JP" sz="1400" i="0" u="sng"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rPr>
              <a:t>80</a:t>
            </a:r>
            <a:r>
              <a:rPr kumimoji="1" lang="ja-JP" altLang="en-US" sz="1400" i="0" u="sng"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時間以内</a:t>
            </a:r>
            <a:endParaRPr kumimoji="1" lang="en-US" altLang="ja-JP" sz="1400" i="0" u="sng"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1" lang="ja-JP" altLang="en-US" sz="1100"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（この規制は副業・兼業に係る労働時間も通算して守る必要あり。）</a:t>
            </a:r>
            <a:endPar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E4F5D73C-2AD4-80E2-E661-69E41B6115A5}"/>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2" name="タイトル 1">
            <a:extLst>
              <a:ext uri="{FF2B5EF4-FFF2-40B4-BE49-F238E27FC236}">
                <a16:creationId xmlns:a16="http://schemas.microsoft.com/office/drawing/2014/main" id="{FC06B5A8-473E-776B-1817-F4B3FCDA5975}"/>
              </a:ext>
            </a:extLst>
          </p:cNvPr>
          <p:cNvSpPr txBox="1">
            <a:spLocks/>
          </p:cNvSpPr>
          <p:nvPr/>
        </p:nvSpPr>
        <p:spPr>
          <a:xfrm>
            <a:off x="6390918" y="6479805"/>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基本的な労働法制について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graphicFrame>
        <p:nvGraphicFramePr>
          <p:cNvPr id="35" name="表 17">
            <a:extLst>
              <a:ext uri="{FF2B5EF4-FFF2-40B4-BE49-F238E27FC236}">
                <a16:creationId xmlns:a16="http://schemas.microsoft.com/office/drawing/2014/main" id="{915847B6-0C07-488F-9009-56E717B04B07}"/>
              </a:ext>
            </a:extLst>
          </p:cNvPr>
          <p:cNvGraphicFramePr>
            <a:graphicFrameLocks noGrp="1"/>
          </p:cNvGraphicFramePr>
          <p:nvPr>
            <p:extLst>
              <p:ext uri="{D42A27DB-BD31-4B8C-83A1-F6EECF244321}">
                <p14:modId xmlns:p14="http://schemas.microsoft.com/office/powerpoint/2010/main" val="2134282278"/>
              </p:ext>
            </p:extLst>
          </p:nvPr>
        </p:nvGraphicFramePr>
        <p:xfrm>
          <a:off x="674472" y="3501008"/>
          <a:ext cx="7858492" cy="1737840"/>
        </p:xfrm>
        <a:graphic>
          <a:graphicData uri="http://schemas.openxmlformats.org/drawingml/2006/table">
            <a:tbl>
              <a:tblPr>
                <a:tableStyleId>{5C22544A-7EE6-4342-B048-85BDC9FD1C3A}</a:tableStyleId>
              </a:tblPr>
              <a:tblGrid>
                <a:gridCol w="2673916">
                  <a:extLst>
                    <a:ext uri="{9D8B030D-6E8A-4147-A177-3AD203B41FA5}">
                      <a16:colId xmlns:a16="http://schemas.microsoft.com/office/drawing/2014/main" val="615597612"/>
                    </a:ext>
                  </a:extLst>
                </a:gridCol>
                <a:gridCol w="2088232">
                  <a:extLst>
                    <a:ext uri="{9D8B030D-6E8A-4147-A177-3AD203B41FA5}">
                      <a16:colId xmlns:a16="http://schemas.microsoft.com/office/drawing/2014/main" val="4250542709"/>
                    </a:ext>
                  </a:extLst>
                </a:gridCol>
                <a:gridCol w="3096344">
                  <a:extLst>
                    <a:ext uri="{9D8B030D-6E8A-4147-A177-3AD203B41FA5}">
                      <a16:colId xmlns:a16="http://schemas.microsoft.com/office/drawing/2014/main" val="1313960695"/>
                    </a:ext>
                  </a:extLst>
                </a:gridCol>
              </a:tblGrid>
              <a:tr h="535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原則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（下記事情が無い場合）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時間外労働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① </a:t>
                      </a:r>
                      <a:r>
                        <a:rPr kumimoji="1" lang="ja-JP"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月</a:t>
                      </a:r>
                      <a:r>
                        <a:rPr kumimoji="1" lang="en-US" altLang="zh-TW"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45</a:t>
                      </a:r>
                      <a:r>
                        <a:rPr kumimoji="1" lang="zh-TW"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zh-TW"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42</a:t>
                      </a:r>
                      <a:r>
                        <a:rPr kumimoji="1" lang="zh-TW"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endParaRPr kumimoji="1" lang="ja-JP"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② 年</a:t>
                      </a:r>
                      <a:r>
                        <a:rPr kumimoji="1" lang="en-US" altLang="zh-TW"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360</a:t>
                      </a:r>
                      <a:r>
                        <a:rPr kumimoji="1" lang="zh-TW"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zh-TW"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320</a:t>
                      </a:r>
                      <a:r>
                        <a:rPr kumimoji="1" lang="zh-TW"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endParaRPr kumimoji="1" lang="ja-JP" altLang="en-US" sz="16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217755"/>
                  </a:ext>
                </a:extLst>
              </a:tr>
              <a:tr h="5354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「臨時的」で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「特別の事情」がある場合</a:t>
                      </a:r>
                    </a:p>
                  </a:txBody>
                  <a:tcPr marT="45267" marB="452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時間外労働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① </a:t>
                      </a:r>
                      <a:r>
                        <a:rPr kumimoji="1" lang="ja-JP" altLang="en-US" sz="1600" b="1" i="0" u="none"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rPr>
                        <a:t>年</a:t>
                      </a:r>
                      <a:r>
                        <a:rPr kumimoji="1" lang="en-US" altLang="ja-JP" sz="1600" b="1" i="0" u="none"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rPr>
                        <a:t>720</a:t>
                      </a:r>
                      <a:r>
                        <a:rPr kumimoji="1" lang="ja-JP" altLang="en-US" sz="1600" b="1" i="0" u="none" strike="noStrike" kern="100" cap="none" spc="0" normalizeH="0" baseline="0" noProof="0" dirty="0">
                          <a:ln>
                            <a:noFill/>
                          </a:ln>
                          <a:solidFill>
                            <a:srgbClr val="FF625A"/>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時間以内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② 月</a:t>
                      </a:r>
                      <a:r>
                        <a:rPr kumimoji="1" lang="en-US" altLang="ja-JP" sz="16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45</a:t>
                      </a:r>
                      <a:r>
                        <a:rPr kumimoji="1" lang="ja-JP" altLang="en-US" sz="16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時間超は年</a:t>
                      </a:r>
                      <a:r>
                        <a:rPr kumimoji="1" lang="en-US" altLang="ja-JP" sz="16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6</a:t>
                      </a:r>
                      <a:r>
                        <a:rPr kumimoji="1" lang="ja-JP" altLang="en-US" sz="16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か月まで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748384"/>
                  </a:ext>
                </a:extLst>
              </a:tr>
              <a:tr h="579600">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時間外労働</a:t>
                      </a:r>
                      <a:r>
                        <a:rPr kumimoji="1" lang="ja-JP" altLang="en-US" sz="1400" b="0"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休日労働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１か月</a:t>
                      </a:r>
                      <a:r>
                        <a:rPr kumimoji="1" lang="en-US" altLang="ja-JP" sz="16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100</a:t>
                      </a:r>
                      <a:r>
                        <a:rPr kumimoji="1" lang="ja-JP" altLang="en-US" sz="16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時間未満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501434"/>
                  </a:ext>
                </a:extLst>
              </a:tr>
            </a:tbl>
          </a:graphicData>
        </a:graphic>
      </p:graphicFrame>
      <p:sp>
        <p:nvSpPr>
          <p:cNvPr id="46" name="テキスト ボックス 45">
            <a:extLst>
              <a:ext uri="{FF2B5EF4-FFF2-40B4-BE49-F238E27FC236}">
                <a16:creationId xmlns:a16="http://schemas.microsoft.com/office/drawing/2014/main" id="{75685857-C55E-4E00-B48E-AF28F03D4802}"/>
              </a:ext>
            </a:extLst>
          </p:cNvPr>
          <p:cNvSpPr txBox="1"/>
          <p:nvPr/>
        </p:nvSpPr>
        <p:spPr>
          <a:xfrm>
            <a:off x="4146704" y="5229200"/>
            <a:ext cx="4574056" cy="26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　）内の数値は、３か月を超え１年以内の変形労働時間制の場合</a:t>
            </a:r>
          </a:p>
        </p:txBody>
      </p:sp>
    </p:spTree>
    <p:extLst>
      <p:ext uri="{BB962C8B-B14F-4D97-AF65-F5344CB8AC3E}">
        <p14:creationId xmlns:p14="http://schemas.microsoft.com/office/powerpoint/2010/main" val="2988249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8773C-576C-179E-11E7-A1FCB4FCAC89}"/>
              </a:ext>
            </a:extLst>
          </p:cNvPr>
          <p:cNvSpPr txBox="1">
            <a:spLocks/>
          </p:cNvSpPr>
          <p:nvPr/>
        </p:nvSpPr>
        <p:spPr>
          <a:xfrm>
            <a:off x="457200" y="691008"/>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医療機関の管理職は、労働者には当たらないのでしょうか？</a:t>
            </a:r>
          </a:p>
        </p:txBody>
      </p:sp>
      <p:sp>
        <p:nvSpPr>
          <p:cNvPr id="4" name="テキスト ボックス 3">
            <a:extLst>
              <a:ext uri="{FF2B5EF4-FFF2-40B4-BE49-F238E27FC236}">
                <a16:creationId xmlns:a16="http://schemas.microsoft.com/office/drawing/2014/main" id="{0A485F75-759A-CC52-3F51-A6939036D099}"/>
              </a:ext>
            </a:extLst>
          </p:cNvPr>
          <p:cNvSpPr txBox="1"/>
          <p:nvPr/>
        </p:nvSpPr>
        <p:spPr>
          <a:xfrm>
            <a:off x="349200" y="24307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0AE2DD24-F04C-8AEA-C88E-895B2AFE1771}"/>
              </a:ext>
            </a:extLst>
          </p:cNvPr>
          <p:cNvSpPr txBox="1">
            <a:spLocks/>
          </p:cNvSpPr>
          <p:nvPr/>
        </p:nvSpPr>
        <p:spPr>
          <a:xfrm>
            <a:off x="457200" y="1893602"/>
            <a:ext cx="8229600" cy="3225382"/>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・労働基準法上、「</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管理監督者</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」に当たる場合には、労働時間規制の対象外となります。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・この「管理監督者」に当たるかどうかは、単に役職名に基づいて決まるわけではなく、</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実態に基づいて判断</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されます。具体的には、</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①  経営と一体的な立場で仕事をしている</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②  出勤、退勤、勤務時間等に制限がない</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③  重要な責務を担っていることに対して相応の処遇がなされている</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という実態にある者のことを指します。</a:t>
            </a:r>
            <a:b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・そのため、医療機関内では「管理職」と呼ばれる役職にあったとしても、</a:t>
            </a:r>
            <a:b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b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「管理監督者」には該当せず、労働時間規制の対象となることもあります。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EFE8B3B-F46E-4DF0-6FC0-319ED60371B3}"/>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3" name="タイトル 1">
            <a:extLst>
              <a:ext uri="{FF2B5EF4-FFF2-40B4-BE49-F238E27FC236}">
                <a16:creationId xmlns:a16="http://schemas.microsoft.com/office/drawing/2014/main" id="{86336A67-877D-7C5F-C6EE-68C5C138B088}"/>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基本的な労働法制について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11" name="図 10" descr="男性の顔の絵&#10;&#10;低い精度で自動的に生成された説明">
            <a:extLst>
              <a:ext uri="{FF2B5EF4-FFF2-40B4-BE49-F238E27FC236}">
                <a16:creationId xmlns:a16="http://schemas.microsoft.com/office/drawing/2014/main" id="{0E0F1334-F294-4108-92A3-ECDE7E0D1C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4369883"/>
            <a:ext cx="1269577" cy="1904365"/>
          </a:xfrm>
          <a:prstGeom prst="rect">
            <a:avLst/>
          </a:prstGeom>
        </p:spPr>
      </p:pic>
    </p:spTree>
    <p:extLst>
      <p:ext uri="{BB962C8B-B14F-4D97-AF65-F5344CB8AC3E}">
        <p14:creationId xmlns:p14="http://schemas.microsoft.com/office/powerpoint/2010/main" val="27884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宿日直許可について詳しく知りたいです。</a:t>
            </a:r>
            <a:endParaRPr lang="ja-JP" altLang="en-US" sz="2000" b="1" strike="sngStrike"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7423A3D7-BBE0-6168-ABBB-C5DDE714801D}"/>
              </a:ext>
            </a:extLst>
          </p:cNvPr>
          <p:cNvSpPr txBox="1">
            <a:spLocks/>
          </p:cNvSpPr>
          <p:nvPr/>
        </p:nvSpPr>
        <p:spPr>
          <a:xfrm>
            <a:off x="457200" y="1893599"/>
            <a:ext cx="8229600" cy="3263593"/>
          </a:xfrm>
          <a:prstGeom prst="roundRect">
            <a:avLst>
              <a:gd name="adj" fmla="val 0"/>
            </a:avLst>
          </a:prstGeom>
          <a:noFill/>
          <a:ln w="57150">
            <a:solidFill>
              <a:schemeClr val="accent6">
                <a:lumMod val="60000"/>
                <a:lumOff val="40000"/>
              </a:schemeClr>
            </a:solidFill>
          </a:ln>
        </p:spPr>
        <p:txBody>
          <a:bodyPr vert="horz" lIns="180000" tIns="180000" rIns="180000" bIns="180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・宿日直に携わる時間の取扱いは以下のとおりとなります。</a:t>
            </a:r>
          </a:p>
        </p:txBody>
      </p:sp>
      <p:sp>
        <p:nvSpPr>
          <p:cNvPr id="10" name="テキスト ボックス 9">
            <a:extLst>
              <a:ext uri="{FF2B5EF4-FFF2-40B4-BE49-F238E27FC236}">
                <a16:creationId xmlns:a16="http://schemas.microsoft.com/office/drawing/2014/main" id="{A64E185F-C10E-392A-528B-49C456707B6E}"/>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12" name="タイトル 1">
            <a:extLst>
              <a:ext uri="{FF2B5EF4-FFF2-40B4-BE49-F238E27FC236}">
                <a16:creationId xmlns:a16="http://schemas.microsoft.com/office/drawing/2014/main" id="{EBFB357B-4C20-71A7-63D3-12DBBB1CD5D9}"/>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zh-TW"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宿日直許可</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18" name="図 17" descr="グラフ が含まれている画像&#10;&#10;自動的に生成された説明">
            <a:extLst>
              <a:ext uri="{FF2B5EF4-FFF2-40B4-BE49-F238E27FC236}">
                <a16:creationId xmlns:a16="http://schemas.microsoft.com/office/drawing/2014/main" id="{0FB12BD2-D5C1-120E-8CB1-8A8A54515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44" y="5301208"/>
            <a:ext cx="1950659" cy="1460507"/>
          </a:xfrm>
          <a:prstGeom prst="rect">
            <a:avLst/>
          </a:prstGeom>
        </p:spPr>
      </p:pic>
      <p:pic>
        <p:nvPicPr>
          <p:cNvPr id="11" name="図 10">
            <a:extLst>
              <a:ext uri="{FF2B5EF4-FFF2-40B4-BE49-F238E27FC236}">
                <a16:creationId xmlns:a16="http://schemas.microsoft.com/office/drawing/2014/main" id="{49923904-AB50-44FE-8ACF-27701FA3EB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00000">
            <a:off x="3318347" y="5441173"/>
            <a:ext cx="956085" cy="1249739"/>
          </a:xfrm>
          <a:prstGeom prst="rect">
            <a:avLst/>
          </a:prstGeom>
        </p:spPr>
      </p:pic>
      <p:graphicFrame>
        <p:nvGraphicFramePr>
          <p:cNvPr id="9" name="表 4">
            <a:extLst>
              <a:ext uri="{FF2B5EF4-FFF2-40B4-BE49-F238E27FC236}">
                <a16:creationId xmlns:a16="http://schemas.microsoft.com/office/drawing/2014/main" id="{1C747F63-C7B6-414F-A429-3EEF90F87BD1}"/>
              </a:ext>
            </a:extLst>
          </p:cNvPr>
          <p:cNvGraphicFramePr>
            <a:graphicFrameLocks noGrp="1"/>
          </p:cNvGraphicFramePr>
          <p:nvPr>
            <p:extLst>
              <p:ext uri="{D42A27DB-BD31-4B8C-83A1-F6EECF244321}">
                <p14:modId xmlns:p14="http://schemas.microsoft.com/office/powerpoint/2010/main" val="1610423809"/>
              </p:ext>
            </p:extLst>
          </p:nvPr>
        </p:nvGraphicFramePr>
        <p:xfrm>
          <a:off x="755576" y="2420888"/>
          <a:ext cx="7740000" cy="2592000"/>
        </p:xfrm>
        <a:graphic>
          <a:graphicData uri="http://schemas.openxmlformats.org/drawingml/2006/table">
            <a:tbl>
              <a:tblPr firstRow="1" bandRow="1">
                <a:tableStyleId>{5940675A-B579-460E-94D1-54222C63F5DA}</a:tableStyleId>
              </a:tblPr>
              <a:tblGrid>
                <a:gridCol w="1692000">
                  <a:extLst>
                    <a:ext uri="{9D8B030D-6E8A-4147-A177-3AD203B41FA5}">
                      <a16:colId xmlns:a16="http://schemas.microsoft.com/office/drawing/2014/main" val="526768296"/>
                    </a:ext>
                  </a:extLst>
                </a:gridCol>
                <a:gridCol w="6048000">
                  <a:extLst>
                    <a:ext uri="{9D8B030D-6E8A-4147-A177-3AD203B41FA5}">
                      <a16:colId xmlns:a16="http://schemas.microsoft.com/office/drawing/2014/main" val="944073213"/>
                    </a:ext>
                  </a:extLst>
                </a:gridCol>
              </a:tblGrid>
              <a:tr h="360000">
                <a:tc>
                  <a:txBody>
                    <a:bodyPr/>
                    <a:lstStyle/>
                    <a:p>
                      <a:pPr algn="ct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宿日直許可の有無</a:t>
                      </a:r>
                    </a:p>
                  </a:txBody>
                  <a:tcPr anchor="ctr">
                    <a:noFill/>
                  </a:tcPr>
                </a:tc>
                <a:tc>
                  <a:txBody>
                    <a:bodyPr/>
                    <a:lstStyle/>
                    <a:p>
                      <a:pPr algn="ct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宿日直に携わる時間の取扱い</a:t>
                      </a:r>
                    </a:p>
                  </a:txBody>
                  <a:tcPr anchor="ctr">
                    <a:noFill/>
                  </a:tcPr>
                </a:tc>
                <a:extLst>
                  <a:ext uri="{0D108BD9-81ED-4DB2-BD59-A6C34878D82A}">
                    <a16:rowId xmlns:a16="http://schemas.microsoft.com/office/drawing/2014/main" val="2841976224"/>
                  </a:ext>
                </a:extLst>
              </a:tr>
              <a:tr h="792000">
                <a:tc>
                  <a:txBody>
                    <a:bodyPr/>
                    <a:lstStyle/>
                    <a:p>
                      <a:pPr algn="ct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宿日直許可を</a:t>
                      </a:r>
                      <a:endPar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受けて</a:t>
                      </a:r>
                      <a:r>
                        <a:rPr kumimoji="1"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いない</a:t>
                      </a: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場合</a:t>
                      </a:r>
                    </a:p>
                  </a:txBody>
                  <a:tcPr anchor="ctr">
                    <a:noFill/>
                  </a:tcPr>
                </a:tc>
                <a:tc>
                  <a:txBody>
                    <a:bodyPr/>
                    <a:lstStyle/>
                    <a:p>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労働基準法の規制の対象となる</a:t>
                      </a:r>
                      <a:r>
                        <a:rPr kumimoji="1"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労働時間に含まれる</a:t>
                      </a:r>
                      <a:endParaRPr kumimoji="1"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（上限規制の対象となる労働時間にカウントされる）</a:t>
                      </a:r>
                      <a:endPar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noFill/>
                  </a:tcPr>
                </a:tc>
                <a:extLst>
                  <a:ext uri="{0D108BD9-81ED-4DB2-BD59-A6C34878D82A}">
                    <a16:rowId xmlns:a16="http://schemas.microsoft.com/office/drawing/2014/main" val="1117237807"/>
                  </a:ext>
                </a:extLst>
              </a:tr>
              <a:tr h="1440000">
                <a:tc>
                  <a:txBody>
                    <a:bodyPr/>
                    <a:lstStyle/>
                    <a:p>
                      <a:pPr algn="ct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宿日直許可を</a:t>
                      </a:r>
                      <a:endPar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受けて</a:t>
                      </a:r>
                      <a:r>
                        <a:rPr kumimoji="1"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いる</a:t>
                      </a: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場合</a:t>
                      </a:r>
                    </a:p>
                  </a:txBody>
                  <a:tcPr anchor="ctr">
                    <a:noFill/>
                  </a:tcPr>
                </a:tc>
                <a:tc>
                  <a:txBody>
                    <a:bodyPr/>
                    <a:lstStyle/>
                    <a:p>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労働基準法の規制の対象となる</a:t>
                      </a:r>
                      <a:r>
                        <a:rPr kumimoji="1"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労働時間に含まれない</a:t>
                      </a:r>
                      <a:endParaRPr kumimoji="1"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（上限規制の対象となる労働時間にカウントされない）</a:t>
                      </a:r>
                      <a:endPar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l"/>
                      <a:r>
                        <a:rPr kumimoji="1"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許可を受けた宿日直中に、</a:t>
                      </a:r>
                      <a:r>
                        <a:rPr kumimoji="1" lang="ja-JP" altLang="en-US" sz="1200" b="1" u="sng" dirty="0">
                          <a:solidFill>
                            <a:schemeClr val="tx1">
                              <a:lumMod val="75000"/>
                              <a:lumOff val="25000"/>
                            </a:schemeClr>
                          </a:solidFill>
                          <a:latin typeface="游ゴシック" panose="020B0400000000000000" pitchFamily="50" charset="-128"/>
                          <a:ea typeface="游ゴシック" panose="020B0400000000000000" pitchFamily="50" charset="-128"/>
                        </a:rPr>
                        <a:t>通常の勤務時間と同様の業務に従事する時間については</a:t>
                      </a:r>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、許可の効果が及ばず、労働基準法の規制の対象となる</a:t>
                      </a:r>
                      <a:r>
                        <a:rPr kumimoji="1" lang="ja-JP" altLang="en-US" sz="1200" b="1" u="sng" dirty="0">
                          <a:solidFill>
                            <a:schemeClr val="tx1">
                              <a:lumMod val="75000"/>
                              <a:lumOff val="25000"/>
                            </a:schemeClr>
                          </a:solidFill>
                          <a:latin typeface="游ゴシック" panose="020B0400000000000000" pitchFamily="50" charset="-128"/>
                          <a:ea typeface="游ゴシック" panose="020B0400000000000000" pitchFamily="50" charset="-128"/>
                        </a:rPr>
                        <a:t>労働時間に含まれる</a:t>
                      </a:r>
                      <a:endParaRPr kumimoji="1" lang="en-US" altLang="ja-JP" sz="1200" b="1" u="none"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87313" indent="-87313" algn="just"/>
                      <a:r>
                        <a:rPr kumimoji="1"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（上限規制の対象となる労働時間にカウントされる）</a:t>
                      </a:r>
                    </a:p>
                  </a:txBody>
                  <a:tcPr anchor="ctr">
                    <a:noFill/>
                  </a:tcPr>
                </a:tc>
                <a:extLst>
                  <a:ext uri="{0D108BD9-81ED-4DB2-BD59-A6C34878D82A}">
                    <a16:rowId xmlns:a16="http://schemas.microsoft.com/office/drawing/2014/main" val="579234203"/>
                  </a:ext>
                </a:extLst>
              </a:tr>
            </a:tbl>
          </a:graphicData>
        </a:graphic>
      </p:graphicFrame>
    </p:spTree>
    <p:extLst>
      <p:ext uri="{BB962C8B-B14F-4D97-AF65-F5344CB8AC3E}">
        <p14:creationId xmlns:p14="http://schemas.microsoft.com/office/powerpoint/2010/main" val="591464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606AC5F-BC23-F558-C385-FDA484803B83}"/>
              </a:ext>
            </a:extLst>
          </p:cNvPr>
          <p:cNvSpPr txBox="1"/>
          <p:nvPr/>
        </p:nvSpPr>
        <p:spPr>
          <a:xfrm>
            <a:off x="268877" y="1014402"/>
            <a:ext cx="8606246" cy="5016758"/>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労働基準法に基づく断続的な宿日直の許可基準は以下のとおりです。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１．勤務の態様</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①常態として、</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ほとんど労働をする必要のない勤務</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のみを認めるものであり、定時的巡視、緊急の文書</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又は電話の収受、非常事態に備えての待機等を目的とするものに限って許可するものであること。</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②原則として、通常の労働の継続は許可しないこと。したがって始業又は終業時刻に密着した時間帯に、</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顧客からの電話の収受又は盗難・火災防止を行うものについては、許可しないものであること。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２．宿日直手当</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宿直勤務１回についての宿直手当又は日直勤務１回についての日直手当の最低額は、当該事業場に</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おいて宿直又は日直の勤務に就くことの予定されている同種の労働者に対して支払われている賃金の</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一人１日平均額の１／３以上</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であること。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３．宿日直の回数</a:t>
            </a:r>
            <a:endPar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許可の対象となる宿直又は日直の勤務回数については、</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宿直勤務については週１回</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日直勤務について</a:t>
            </a:r>
            <a:endParaRPr kumimoji="1" lang="en-US" altLang="ja-JP"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b="1" dirty="0">
                <a:latin typeface="游ゴシック" panose="020B0400000000000000" pitchFamily="50" charset="-128"/>
                <a:ea typeface="游ゴシック" panose="020B0400000000000000" pitchFamily="50" charset="-128"/>
              </a:rPr>
              <a:t>　</a:t>
            </a:r>
            <a:r>
              <a:rPr kumimoji="1"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は月１回を限度</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とすること。ただし、当該事業場に勤務する</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18</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歳以上の者で法律上宿直又は日直を</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行いうるすべてのものに宿直又は日直をさせてもなお不足であり、かつ勤務の労働密度が薄い場合には、</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558ED5"/>
                </a:solidFill>
                <a:latin typeface="游ゴシック" panose="020B0400000000000000" pitchFamily="50" charset="-128"/>
                <a:ea typeface="游ゴシック" panose="020B0400000000000000" pitchFamily="50" charset="-128"/>
              </a:rPr>
              <a:t>　</a:t>
            </a: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宿直又は日直業務の実態に応じて週１回を超える宿直、月１回を超える日直についても許可して差し</a:t>
            </a:r>
            <a:endParaRPr kumimoji="1" lang="en-US" altLang="ja-JP"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b="1" dirty="0">
                <a:solidFill>
                  <a:srgbClr val="4F81BD"/>
                </a:solidFill>
                <a:latin typeface="游ゴシック" panose="020B0400000000000000" pitchFamily="50" charset="-128"/>
                <a:ea typeface="游ゴシック" panose="020B0400000000000000" pitchFamily="50" charset="-128"/>
              </a:rPr>
              <a:t>　</a:t>
            </a: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支えない</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４．その他</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宿直勤務については、</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相当の睡眠設備の設置</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を条件とするものであること。</a:t>
            </a:r>
          </a:p>
        </p:txBody>
      </p:sp>
      <p:sp>
        <p:nvSpPr>
          <p:cNvPr id="23" name="正方形/長方形 22">
            <a:extLst>
              <a:ext uri="{FF2B5EF4-FFF2-40B4-BE49-F238E27FC236}">
                <a16:creationId xmlns:a16="http://schemas.microsoft.com/office/drawing/2014/main" id="{FFAA560B-6B13-51E4-DDF7-814094CF4B10}"/>
              </a:ext>
            </a:extLst>
          </p:cNvPr>
          <p:cNvSpPr/>
          <p:nvPr/>
        </p:nvSpPr>
        <p:spPr>
          <a:xfrm>
            <a:off x="336454" y="836712"/>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1F372A6-C5ED-7AE4-C037-705749B27732}"/>
              </a:ext>
            </a:extLst>
          </p:cNvPr>
          <p:cNvSpPr txBox="1"/>
          <p:nvPr/>
        </p:nvSpPr>
        <p:spPr>
          <a:xfrm>
            <a:off x="322368" y="405803"/>
            <a:ext cx="8816278" cy="442674"/>
          </a:xfrm>
          <a:prstGeom prst="roundRect">
            <a:avLst/>
          </a:prstGeom>
          <a:noFill/>
        </p:spPr>
        <p:txBody>
          <a:bodyPr wrap="square" rtlCol="0">
            <a:spAutoFit/>
          </a:bodyPr>
          <a:lstStyle/>
          <a:p>
            <a:pPr>
              <a:spcAft>
                <a:spcPts val="600"/>
              </a:spcAft>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〇</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断続的な宿日直の許可基準（一般的許可基準）</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※S22</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発基</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17</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号</a:t>
            </a:r>
            <a:endPar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951AF4BB-8825-5E48-5CAB-D2E66E35A7AD}"/>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zh-TW"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宿日直許可</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11" name="図 10" descr="記号, 食品 が含まれている画像&#10;&#10;自動的に生成された説明">
            <a:extLst>
              <a:ext uri="{FF2B5EF4-FFF2-40B4-BE49-F238E27FC236}">
                <a16:creationId xmlns:a16="http://schemas.microsoft.com/office/drawing/2014/main" id="{DFC849F9-8ED2-23A4-4E54-F4C724AD7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7795" y="5257515"/>
            <a:ext cx="744099" cy="1064091"/>
          </a:xfrm>
          <a:prstGeom prst="rect">
            <a:avLst/>
          </a:prstGeom>
        </p:spPr>
      </p:pic>
      <p:pic>
        <p:nvPicPr>
          <p:cNvPr id="12" name="図 11" descr="光, シャツ が含まれている画像&#10;&#10;自動的に生成された説明">
            <a:extLst>
              <a:ext uri="{FF2B5EF4-FFF2-40B4-BE49-F238E27FC236}">
                <a16:creationId xmlns:a16="http://schemas.microsoft.com/office/drawing/2014/main" id="{355143A6-073B-1190-BB1D-5920F89FAB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8092" y="5157192"/>
            <a:ext cx="874889" cy="1159326"/>
          </a:xfrm>
          <a:prstGeom prst="rect">
            <a:avLst/>
          </a:prstGeom>
        </p:spPr>
      </p:pic>
    </p:spTree>
    <p:extLst>
      <p:ext uri="{BB962C8B-B14F-4D97-AF65-F5344CB8AC3E}">
        <p14:creationId xmlns:p14="http://schemas.microsoft.com/office/powerpoint/2010/main" val="3345561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6457F-B1A1-783E-FB00-33651405760A}"/>
              </a:ext>
            </a:extLst>
          </p:cNvPr>
          <p:cNvSpPr txBox="1">
            <a:spLocks/>
          </p:cNvSpPr>
          <p:nvPr/>
        </p:nvSpPr>
        <p:spPr>
          <a:xfrm>
            <a:off x="645584" y="2200635"/>
            <a:ext cx="8102399" cy="2637211"/>
          </a:xfrm>
          <a:prstGeom prst="roundRect">
            <a:avLst>
              <a:gd name="adj" fmla="val 2495"/>
            </a:avLst>
          </a:prstGeom>
          <a:noFill/>
          <a:ln w="28575">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br>
              <a:rPr lang="en-US" altLang="ja-JP" sz="2000">
                <a:solidFill>
                  <a:schemeClr val="tx1">
                    <a:lumMod val="75000"/>
                    <a:lumOff val="25000"/>
                  </a:schemeClr>
                </a:solidFill>
                <a:latin typeface="游ゴシック" panose="020B0400000000000000" pitchFamily="50" charset="-128"/>
                <a:ea typeface="游ゴシック" panose="020B0400000000000000" pitchFamily="50" charset="-128"/>
              </a:rPr>
            </a:br>
            <a:endPar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9" name="タイトル 1">
            <a:extLst>
              <a:ext uri="{FF2B5EF4-FFF2-40B4-BE49-F238E27FC236}">
                <a16:creationId xmlns:a16="http://schemas.microsoft.com/office/drawing/2014/main" id="{BB9E51CA-BFD3-6D26-F5AF-114C2CC8B68F}"/>
              </a:ext>
            </a:extLst>
          </p:cNvPr>
          <p:cNvSpPr txBox="1">
            <a:spLocks/>
          </p:cNvSpPr>
          <p:nvPr/>
        </p:nvSpPr>
        <p:spPr>
          <a:xfrm>
            <a:off x="645584" y="5733256"/>
            <a:ext cx="6151440" cy="450022"/>
          </a:xfrm>
          <a:prstGeom prst="roundRect">
            <a:avLst>
              <a:gd name="adj" fmla="val 2495"/>
            </a:avLst>
          </a:prstGeom>
          <a:noFill/>
          <a:ln w="28575">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br>
              <a:rPr lang="en-US" altLang="ja-JP" sz="2000">
                <a:solidFill>
                  <a:schemeClr val="tx1">
                    <a:lumMod val="75000"/>
                    <a:lumOff val="25000"/>
                  </a:schemeClr>
                </a:solidFill>
                <a:latin typeface="游ゴシック" panose="020B0400000000000000" pitchFamily="50" charset="-128"/>
                <a:ea typeface="游ゴシック" panose="020B0400000000000000" pitchFamily="50" charset="-128"/>
              </a:rPr>
            </a:br>
            <a:endPar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B606AC5F-BC23-F558-C385-FDA484803B83}"/>
              </a:ext>
            </a:extLst>
          </p:cNvPr>
          <p:cNvSpPr txBox="1"/>
          <p:nvPr/>
        </p:nvSpPr>
        <p:spPr>
          <a:xfrm>
            <a:off x="311482" y="1080255"/>
            <a:ext cx="8521036" cy="4893647"/>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医師等の宿日直勤務については、前記の一般的な許可基準に関して、より具体的な判断基準が示されており、以下の全てを満たす場合には、許可を与えるよう取り扱うこととされています。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①　</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通常の勤務時間の拘束から完全に解放された後のものであること。</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（通常の勤務時間が終了していたとしても、通常の勤務態様が継続している間は宿日直の許可の対象にならない。）</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②　</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宿日直中に従事する業務は、前述の一般の宿直業務以外には、</a:t>
            </a:r>
            <a:r>
              <a:rPr kumimoji="1" lang="ja-JP" altLang="en-US" sz="14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rPr>
              <a:t>特殊の措置を必要としない軽度の</a:t>
            </a:r>
            <a:endParaRPr lang="en-US" altLang="ja-JP" sz="1400" b="1" dirty="0">
              <a:solidFill>
                <a:srgbClr val="FF625A"/>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rPr>
              <a:t>      </a:t>
            </a:r>
            <a:r>
              <a:rPr kumimoji="1" lang="ja-JP" altLang="en-US" sz="14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rPr>
              <a:t>又は短時間の業務</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に限ること。例えば以下の業務等をいう。</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536575" marR="0" lvl="0" indent="-179388" algn="l" defTabSz="914400" rtl="0" eaLnBrk="1" fontAlgn="auto" latinLnBrk="0" hangingPunct="1">
              <a:lnSpc>
                <a:spcPct val="100000"/>
              </a:lnSpc>
              <a:spcBef>
                <a:spcPct val="0"/>
              </a:spcBef>
              <a:spcAft>
                <a:spcPts val="0"/>
              </a:spcAft>
              <a:buClrTx/>
              <a:buSzTx/>
              <a:buFontTx/>
              <a:buNone/>
              <a:tabLst/>
              <a:defRPr/>
            </a:pPr>
            <a:r>
              <a:rPr kumimoji="1" lang="ja-JP" altLang="en-US"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・医師が、少数の要注意患者の状態の変動に対応するため、</a:t>
            </a:r>
            <a:r>
              <a:rPr kumimoji="1" lang="ja-JP" altLang="en-US" sz="13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問診等による診察</a:t>
            </a:r>
            <a:r>
              <a:rPr kumimoji="1" lang="ja-JP" altLang="en-US"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等（</a:t>
            </a:r>
            <a:r>
              <a:rPr kumimoji="1" lang="ja-JP" altLang="en-US" sz="13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軽度の処置</a:t>
            </a:r>
            <a:r>
              <a:rPr kumimoji="1" lang="ja-JP" altLang="en-US"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を含む。以下同じ。）や、看護師等に対する指示、確認を行うこと</a:t>
            </a:r>
            <a:endParaRPr kumimoji="1" lang="en-US" altLang="ja-JP"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536575" marR="0" lvl="0" indent="-179388" algn="l" defTabSz="914400" rtl="0" eaLnBrk="1" fontAlgn="auto" latinLnBrk="0" hangingPunct="1">
              <a:lnSpc>
                <a:spcPct val="100000"/>
              </a:lnSpc>
              <a:spcBef>
                <a:spcPct val="0"/>
              </a:spcBef>
              <a:spcAft>
                <a:spcPts val="0"/>
              </a:spcAft>
              <a:buClrTx/>
              <a:buSzTx/>
              <a:buFontTx/>
              <a:buNone/>
              <a:tabLst/>
              <a:defRPr/>
            </a:pPr>
            <a:r>
              <a:rPr kumimoji="1" lang="ja-JP" altLang="en-US"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・医師が、</a:t>
            </a:r>
            <a:r>
              <a:rPr kumimoji="1" lang="ja-JP" altLang="en-US" sz="13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外来患者の来院が通常予定されない休日・夜間</a:t>
            </a:r>
            <a:r>
              <a:rPr kumimoji="1" lang="ja-JP" altLang="en-US"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（例えば非輪番日など）において、少数の軽症の外来患者や、かかりつけ患者の状態の変動に対応するため、問診等による診察等や、看護師等に対する指示、確認を行うこと</a:t>
            </a:r>
            <a:endParaRPr kumimoji="1" lang="en-US" altLang="ja-JP"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536575" marR="0" lvl="0" indent="-179388" algn="l" defTabSz="914400" rtl="0" eaLnBrk="1" fontAlgn="auto" latinLnBrk="0" hangingPunct="1">
              <a:lnSpc>
                <a:spcPct val="100000"/>
              </a:lnSpc>
              <a:spcBef>
                <a:spcPct val="0"/>
              </a:spcBef>
              <a:spcAft>
                <a:spcPts val="0"/>
              </a:spcAft>
              <a:buClrTx/>
              <a:buSzTx/>
              <a:buFontTx/>
              <a:buNone/>
              <a:tabLst/>
              <a:defRPr/>
            </a:pPr>
            <a:r>
              <a:rPr kumimoji="1" lang="ja-JP" altLang="en-US"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看護職員が、外来患者の来院が通常予定されない休日・夜間（例えば非輪番日など）において、少数の軽症の外来患者や、かかりつけ患者の状態の変動に対応するため、問診等を行うことや、医師に対する報告を行うこと</a:t>
            </a:r>
          </a:p>
          <a:p>
            <a:pPr marL="536575" marR="0" lvl="0" indent="-179388" algn="l" defTabSz="914400" rtl="0" eaLnBrk="1" fontAlgn="auto" latinLnBrk="0" hangingPunct="1">
              <a:lnSpc>
                <a:spcPct val="100000"/>
              </a:lnSpc>
              <a:spcBef>
                <a:spcPct val="0"/>
              </a:spcBef>
              <a:spcAft>
                <a:spcPts val="0"/>
              </a:spcAft>
              <a:buClrTx/>
              <a:buSzTx/>
              <a:buFontTx/>
              <a:buNone/>
              <a:tabLst/>
              <a:defRPr/>
            </a:pPr>
            <a:r>
              <a:rPr kumimoji="1" lang="ja-JP" altLang="en-US" sz="13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・看護職員が、病室の定時巡回、患者の状態の変動の医師への報告、少数の要注意患者の定時検脈、検温を行うこと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③　宿直の場合は、夜間に十分睡眠がとり得ること。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④　上記以外に、一般の宿日直許可の際の条件を満たしていること。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D142001D-13DA-7506-8898-3F063A680272}"/>
              </a:ext>
            </a:extLst>
          </p:cNvPr>
          <p:cNvSpPr/>
          <p:nvPr/>
        </p:nvSpPr>
        <p:spPr>
          <a:xfrm>
            <a:off x="683683" y="5733256"/>
            <a:ext cx="6463691" cy="461665"/>
          </a:xfrm>
          <a:prstGeom prst="rect">
            <a:avLst/>
          </a:prstGeom>
          <a:noFill/>
        </p:spPr>
        <p:txBody>
          <a:bodyPr wrap="square">
            <a:spAutoFit/>
          </a:bodyPr>
          <a:lstStyle/>
          <a:p>
            <a:pPr marL="140680" marR="0" lvl="0" indent="-140680" algn="just" defTabSz="844083" rtl="0" eaLnBrk="1" fontAlgn="auto" latinLnBrk="0" hangingPunct="1">
              <a:lnSpc>
                <a:spcPct val="100000"/>
              </a:lnSpc>
              <a:spcBef>
                <a:spcPts val="0"/>
              </a:spcBef>
              <a:spcAft>
                <a:spcPts val="0"/>
              </a:spcAft>
              <a:buClrTx/>
              <a:buSzTx/>
              <a:buFontTx/>
              <a:buNone/>
              <a:tabLst/>
              <a:defRPr/>
            </a:pPr>
            <a:r>
              <a:rPr kumimoji="1" lang="en-US" altLang="ja-JP" sz="1200" i="0" u="none" strike="noStrike" kern="1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ja-JP" sz="1200" i="0" u="none" strike="noStrike" kern="1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宿日直の許可は、</a:t>
            </a:r>
            <a:r>
              <a:rPr kumimoji="1" lang="ja-JP" altLang="ja-JP" sz="1200" b="1" i="0" u="none" strike="noStrike" kern="1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所属診療科、職種、時間帯、業務の種類等を限って</a:t>
            </a:r>
            <a:r>
              <a:rPr kumimoji="1" lang="ja-JP" altLang="en-US" sz="1200" b="1" i="0" u="none" strike="noStrike" kern="1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得ることも可能</a:t>
            </a:r>
            <a:endParaRPr kumimoji="1" lang="en-US" altLang="ja-JP" sz="1200" b="1" i="0" u="none" strike="noStrike" kern="1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40680" marR="0" lvl="0" indent="-140680" algn="just" defTabSz="844083"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ja-JP" sz="1200" i="0" u="none" strike="noStrike" kern="1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深夜の時間帯のみ</a:t>
            </a:r>
            <a:r>
              <a:rPr kumimoji="1" lang="ja-JP" altLang="en-US" sz="1200" i="0" u="none" strike="noStrike" kern="1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ja-JP" sz="1200" i="0" u="none" strike="noStrike" kern="1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病棟宿日直業務</a:t>
            </a:r>
            <a:r>
              <a:rPr kumimoji="1" lang="ja-JP" altLang="en-US" sz="1200" i="0" u="none" strike="noStrike" kern="1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のみも可能）</a:t>
            </a:r>
            <a:endParaRPr kumimoji="1" lang="ja-JP" altLang="ja-JP" sz="1200" i="0" u="none" strike="noStrike" kern="1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F9F36945-73C7-839B-E18E-0228BDD70C4A}"/>
              </a:ext>
            </a:extLst>
          </p:cNvPr>
          <p:cNvSpPr/>
          <p:nvPr/>
        </p:nvSpPr>
        <p:spPr>
          <a:xfrm>
            <a:off x="6092366" y="4895231"/>
            <a:ext cx="2574744" cy="241476"/>
          </a:xfrm>
          <a:prstGeom prst="rect">
            <a:avLst/>
          </a:prstGeom>
        </p:spPr>
        <p:txBody>
          <a:bodyPr wrap="non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※R1</a:t>
            </a:r>
            <a:r>
              <a:rPr kumimoji="1" lang="ja-JP" altLang="en-US" sz="969" b="0" i="0" u="none" strike="noStrike" kern="1200" cap="none" spc="0" normalizeH="0" baseline="0" noProof="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基発</a:t>
            </a:r>
            <a:r>
              <a:rPr kumimoji="1" lang="en-US" altLang="ja-JP" sz="969" b="0" i="0" u="none" strike="noStrike" kern="1200" cap="none" spc="0" normalizeH="0" baseline="0" noProof="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0701</a:t>
            </a:r>
            <a:r>
              <a:rPr kumimoji="1" lang="ja-JP" altLang="en-US" sz="969" b="0" i="0" u="none" strike="noStrike" kern="1200" cap="none" spc="0" normalizeH="0" baseline="0" noProof="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第８号で業務の例示を現代化</a:t>
            </a:r>
          </a:p>
        </p:txBody>
      </p:sp>
      <p:sp>
        <p:nvSpPr>
          <p:cNvPr id="23" name="正方形/長方形 22">
            <a:extLst>
              <a:ext uri="{FF2B5EF4-FFF2-40B4-BE49-F238E27FC236}">
                <a16:creationId xmlns:a16="http://schemas.microsoft.com/office/drawing/2014/main" id="{FFAA560B-6B13-51E4-DDF7-814094CF4B10}"/>
              </a:ext>
            </a:extLst>
          </p:cNvPr>
          <p:cNvSpPr/>
          <p:nvPr/>
        </p:nvSpPr>
        <p:spPr>
          <a:xfrm>
            <a:off x="336454" y="836712"/>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4" name="正方形/長方形 23">
            <a:extLst>
              <a:ext uri="{FF2B5EF4-FFF2-40B4-BE49-F238E27FC236}">
                <a16:creationId xmlns:a16="http://schemas.microsoft.com/office/drawing/2014/main" id="{C5708562-D69F-80FD-6581-27A64E70268D}"/>
              </a:ext>
            </a:extLst>
          </p:cNvPr>
          <p:cNvSpPr/>
          <p:nvPr/>
        </p:nvSpPr>
        <p:spPr>
          <a:xfrm>
            <a:off x="4470451" y="6183278"/>
            <a:ext cx="2199641" cy="241476"/>
          </a:xfrm>
          <a:prstGeom prst="rect">
            <a:avLst/>
          </a:prstGeom>
        </p:spPr>
        <p:txBody>
          <a:bodyPr wrap="non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※R1</a:t>
            </a:r>
            <a:r>
              <a:rPr kumimoji="1" lang="ja-JP" altLang="en-US" sz="969" b="0" i="0" u="none" strike="noStrike" kern="1200" cap="none" spc="0" normalizeH="0" baseline="0" noProof="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基発</a:t>
            </a:r>
            <a:r>
              <a:rPr kumimoji="1" lang="en-US" altLang="ja-JP" sz="969" b="0" i="0" u="none" strike="noStrike" kern="1200" cap="none" spc="0" normalizeH="0" baseline="0" noProof="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0701</a:t>
            </a:r>
            <a:r>
              <a:rPr kumimoji="1" lang="ja-JP" altLang="en-US" sz="969" b="0" i="0" u="none" strike="noStrike" kern="1200" cap="none" spc="0" normalizeH="0" baseline="0" noProof="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第８号で取扱いを明記</a:t>
            </a:r>
          </a:p>
        </p:txBody>
      </p:sp>
      <p:sp>
        <p:nvSpPr>
          <p:cNvPr id="4" name="テキスト ボックス 3">
            <a:extLst>
              <a:ext uri="{FF2B5EF4-FFF2-40B4-BE49-F238E27FC236}">
                <a16:creationId xmlns:a16="http://schemas.microsoft.com/office/drawing/2014/main" id="{5B9721E4-2B9F-D3FA-BCD1-503B77268C9A}"/>
              </a:ext>
            </a:extLst>
          </p:cNvPr>
          <p:cNvSpPr txBox="1"/>
          <p:nvPr/>
        </p:nvSpPr>
        <p:spPr>
          <a:xfrm>
            <a:off x="323528" y="404664"/>
            <a:ext cx="8816278" cy="442674"/>
          </a:xfrm>
          <a:prstGeom prst="roundRect">
            <a:avLst/>
          </a:prstGeom>
          <a:noFill/>
        </p:spPr>
        <p:txBody>
          <a:bodyPr wrap="square" rtlCol="0">
            <a:spAutoFit/>
          </a:bodyPr>
          <a:lstStyle/>
          <a:p>
            <a:pPr>
              <a:spcAft>
                <a:spcPts val="600"/>
              </a:spcAft>
            </a:pP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〇</a:t>
            </a:r>
            <a:r>
              <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断続的な宿日直の許可基準（医師、看護師等の場合）</a:t>
            </a:r>
            <a:r>
              <a:rPr kumimoji="1"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rPr>
              <a:t>※R1</a:t>
            </a:r>
            <a:r>
              <a:rPr kumimoji="1"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基発</a:t>
            </a:r>
            <a:r>
              <a:rPr kumimoji="1"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rPr>
              <a:t>0701</a:t>
            </a:r>
            <a:r>
              <a:rPr kumimoji="1"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第８号</a:t>
            </a:r>
            <a:endParaRPr kumimoji="1"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AB78CFA6-C5BB-BD6A-3E63-A254C7B8C789}"/>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zh-TW"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宿日直許可</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8" name="図 7" descr="男性の顔の絵&#10;&#10;低い精度で自動的に生成された説明">
            <a:extLst>
              <a:ext uri="{FF2B5EF4-FFF2-40B4-BE49-F238E27FC236}">
                <a16:creationId xmlns:a16="http://schemas.microsoft.com/office/drawing/2014/main" id="{397FBD3C-BE00-7B59-5B7D-5A0E58AEC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465" y="5234008"/>
            <a:ext cx="859271" cy="1090121"/>
          </a:xfrm>
          <a:prstGeom prst="rect">
            <a:avLst/>
          </a:prstGeom>
        </p:spPr>
      </p:pic>
      <p:pic>
        <p:nvPicPr>
          <p:cNvPr id="11" name="図 10" descr="記号, 光 が含まれている画像&#10;&#10;自動的に生成された説明">
            <a:extLst>
              <a:ext uri="{FF2B5EF4-FFF2-40B4-BE49-F238E27FC236}">
                <a16:creationId xmlns:a16="http://schemas.microsoft.com/office/drawing/2014/main" id="{262B57FB-44B6-EAC1-C14C-47548220F2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651" y="5264785"/>
            <a:ext cx="613033" cy="1059344"/>
          </a:xfrm>
          <a:prstGeom prst="rect">
            <a:avLst/>
          </a:prstGeom>
        </p:spPr>
      </p:pic>
    </p:spTree>
    <p:extLst>
      <p:ext uri="{BB962C8B-B14F-4D97-AF65-F5344CB8AC3E}">
        <p14:creationId xmlns:p14="http://schemas.microsoft.com/office/powerpoint/2010/main" val="3396052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オンコール待機時間は労働時間に該当しますか？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dirty="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dirty="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dirty="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7423A3D7-BBE0-6168-ABBB-C5DDE714801D}"/>
              </a:ext>
            </a:extLst>
          </p:cNvPr>
          <p:cNvSpPr txBox="1">
            <a:spLocks/>
          </p:cNvSpPr>
          <p:nvPr/>
        </p:nvSpPr>
        <p:spPr>
          <a:xfrm>
            <a:off x="457200" y="1893601"/>
            <a:ext cx="8229600" cy="3972218"/>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・労働時間とは、使用者の指揮命令下に置かれている時間のことをいい、使用者の明示又は黙示の指示により労働者が業務に従事する時間は労働時間に当たります。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労働時間の適正な把握のために使用者が講ずべき措置に関するガイドライン（平成</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29</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年１月</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日策定）</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・オンコール待機時間全体が労働時間に該当するかどうかについては、</a:t>
            </a: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オンコール待機中に求められる義務態様によって判断する</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必要があります。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・オンコール待機中に求められる義務態様は、医療機関ごとや診療科ごとに様々であり、</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①  </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呼び出しの頻度がどの程度か</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②  呼び出された場合にどの程度迅速に病院に到着することが義務付けられているか</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③  呼び出しに備えてオンコール待機中の活動がどの程度制限されているか</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等を踏まえ、</a:t>
            </a: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オンコール待機時間全体について、労働から離れているかどうかによって判断する</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もので、個別具体的に判断されます。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裁判例は個別の実態を踏まえて、労働時間に該当すると認めているもの／認めていないものに分かれています</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p>
        </p:txBody>
      </p:sp>
      <p:sp>
        <p:nvSpPr>
          <p:cNvPr id="10" name="テキスト ボックス 9">
            <a:extLst>
              <a:ext uri="{FF2B5EF4-FFF2-40B4-BE49-F238E27FC236}">
                <a16:creationId xmlns:a16="http://schemas.microsoft.com/office/drawing/2014/main" id="{A64E185F-C10E-392A-528B-49C456707B6E}"/>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6" name="タイトル 1">
            <a:extLst>
              <a:ext uri="{FF2B5EF4-FFF2-40B4-BE49-F238E27FC236}">
                <a16:creationId xmlns:a16="http://schemas.microsoft.com/office/drawing/2014/main" id="{76467D9D-6216-3861-6F5A-A11C31FAC745}"/>
              </a:ext>
            </a:extLst>
          </p:cNvPr>
          <p:cNvSpPr txBox="1">
            <a:spLocks/>
          </p:cNvSpPr>
          <p:nvPr/>
        </p:nvSpPr>
        <p:spPr>
          <a:xfrm>
            <a:off x="7275646"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労働時間について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290146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512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労働時間と研鑽時間にメリハリをつけるために、</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医師にはどんな意識が必要ですか？</a:t>
            </a:r>
            <a:b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また、診療科内で、医師へこの意識を高めてもらうために、</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どのような工夫が必要ですか？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7423A3D7-BBE0-6168-ABBB-C5DDE714801D}"/>
              </a:ext>
            </a:extLst>
          </p:cNvPr>
          <p:cNvSpPr txBox="1">
            <a:spLocks/>
          </p:cNvSpPr>
          <p:nvPr/>
        </p:nvSpPr>
        <p:spPr>
          <a:xfrm>
            <a:off x="457200" y="2708920"/>
            <a:ext cx="8229600" cy="2465868"/>
          </a:xfrm>
          <a:prstGeom prst="roundRect">
            <a:avLst>
              <a:gd name="adj" fmla="val 0"/>
            </a:avLst>
          </a:prstGeom>
          <a:noFill/>
          <a:ln w="57150">
            <a:solidFill>
              <a:schemeClr val="accent6">
                <a:lumMod val="60000"/>
                <a:lumOff val="40000"/>
              </a:schemeClr>
            </a:solidFill>
          </a:ln>
        </p:spPr>
        <p:txBody>
          <a:bodyPr vert="horz" lIns="144000" tIns="144000" rIns="144000" bIns="14400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・医師がそれぞれの医療機関の</a:t>
            </a: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労働時間のルール（宿直や研鑽の労働時間の取り扱い）を入職時の段階で把握</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しましょう。また、所定労働時間内に業務を終了できるように、集中して仕事に取り組むことはいうまでもありません。</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indent="-180000" algn="l">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・診療科長や労務管理を担当している上級医は</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、毎月の労働時間が恒常的に長くなってしまう医師に対して、</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日頃から各医師と面談</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を行う等、</a:t>
            </a: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労働時間のルールの振り返り</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を行いつつ、長時間労働の与える健康影響や、労働時間短縮のために医師が希望していることなどについて、話し合いを行うことが望ましいです。また、</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各医師の労働時間の見える化</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（各医師の労働時間を記した勤怠システムや掲示物の活用等）も、医師自身が労働時間を振り返り、診療科内で労働時間短縮のための対策を検討する上で有効です。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8" name="タイトル 1">
            <a:extLst>
              <a:ext uri="{FF2B5EF4-FFF2-40B4-BE49-F238E27FC236}">
                <a16:creationId xmlns:a16="http://schemas.microsoft.com/office/drawing/2014/main" id="{A20A3A90-8225-4624-E892-2B795CC199DA}"/>
              </a:ext>
            </a:extLst>
          </p:cNvPr>
          <p:cNvSpPr txBox="1">
            <a:spLocks/>
          </p:cNvSpPr>
          <p:nvPr/>
        </p:nvSpPr>
        <p:spPr>
          <a:xfrm>
            <a:off x="7275646"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a:solidFill>
                  <a:srgbClr val="EEECE1">
                    <a:lumMod val="25000"/>
                  </a:srgbClr>
                </a:solidFill>
                <a:latin typeface="游ゴシック" panose="020B0400000000000000" pitchFamily="50" charset="-128"/>
                <a:ea typeface="游ゴシック" panose="020B0400000000000000" pitchFamily="50" charset="-128"/>
              </a:rPr>
              <a:t>研鑽</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
        <p:nvSpPr>
          <p:cNvPr id="11" name="テキスト ボックス 10">
            <a:extLst>
              <a:ext uri="{FF2B5EF4-FFF2-40B4-BE49-F238E27FC236}">
                <a16:creationId xmlns:a16="http://schemas.microsoft.com/office/drawing/2014/main" id="{3A830BD9-EBD2-43BF-9B51-46C112A6284A}"/>
              </a:ext>
            </a:extLst>
          </p:cNvPr>
          <p:cNvSpPr txBox="1"/>
          <p:nvPr/>
        </p:nvSpPr>
        <p:spPr>
          <a:xfrm>
            <a:off x="395536" y="2329716"/>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1/2</a:t>
            </a:r>
          </a:p>
        </p:txBody>
      </p:sp>
      <p:pic>
        <p:nvPicPr>
          <p:cNvPr id="16" name="図 15" descr="記号, らくがき, 時計, シャツ が含まれている画像&#10;&#10;自動的に生成された説明">
            <a:extLst>
              <a:ext uri="{FF2B5EF4-FFF2-40B4-BE49-F238E27FC236}">
                <a16:creationId xmlns:a16="http://schemas.microsoft.com/office/drawing/2014/main" id="{ADED64D7-7659-45E5-9FE8-BF1FBAE968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744" y="5174787"/>
            <a:ext cx="3056512" cy="1537041"/>
          </a:xfrm>
          <a:prstGeom prst="rect">
            <a:avLst/>
          </a:prstGeom>
        </p:spPr>
      </p:pic>
    </p:spTree>
    <p:extLst>
      <p:ext uri="{BB962C8B-B14F-4D97-AF65-F5344CB8AC3E}">
        <p14:creationId xmlns:p14="http://schemas.microsoft.com/office/powerpoint/2010/main" val="297755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512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労働時間と研鑽時間にメリハリをつけるために、</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医師にはどんな意識が必要ですか？</a:t>
            </a:r>
            <a:b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また、診療科内で、医師へこの意識を高めてもらうために、</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どのような工夫が必要ですか？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7423A3D7-BBE0-6168-ABBB-C5DDE714801D}"/>
              </a:ext>
            </a:extLst>
          </p:cNvPr>
          <p:cNvSpPr txBox="1">
            <a:spLocks/>
          </p:cNvSpPr>
          <p:nvPr/>
        </p:nvSpPr>
        <p:spPr>
          <a:xfrm>
            <a:off x="457200" y="2710801"/>
            <a:ext cx="8229600" cy="1813404"/>
          </a:xfrm>
          <a:prstGeom prst="roundRect">
            <a:avLst>
              <a:gd name="adj" fmla="val 0"/>
            </a:avLst>
          </a:prstGeom>
          <a:noFill/>
          <a:ln w="57150">
            <a:solidFill>
              <a:schemeClr val="accent6">
                <a:lumMod val="60000"/>
                <a:lumOff val="40000"/>
              </a:schemeClr>
            </a:solidFill>
          </a:ln>
        </p:spPr>
        <p:txBody>
          <a:bodyPr vert="horz" lIns="144000" tIns="144000" rIns="144000" bIns="14400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・医療機関の管理者は、労働時間のルールを各診療科内へ浸透するために</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診療科長や労務管理を担当している上級医と定期的に医師の働き方改革に関する面談</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を行い、労働時間のルールの振り返りや</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様々な疑問点の解消</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に努める必要があります。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・また、医師個人がそのルールに関して疑問がある場合に、</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勤務先の医療機関に対して問い合わせができるような環境</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（ルールに関する</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Q&amp;A</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の公開や問い合わせ窓口・部門の設置等）を整え、周知をすることで、その医療機関におけるルールがより浸透することも期待できます。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8" name="タイトル 1">
            <a:extLst>
              <a:ext uri="{FF2B5EF4-FFF2-40B4-BE49-F238E27FC236}">
                <a16:creationId xmlns:a16="http://schemas.microsoft.com/office/drawing/2014/main" id="{A20A3A90-8225-4624-E892-2B795CC199DA}"/>
              </a:ext>
            </a:extLst>
          </p:cNvPr>
          <p:cNvSpPr txBox="1">
            <a:spLocks/>
          </p:cNvSpPr>
          <p:nvPr/>
        </p:nvSpPr>
        <p:spPr>
          <a:xfrm>
            <a:off x="7275646"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a:solidFill>
                  <a:srgbClr val="EEECE1">
                    <a:lumMod val="25000"/>
                  </a:srgbClr>
                </a:solidFill>
                <a:latin typeface="游ゴシック" panose="020B0400000000000000" pitchFamily="50" charset="-128"/>
                <a:ea typeface="游ゴシック" panose="020B0400000000000000" pitchFamily="50" charset="-128"/>
              </a:rPr>
              <a:t>研鑽</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について</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
        <p:nvSpPr>
          <p:cNvPr id="11" name="テキスト ボックス 10">
            <a:extLst>
              <a:ext uri="{FF2B5EF4-FFF2-40B4-BE49-F238E27FC236}">
                <a16:creationId xmlns:a16="http://schemas.microsoft.com/office/drawing/2014/main" id="{F0A8F11F-7783-4931-98C7-B5ED8C1C3A3C}"/>
              </a:ext>
            </a:extLst>
          </p:cNvPr>
          <p:cNvSpPr txBox="1"/>
          <p:nvPr/>
        </p:nvSpPr>
        <p:spPr>
          <a:xfrm>
            <a:off x="395536" y="2329716"/>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2/2</a:t>
            </a:r>
          </a:p>
        </p:txBody>
      </p:sp>
      <p:pic>
        <p:nvPicPr>
          <p:cNvPr id="10" name="図 9" descr="男性の顔の絵&#10;&#10;低い精度で自動的に生成された説明">
            <a:extLst>
              <a:ext uri="{FF2B5EF4-FFF2-40B4-BE49-F238E27FC236}">
                <a16:creationId xmlns:a16="http://schemas.microsoft.com/office/drawing/2014/main" id="{FE05A216-3589-4E9E-8E2D-A46BA9CCD7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6345" y="4899138"/>
            <a:ext cx="1146482" cy="1719723"/>
          </a:xfrm>
          <a:prstGeom prst="rect">
            <a:avLst/>
          </a:prstGeom>
        </p:spPr>
      </p:pic>
      <p:pic>
        <p:nvPicPr>
          <p:cNvPr id="12" name="図 11" descr="記号, らくがき, 男 が含まれている画像&#10;&#10;自動的に生成された説明">
            <a:extLst>
              <a:ext uri="{FF2B5EF4-FFF2-40B4-BE49-F238E27FC236}">
                <a16:creationId xmlns:a16="http://schemas.microsoft.com/office/drawing/2014/main" id="{AB38C9A2-3F18-4DDD-B15B-0B004865F4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9060" y="4802076"/>
            <a:ext cx="1218960" cy="1813404"/>
          </a:xfrm>
          <a:prstGeom prst="rect">
            <a:avLst/>
          </a:prstGeom>
        </p:spPr>
      </p:pic>
    </p:spTree>
    <p:extLst>
      <p:ext uri="{BB962C8B-B14F-4D97-AF65-F5344CB8AC3E}">
        <p14:creationId xmlns:p14="http://schemas.microsoft.com/office/powerpoint/2010/main" val="4032913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485DBA46-B7A3-BC20-62D1-B4C147DD63E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E72FACE-312F-C64A-E315-DB934854EFD1}"/>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6815273-3F5F-7E58-B9F2-91635D176C44}"/>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BBE8CAA1-878A-94B4-4DEF-2863D4E769B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63FE074-724B-2C5B-2B2E-3FBFB6CB8E21}"/>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976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4171385-0BF9-3CA8-48A7-8AD1D25F160E}"/>
              </a:ext>
            </a:extLst>
          </p:cNvPr>
          <p:cNvSpPr txBox="1"/>
          <p:nvPr/>
        </p:nvSpPr>
        <p:spPr>
          <a:xfrm>
            <a:off x="323528" y="260648"/>
            <a:ext cx="8496944" cy="1846659"/>
          </a:xfrm>
          <a:prstGeom prst="rect">
            <a:avLst/>
          </a:prstGeom>
          <a:noFill/>
        </p:spPr>
        <p:txBody>
          <a:bodyPr wrap="square">
            <a:spAutoFit/>
          </a:bodyPr>
          <a:lstStyle/>
          <a:p>
            <a:pPr marL="152400" indent="-152400" algn="ctr">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日本では</a:t>
            </a:r>
            <a:endParaRPr lang="en-US" altLang="ja-JP"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いつ、どこにいても必要な医療が受けられる社会</a:t>
            </a:r>
            <a:endParaRPr lang="en-US" altLang="ja-JP" sz="28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を守るため、医療者が日々努力を重ねています。</a:t>
            </a:r>
          </a:p>
        </p:txBody>
      </p:sp>
      <p:sp>
        <p:nvSpPr>
          <p:cNvPr id="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pic>
        <p:nvPicPr>
          <p:cNvPr id="6" name="図 5" descr="座る, テーブル, フロント, 男 が含まれている画像&#10;&#10;自動的に生成された説明">
            <a:extLst>
              <a:ext uri="{FF2B5EF4-FFF2-40B4-BE49-F238E27FC236}">
                <a16:creationId xmlns:a16="http://schemas.microsoft.com/office/drawing/2014/main" id="{0DE23965-9BB2-4610-3E89-5745657A1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29" y="2572052"/>
            <a:ext cx="7954942" cy="3508544"/>
          </a:xfrm>
          <a:prstGeom prst="rect">
            <a:avLst/>
          </a:prstGeom>
        </p:spPr>
      </p:pic>
    </p:spTree>
    <p:extLst>
      <p:ext uri="{BB962C8B-B14F-4D97-AF65-F5344CB8AC3E}">
        <p14:creationId xmlns:p14="http://schemas.microsoft.com/office/powerpoint/2010/main" val="125333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0AB36E67-F80F-5F55-08DE-69207DE0914D}"/>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a:solidFill>
                  <a:schemeClr val="accent1"/>
                </a:solidFill>
                <a:latin typeface="游ゴシック" panose="020B0400000000000000" pitchFamily="50" charset="-128"/>
                <a:ea typeface="游ゴシック" panose="020B0400000000000000" pitchFamily="50" charset="-128"/>
              </a:rPr>
              <a:t>ルール</a:t>
            </a:r>
            <a:r>
              <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角丸四角形 5">
            <a:extLst>
              <a:ext uri="{FF2B5EF4-FFF2-40B4-BE49-F238E27FC236}">
                <a16:creationId xmlns:a16="http://schemas.microsoft.com/office/drawing/2014/main" id="{6CCAD694-7183-17B4-0EF7-84415A03B5CE}"/>
              </a:ext>
            </a:extLst>
          </p:cNvPr>
          <p:cNvSpPr/>
          <p:nvPr/>
        </p:nvSpPr>
        <p:spPr>
          <a:xfrm>
            <a:off x="611560" y="2462958"/>
            <a:ext cx="2497205" cy="125925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3A259E7-5278-2B7F-27E2-2690AE12157A}"/>
              </a:ext>
            </a:extLst>
          </p:cNvPr>
          <p:cNvSpPr txBox="1"/>
          <p:nvPr/>
        </p:nvSpPr>
        <p:spPr>
          <a:xfrm>
            <a:off x="756096" y="2621640"/>
            <a:ext cx="2313587" cy="941889"/>
          </a:xfrm>
          <a:prstGeom prst="rect">
            <a:avLst/>
          </a:prstGeom>
          <a:noFill/>
        </p:spPr>
        <p:txBody>
          <a:bodyPr wrap="square" rtlCol="0">
            <a:spAutoFit/>
          </a:bodyPr>
          <a:lstStyle/>
          <a:p>
            <a:r>
              <a:rPr kumimoji="1" lang="ja-JP" altLang="en-US" b="1">
                <a:solidFill>
                  <a:schemeClr val="bg1"/>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6" name="グループ化 5">
            <a:extLst>
              <a:ext uri="{FF2B5EF4-FFF2-40B4-BE49-F238E27FC236}">
                <a16:creationId xmlns:a16="http://schemas.microsoft.com/office/drawing/2014/main" id="{03428721-6BC7-4EC3-2E70-AF692C0F3BDA}"/>
              </a:ext>
            </a:extLst>
          </p:cNvPr>
          <p:cNvGrpSpPr/>
          <p:nvPr/>
        </p:nvGrpSpPr>
        <p:grpSpPr>
          <a:xfrm>
            <a:off x="5747203" y="2462958"/>
            <a:ext cx="2497205" cy="1259252"/>
            <a:chOff x="6651133" y="3017520"/>
            <a:chExt cx="2544599" cy="1234440"/>
          </a:xfrm>
          <a:solidFill>
            <a:schemeClr val="bg1"/>
          </a:solidFill>
        </p:grpSpPr>
        <p:sp>
          <p:nvSpPr>
            <p:cNvPr id="7" name="角丸四角形 9">
              <a:extLst>
                <a:ext uri="{FF2B5EF4-FFF2-40B4-BE49-F238E27FC236}">
                  <a16:creationId xmlns:a16="http://schemas.microsoft.com/office/drawing/2014/main" id="{F7CEC631-8F6B-2BEE-9F40-7E858794CAC6}"/>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3AF2EA-FC18-1184-9ECC-1B2F1C46C410}"/>
                </a:ext>
              </a:extLst>
            </p:cNvPr>
            <p:cNvSpPr txBox="1"/>
            <p:nvPr/>
          </p:nvSpPr>
          <p:spPr>
            <a:xfrm>
              <a:off x="6777116" y="3180263"/>
              <a:ext cx="2357496" cy="923330"/>
            </a:xfrm>
            <a:prstGeom prst="rect">
              <a:avLst/>
            </a:prstGeom>
            <a:grpFill/>
          </p:spPr>
          <p:txBody>
            <a:bodyPr wrap="square" rtlCol="0">
              <a:spAutoFit/>
            </a:bodyPr>
            <a:lstStyle/>
            <a:p>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11" name="図 10" descr="時計 が含まれている画像&#10;&#10;自動的に生成された説明">
            <a:extLst>
              <a:ext uri="{FF2B5EF4-FFF2-40B4-BE49-F238E27FC236}">
                <a16:creationId xmlns:a16="http://schemas.microsoft.com/office/drawing/2014/main" id="{4C939AE5-D1C9-65FB-2844-592B5EA54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473" y="2390981"/>
            <a:ext cx="2703582" cy="1606299"/>
          </a:xfrm>
          <a:prstGeom prst="rect">
            <a:avLst/>
          </a:prstGeom>
        </p:spPr>
      </p:pic>
      <p:pic>
        <p:nvPicPr>
          <p:cNvPr id="13" name="図 12" descr="時計が付いている｜｜｜ｐ&#10;&#10;中程度の精度で自動的に生成された説明">
            <a:extLst>
              <a:ext uri="{FF2B5EF4-FFF2-40B4-BE49-F238E27FC236}">
                <a16:creationId xmlns:a16="http://schemas.microsoft.com/office/drawing/2014/main" id="{A6F16831-291A-CE52-0380-76AA887B22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144" y="4026864"/>
            <a:ext cx="1972831" cy="1972831"/>
          </a:xfrm>
          <a:prstGeom prst="rect">
            <a:avLst/>
          </a:prstGeom>
        </p:spPr>
      </p:pic>
      <p:pic>
        <p:nvPicPr>
          <p:cNvPr id="14" name="図 13" descr="アイコン&#10;&#10;自動的に生成された説明">
            <a:extLst>
              <a:ext uri="{FF2B5EF4-FFF2-40B4-BE49-F238E27FC236}">
                <a16:creationId xmlns:a16="http://schemas.microsoft.com/office/drawing/2014/main" id="{B53D80ED-C240-5FC1-42D8-957D25403C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1028" y="4096246"/>
            <a:ext cx="1971128" cy="1971128"/>
          </a:xfrm>
          <a:prstGeom prst="rect">
            <a:avLst/>
          </a:prstGeom>
        </p:spPr>
      </p:pic>
    </p:spTree>
    <p:extLst>
      <p:ext uri="{BB962C8B-B14F-4D97-AF65-F5344CB8AC3E}">
        <p14:creationId xmlns:p14="http://schemas.microsoft.com/office/powerpoint/2010/main" val="3435676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FC92E6A-6C93-F5D8-8B00-171F3F5C14A4}"/>
              </a:ext>
            </a:extLst>
          </p:cNvPr>
          <p:cNvSpPr txBox="1"/>
          <p:nvPr/>
        </p:nvSpPr>
        <p:spPr>
          <a:xfrm>
            <a:off x="359532" y="404664"/>
            <a:ext cx="8424936" cy="781645"/>
          </a:xfrm>
          <a:prstGeom prst="rect">
            <a:avLst/>
          </a:prstGeom>
          <a:solidFill>
            <a:schemeClr val="bg1"/>
          </a:solidFill>
        </p:spPr>
        <p:txBody>
          <a:bodyPr wrap="square" rtlCol="0">
            <a:noAutofit/>
          </a:bodyPr>
          <a:lstStyle/>
          <a:p>
            <a:pPr algn="ctr"/>
            <a:r>
              <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診療に従事する医師は、時間外・休日労働時間の上限時間について、</a:t>
            </a:r>
            <a:endParaRPr kumimoji="1"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以下のいずれかの水準が適用されます。</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5" name="表 14">
            <a:extLst>
              <a:ext uri="{FF2B5EF4-FFF2-40B4-BE49-F238E27FC236}">
                <a16:creationId xmlns:a16="http://schemas.microsoft.com/office/drawing/2014/main" id="{30C5280E-2CAB-AF98-BEB5-F123B1EEF960}"/>
              </a:ext>
            </a:extLst>
          </p:cNvPr>
          <p:cNvGraphicFramePr>
            <a:graphicFrameLocks noGrp="1"/>
          </p:cNvGraphicFramePr>
          <p:nvPr>
            <p:extLst>
              <p:ext uri="{D42A27DB-BD31-4B8C-83A1-F6EECF244321}">
                <p14:modId xmlns:p14="http://schemas.microsoft.com/office/powerpoint/2010/main" val="3238169424"/>
              </p:ext>
            </p:extLst>
          </p:nvPr>
        </p:nvGraphicFramePr>
        <p:xfrm>
          <a:off x="305780" y="1685502"/>
          <a:ext cx="8532440" cy="4464496"/>
        </p:xfrm>
        <a:graphic>
          <a:graphicData uri="http://schemas.openxmlformats.org/drawingml/2006/table">
            <a:tbl>
              <a:tblPr firstRow="1">
                <a:tableStyleId>{5C22544A-7EE6-4342-B048-85BDC9FD1C3A}</a:tableStyleId>
              </a:tblPr>
              <a:tblGrid>
                <a:gridCol w="1526858">
                  <a:extLst>
                    <a:ext uri="{9D8B030D-6E8A-4147-A177-3AD203B41FA5}">
                      <a16:colId xmlns:a16="http://schemas.microsoft.com/office/drawing/2014/main" val="780853092"/>
                    </a:ext>
                  </a:extLst>
                </a:gridCol>
                <a:gridCol w="5254187">
                  <a:extLst>
                    <a:ext uri="{9D8B030D-6E8A-4147-A177-3AD203B41FA5}">
                      <a16:colId xmlns:a16="http://schemas.microsoft.com/office/drawing/2014/main" val="2523601392"/>
                    </a:ext>
                  </a:extLst>
                </a:gridCol>
                <a:gridCol w="1751395">
                  <a:extLst>
                    <a:ext uri="{9D8B030D-6E8A-4147-A177-3AD203B41FA5}">
                      <a16:colId xmlns:a16="http://schemas.microsoft.com/office/drawing/2014/main" val="484502308"/>
                    </a:ext>
                  </a:extLst>
                </a:gridCol>
              </a:tblGrid>
              <a:tr h="746766">
                <a:tc>
                  <a:txBody>
                    <a:bodyPr/>
                    <a:lstStyle/>
                    <a:p>
                      <a:pPr algn="ctr"/>
                      <a:r>
                        <a:rPr kumimoji="1" lang="ja-JP" altLang="en-US" sz="1600">
                          <a:solidFill>
                            <a:schemeClr val="bg1"/>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a:solidFill>
                            <a:schemeClr val="bg1"/>
                          </a:solidFill>
                          <a:latin typeface="游ゴシック" panose="020B0400000000000000" pitchFamily="50" charset="-128"/>
                          <a:ea typeface="游ゴシック" panose="020B0400000000000000" pitchFamily="50" charset="-128"/>
                        </a:rPr>
                        <a:t>長時間労働が必要な理由</a:t>
                      </a:r>
                    </a:p>
                  </a:txBody>
                  <a:tcPr anchor="ctr"/>
                </a:tc>
                <a:tc>
                  <a:txBody>
                    <a:bodyPr/>
                    <a:lstStyle/>
                    <a:p>
                      <a:pPr algn="ctr"/>
                      <a:r>
                        <a:rPr kumimoji="1" lang="ja-JP" altLang="en-US" sz="1600">
                          <a:solidFill>
                            <a:schemeClr val="bg1"/>
                          </a:solidFill>
                          <a:latin typeface="游ゴシック" panose="020B0400000000000000" pitchFamily="50" charset="-128"/>
                          <a:ea typeface="游ゴシック" panose="020B0400000000000000" pitchFamily="50" charset="-128"/>
                        </a:rPr>
                        <a:t>年の上限時間</a:t>
                      </a:r>
                    </a:p>
                  </a:txBody>
                  <a:tcPr anchor="ctr"/>
                </a:tc>
                <a:extLst>
                  <a:ext uri="{0D108BD9-81ED-4DB2-BD59-A6C34878D82A}">
                    <a16:rowId xmlns:a16="http://schemas.microsoft.com/office/drawing/2014/main" val="294921830"/>
                  </a:ext>
                </a:extLst>
              </a:tr>
              <a:tr h="742741">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A</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（臨時的に長時間労働が必要な場合の原則的な水準）</a:t>
                      </a:r>
                    </a:p>
                  </a:txBody>
                  <a:tcPr anchor="ctr"/>
                </a:tc>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260371985"/>
                  </a:ext>
                </a:extLst>
              </a:tr>
              <a:tr h="746766">
                <a:tc>
                  <a:txBody>
                    <a:bodyPr/>
                    <a:lstStyle/>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連携</a:t>
                      </a: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地域医療の確保のため、派遣先の労働時間を通算すると長時間労働となるため</a:t>
                      </a:r>
                    </a:p>
                  </a:txBody>
                  <a:tcPr anchor="ctr"/>
                </a:tc>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各院では</a:t>
                      </a:r>
                      <a:r>
                        <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時間</a:t>
                      </a:r>
                      <a:r>
                        <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070689451"/>
                  </a:ext>
                </a:extLst>
              </a:tr>
              <a:tr h="742741">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p>
                  </a:txBody>
                  <a:tcPr anchor="ctr"/>
                </a:tc>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1056949834"/>
                  </a:ext>
                </a:extLst>
              </a:tr>
              <a:tr h="742741">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C-1</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臨床研修・専攻医の研修のため</a:t>
                      </a:r>
                    </a:p>
                  </a:txBody>
                  <a:tcPr anchor="ctr"/>
                </a:tc>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73980067"/>
                  </a:ext>
                </a:extLst>
              </a:tr>
              <a:tr h="742741">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高度な技能の修得のため</a:t>
                      </a:r>
                    </a:p>
                  </a:txBody>
                  <a:tcPr anchor="ctr"/>
                </a:tc>
                <a:tc>
                  <a:txBody>
                    <a:bodyPr/>
                    <a:lstStyle/>
                    <a:p>
                      <a:pPr algn="ct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028645007"/>
                  </a:ext>
                </a:extLst>
              </a:tr>
            </a:tbl>
          </a:graphicData>
        </a:graphic>
      </p:graphicFrame>
      <p:sp>
        <p:nvSpPr>
          <p:cNvPr id="17" name="テキスト ボックス 16">
            <a:extLst>
              <a:ext uri="{FF2B5EF4-FFF2-40B4-BE49-F238E27FC236}">
                <a16:creationId xmlns:a16="http://schemas.microsoft.com/office/drawing/2014/main" id="{E05179DF-4F58-9CB1-BE6F-B584917C9888}"/>
              </a:ext>
            </a:extLst>
          </p:cNvPr>
          <p:cNvSpPr txBox="1"/>
          <p:nvPr/>
        </p:nvSpPr>
        <p:spPr>
          <a:xfrm>
            <a:off x="314928" y="6167670"/>
            <a:ext cx="7027934" cy="308916"/>
          </a:xfrm>
          <a:prstGeom prst="rect">
            <a:avLst/>
          </a:prstGeom>
          <a:solidFill>
            <a:schemeClr val="bg1"/>
          </a:solidFill>
        </p:spPr>
        <p:txBody>
          <a:bodyPr wrap="square" rtlCol="0">
            <a:noAutofit/>
          </a:bodyPr>
          <a:lstStyle/>
          <a:p>
            <a:r>
              <a:rPr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月</a:t>
            </a:r>
            <a:r>
              <a:rPr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rPr>
              <a:t>100</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時間未満の上限もあります（面接指導の実施による例外あり）。</a:t>
            </a:r>
          </a:p>
          <a:p>
            <a:endParaRPr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34FF41E-5941-75A6-A726-28CE95E8FCC1}"/>
              </a:ext>
            </a:extLst>
          </p:cNvPr>
          <p:cNvSpPr txBox="1"/>
          <p:nvPr/>
        </p:nvSpPr>
        <p:spPr>
          <a:xfrm>
            <a:off x="200840" y="1214434"/>
            <a:ext cx="8839263" cy="397642"/>
          </a:xfrm>
          <a:prstGeom prst="rect">
            <a:avLst/>
          </a:prstGeom>
          <a:noFill/>
        </p:spPr>
        <p:txBody>
          <a:bodyPr wrap="square" rtlCol="0">
            <a:noAutofit/>
          </a:bodyPr>
          <a:lstStyle/>
          <a:p>
            <a:pPr algn="ctr"/>
            <a:r>
              <a:rPr lang="ja-JP" altLang="en-US" sz="1800" b="1">
                <a:solidFill>
                  <a:schemeClr val="accent1"/>
                </a:solidFill>
                <a:latin typeface="游ゴシック" panose="020B0400000000000000" pitchFamily="50" charset="-128"/>
                <a:ea typeface="游ゴシック" panose="020B0400000000000000" pitchFamily="50" charset="-128"/>
              </a:rPr>
              <a:t>複数の医療機関で勤務する場合は、労働時間を通算して計算する必要があります。</a:t>
            </a:r>
            <a:endParaRPr lang="en-US" altLang="ja-JP" sz="1800" b="1">
              <a:solidFill>
                <a:schemeClr val="accent1"/>
              </a:solidFill>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487A5E86-DDDF-A88F-BBC2-08E966526B87}"/>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7922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7BFF8AA0-0AB2-2B42-7279-BC49A56066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281" y="2032273"/>
            <a:ext cx="3633132" cy="2270707"/>
          </a:xfrm>
          <a:prstGeom prst="rect">
            <a:avLst/>
          </a:prstGeom>
        </p:spPr>
      </p:pic>
      <p:sp>
        <p:nvSpPr>
          <p:cNvPr id="20" name="テキスト ボックス 19">
            <a:extLst>
              <a:ext uri="{FF2B5EF4-FFF2-40B4-BE49-F238E27FC236}">
                <a16:creationId xmlns:a16="http://schemas.microsoft.com/office/drawing/2014/main" id="{FCEA8EF1-8C77-2D66-E2CD-BDAC1E24A166}"/>
              </a:ext>
            </a:extLst>
          </p:cNvPr>
          <p:cNvSpPr txBox="1"/>
          <p:nvPr/>
        </p:nvSpPr>
        <p:spPr>
          <a:xfrm>
            <a:off x="4439844" y="2514988"/>
            <a:ext cx="4452636" cy="1200329"/>
          </a:xfrm>
          <a:prstGeom prst="rect">
            <a:avLst/>
          </a:prstGeom>
          <a:noFill/>
        </p:spPr>
        <p:txBody>
          <a:bodyPr wrap="square" rtlCol="0">
            <a:spAutoFit/>
          </a:bodyPr>
          <a:lstStyle/>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a:solidFill>
                  <a:schemeClr val="accent1"/>
                </a:solidFill>
                <a:latin typeface="游ゴシック" panose="020B0400000000000000" pitchFamily="50" charset="-128"/>
                <a:ea typeface="游ゴシック" panose="020B0400000000000000" pitchFamily="50" charset="-128"/>
              </a:rPr>
              <a:t>年間</a:t>
            </a:r>
            <a:r>
              <a:rPr kumimoji="1" lang="en-US" altLang="ja-JP" sz="2400" b="1">
                <a:solidFill>
                  <a:schemeClr val="accent1"/>
                </a:solidFill>
                <a:latin typeface="游ゴシック" panose="020B0400000000000000" pitchFamily="50" charset="-128"/>
                <a:ea typeface="游ゴシック" panose="020B0400000000000000" pitchFamily="50" charset="-128"/>
              </a:rPr>
              <a:t> </a:t>
            </a:r>
            <a:r>
              <a:rPr lang="en-US" altLang="ja-JP" sz="4800" b="1">
                <a:solidFill>
                  <a:schemeClr val="accent1"/>
                </a:solidFill>
                <a:latin typeface="游ゴシック" panose="020B0400000000000000" pitchFamily="50" charset="-128"/>
                <a:ea typeface="游ゴシック" panose="020B0400000000000000" pitchFamily="50" charset="-128"/>
              </a:rPr>
              <a:t>9</a:t>
            </a:r>
            <a:r>
              <a:rPr kumimoji="1" lang="en-US" altLang="ja-JP" sz="4800" b="1">
                <a:solidFill>
                  <a:schemeClr val="accent1"/>
                </a:solidFill>
                <a:latin typeface="游ゴシック" panose="020B0400000000000000" pitchFamily="50" charset="-128"/>
                <a:ea typeface="游ゴシック" panose="020B0400000000000000" pitchFamily="50" charset="-128"/>
              </a:rPr>
              <a:t>60</a:t>
            </a:r>
            <a:r>
              <a:rPr kumimoji="1" lang="en-US" altLang="ja-JP" sz="2000" b="1">
                <a:solidFill>
                  <a:schemeClr val="accent1"/>
                </a:solidFill>
                <a:latin typeface="游ゴシック" panose="020B0400000000000000" pitchFamily="50" charset="-128"/>
                <a:ea typeface="游ゴシック" panose="020B0400000000000000" pitchFamily="50" charset="-128"/>
              </a:rPr>
              <a:t> </a:t>
            </a:r>
            <a:r>
              <a:rPr kumimoji="1" lang="ja-JP" altLang="en-US" sz="2400" b="1">
                <a:solidFill>
                  <a:schemeClr val="accent1"/>
                </a:solidFill>
                <a:latin typeface="游ゴシック" panose="020B0400000000000000" pitchFamily="50" charset="-128"/>
                <a:ea typeface="游ゴシック" panose="020B0400000000000000" pitchFamily="50" charset="-128"/>
              </a:rPr>
              <a:t>時間</a:t>
            </a:r>
          </a:p>
        </p:txBody>
      </p:sp>
      <p:sp>
        <p:nvSpPr>
          <p:cNvPr id="23" name="テキスト ボックス 22">
            <a:extLst>
              <a:ext uri="{FF2B5EF4-FFF2-40B4-BE49-F238E27FC236}">
                <a16:creationId xmlns:a16="http://schemas.microsoft.com/office/drawing/2014/main" id="{7F572C11-95AD-074E-D1BA-8B3F9EBEEB2C}"/>
              </a:ext>
            </a:extLst>
          </p:cNvPr>
          <p:cNvSpPr txBox="1"/>
          <p:nvPr/>
        </p:nvSpPr>
        <p:spPr>
          <a:xfrm>
            <a:off x="4439844" y="5216996"/>
            <a:ext cx="4236612" cy="584775"/>
          </a:xfrm>
          <a:prstGeom prst="rect">
            <a:avLst/>
          </a:prstGeom>
          <a:noFill/>
        </p:spPr>
        <p:txBody>
          <a:bodyPr wrap="square" rtlCol="0">
            <a:spAutoFit/>
          </a:bodyPr>
          <a:lstStyle/>
          <a:p>
            <a:pPr algn="ctr"/>
            <a:r>
              <a:rPr kumimoji="1" lang="ja-JP" altLang="en-US" sz="1600" b="1">
                <a:solidFill>
                  <a:srgbClr val="FF0000"/>
                </a:solidFill>
                <a:latin typeface="游ゴシック" panose="020B0400000000000000" pitchFamily="50" charset="-128"/>
                <a:ea typeface="游ゴシック" panose="020B0400000000000000" pitchFamily="50" charset="-128"/>
              </a:rPr>
              <a:t>年間</a:t>
            </a:r>
            <a:r>
              <a:rPr kumimoji="1" lang="en-US" altLang="ja-JP" sz="1600" b="1">
                <a:solidFill>
                  <a:srgbClr val="FF0000"/>
                </a:solidFill>
                <a:latin typeface="游ゴシック" panose="020B0400000000000000" pitchFamily="50" charset="-128"/>
                <a:ea typeface="游ゴシック" panose="020B0400000000000000" pitchFamily="50" charset="-128"/>
              </a:rPr>
              <a:t>960</a:t>
            </a:r>
            <a:r>
              <a:rPr kumimoji="1" lang="ja-JP" altLang="en-US" sz="1600" b="1">
                <a:solidFill>
                  <a:srgbClr val="FF0000"/>
                </a:solidFill>
                <a:latin typeface="游ゴシック" panose="020B0400000000000000" pitchFamily="50" charset="-128"/>
                <a:ea typeface="游ゴシック" panose="020B0400000000000000" pitchFamily="50" charset="-128"/>
              </a:rPr>
              <a:t>時間は上限であり、</a:t>
            </a:r>
            <a:r>
              <a:rPr lang="ja-JP" altLang="en-US" sz="1600" b="1">
                <a:solidFill>
                  <a:srgbClr val="FF0000"/>
                </a:solidFill>
                <a:latin typeface="游ゴシック" panose="020B0400000000000000" pitchFamily="50" charset="-128"/>
                <a:ea typeface="游ゴシック" panose="020B0400000000000000" pitchFamily="50" charset="-128"/>
              </a:rPr>
              <a:t>その労働時間を</a:t>
            </a:r>
            <a:br>
              <a:rPr lang="en-US" altLang="ja-JP" sz="1600" b="1">
                <a:solidFill>
                  <a:srgbClr val="FF0000"/>
                </a:solidFill>
                <a:latin typeface="游ゴシック" panose="020B0400000000000000" pitchFamily="50" charset="-128"/>
                <a:ea typeface="游ゴシック" panose="020B0400000000000000" pitchFamily="50" charset="-128"/>
              </a:rPr>
            </a:br>
            <a:r>
              <a:rPr lang="ja-JP" altLang="en-US" sz="1600" b="1">
                <a:solidFill>
                  <a:srgbClr val="FF0000"/>
                </a:solidFill>
                <a:latin typeface="游ゴシック" panose="020B0400000000000000" pitchFamily="50" charset="-128"/>
                <a:ea typeface="游ゴシック" panose="020B0400000000000000" pitchFamily="50" charset="-128"/>
              </a:rPr>
              <a:t>義務化するものではありません。</a:t>
            </a:r>
            <a:endParaRPr kumimoji="1" lang="ja-JP" altLang="en-US" sz="1600" b="1">
              <a:solidFill>
                <a:srgbClr val="FF0000"/>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8E6C6506-34DE-A8A1-F4B8-FAA23CD3A61E}"/>
              </a:ext>
            </a:extLst>
          </p:cNvPr>
          <p:cNvSpPr txBox="1"/>
          <p:nvPr/>
        </p:nvSpPr>
        <p:spPr>
          <a:xfrm>
            <a:off x="1115616" y="665727"/>
            <a:ext cx="3896498" cy="461665"/>
          </a:xfrm>
          <a:prstGeom prst="rect">
            <a:avLst/>
          </a:prstGeom>
          <a:noFill/>
        </p:spPr>
        <p:txBody>
          <a:bodyPr wrap="square" rtlCol="0">
            <a:sp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全ての勤務医に対して、</a:t>
            </a:r>
            <a:endParaRPr lang="en-US" altLang="ja-JP" sz="1400" b="1">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AF7ADD6-052D-3C7A-4711-E03970B90A7B}"/>
              </a:ext>
            </a:extLst>
          </p:cNvPr>
          <p:cNvSpPr txBox="1"/>
          <p:nvPr/>
        </p:nvSpPr>
        <p:spPr>
          <a:xfrm>
            <a:off x="4627282" y="716268"/>
            <a:ext cx="3751172" cy="1015663"/>
          </a:xfrm>
          <a:prstGeom prst="rect">
            <a:avLst/>
          </a:prstGeom>
          <a:noFill/>
        </p:spPr>
        <p:txBody>
          <a:bodyPr wrap="square" rtlCol="0" anchor="ctr">
            <a:spAutoFit/>
          </a:bodyPr>
          <a:lstStyle/>
          <a:p>
            <a:pPr algn="ctr"/>
            <a:r>
              <a:rPr lang="en-US" altLang="ja-JP" sz="6000" b="1">
                <a:solidFill>
                  <a:schemeClr val="accent1"/>
                </a:solidFill>
                <a:latin typeface="游ゴシック" panose="020B0400000000000000" pitchFamily="50" charset="-128"/>
                <a:ea typeface="游ゴシック" panose="020B0400000000000000" pitchFamily="50" charset="-128"/>
              </a:rPr>
              <a:t>A</a:t>
            </a:r>
            <a:r>
              <a:rPr lang="ja-JP" altLang="en-US" sz="6000" b="1">
                <a:solidFill>
                  <a:schemeClr val="accent1"/>
                </a:solidFill>
                <a:latin typeface="游ゴシック" panose="020B0400000000000000" pitchFamily="50" charset="-128"/>
                <a:ea typeface="游ゴシック" panose="020B0400000000000000" pitchFamily="50" charset="-128"/>
              </a:rPr>
              <a:t>水準</a:t>
            </a:r>
            <a:endParaRPr kumimoji="1" lang="ja-JP" altLang="en-US" sz="2400" b="1">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16C6CD77-423F-3E5E-876A-C1370E045884}"/>
              </a:ext>
            </a:extLst>
          </p:cNvPr>
          <p:cNvSpPr txBox="1"/>
          <p:nvPr/>
        </p:nvSpPr>
        <p:spPr>
          <a:xfrm>
            <a:off x="1108055" y="946396"/>
            <a:ext cx="3463945" cy="523220"/>
          </a:xfrm>
          <a:prstGeom prst="rect">
            <a:avLst/>
          </a:prstGeom>
          <a:noFill/>
        </p:spPr>
        <p:txBody>
          <a:bodyPr wrap="square" rtlCol="0">
            <a:spAutoFit/>
          </a:bodyPr>
          <a:lstStyle/>
          <a:p>
            <a:r>
              <a:rPr lang="ja-JP" altLang="en-US" sz="2800" b="1">
                <a:solidFill>
                  <a:schemeClr val="accent1"/>
                </a:solidFill>
                <a:latin typeface="游ゴシック" panose="020B0400000000000000" pitchFamily="50" charset="-128"/>
                <a:ea typeface="游ゴシック" panose="020B0400000000000000" pitchFamily="50" charset="-128"/>
              </a:rPr>
              <a:t>・・・・</a:t>
            </a:r>
            <a:endParaRPr kumimoji="1" lang="ja-JP" altLang="en-US" sz="2800" b="1">
              <a:solidFill>
                <a:schemeClr val="accent1"/>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5797CAAB-18DE-77AF-BABA-D057D96023EF}"/>
              </a:ext>
            </a:extLst>
          </p:cNvPr>
          <p:cNvSpPr txBox="1"/>
          <p:nvPr/>
        </p:nvSpPr>
        <p:spPr>
          <a:xfrm>
            <a:off x="1115616" y="1234224"/>
            <a:ext cx="3896498" cy="523220"/>
          </a:xfrm>
          <a:prstGeom prst="rect">
            <a:avLst/>
          </a:prstGeom>
          <a:noFill/>
        </p:spPr>
        <p:txBody>
          <a:bodyPr wrap="square" rtlCol="0">
            <a:spAutoFit/>
          </a:bodyPr>
          <a:lstStyle/>
          <a:p>
            <a:r>
              <a:rPr lang="ja-JP" altLang="en-US" sz="2800" b="1">
                <a:solidFill>
                  <a:schemeClr val="accent1"/>
                </a:solidFill>
                <a:latin typeface="游ゴシック" panose="020B0400000000000000" pitchFamily="50" charset="-128"/>
                <a:ea typeface="游ゴシック" panose="020B0400000000000000" pitchFamily="50" charset="-128"/>
              </a:rPr>
              <a:t>原則的に</a:t>
            </a: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適用される　</a:t>
            </a:r>
            <a:endParaRPr lang="en-US" altLang="ja-JP" sz="1400" b="1">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B8B2F448-DBBF-7FF4-D7E0-650C4EDAF5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6" name="図 5" descr="シャツ が含まれている画像&#10;&#10;自動的に生成された説明">
            <a:extLst>
              <a:ext uri="{FF2B5EF4-FFF2-40B4-BE49-F238E27FC236}">
                <a16:creationId xmlns:a16="http://schemas.microsoft.com/office/drawing/2014/main" id="{E691665F-AEDC-F1A0-E822-3F877D00EE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717" y="3517720"/>
            <a:ext cx="3718158" cy="2695833"/>
          </a:xfrm>
          <a:prstGeom prst="rect">
            <a:avLst/>
          </a:prstGeom>
        </p:spPr>
      </p:pic>
    </p:spTree>
    <p:extLst>
      <p:ext uri="{BB962C8B-B14F-4D97-AF65-F5344CB8AC3E}">
        <p14:creationId xmlns:p14="http://schemas.microsoft.com/office/powerpoint/2010/main" val="2539733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04B7B88-50EA-0FBC-F17A-7A0A2249E42E}"/>
              </a:ext>
            </a:extLst>
          </p:cNvPr>
          <p:cNvSpPr txBox="1"/>
          <p:nvPr/>
        </p:nvSpPr>
        <p:spPr>
          <a:xfrm>
            <a:off x="467544" y="620688"/>
            <a:ext cx="4176464" cy="1415772"/>
          </a:xfrm>
          <a:prstGeom prst="rect">
            <a:avLst/>
          </a:prstGeom>
          <a:noFill/>
        </p:spPr>
        <p:txBody>
          <a:bodyPr wrap="square" rtlCol="0">
            <a:sp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本務以外の副業・兼業として</a:t>
            </a:r>
            <a:endParaRPr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a:latin typeface="游ゴシック" panose="020B0400000000000000" pitchFamily="50" charset="-128"/>
              <a:ea typeface="游ゴシック" panose="020B0400000000000000" pitchFamily="50" charset="-128"/>
            </a:endParaRPr>
          </a:p>
          <a:p>
            <a:r>
              <a:rPr lang="ja-JP" altLang="en-US" sz="2400" b="1">
                <a:solidFill>
                  <a:schemeClr val="accent3">
                    <a:lumMod val="75000"/>
                  </a:schemeClr>
                </a:solidFill>
                <a:latin typeface="游ゴシック" panose="020B0400000000000000" pitchFamily="50" charset="-128"/>
                <a:ea typeface="游ゴシック" panose="020B0400000000000000" pitchFamily="50" charset="-128"/>
              </a:rPr>
              <a:t>派遣される際</a:t>
            </a: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193099" y="2514388"/>
            <a:ext cx="4699381" cy="1200329"/>
          </a:xfrm>
          <a:prstGeom prst="rect">
            <a:avLst/>
          </a:prstGeom>
          <a:noFill/>
        </p:spPr>
        <p:txBody>
          <a:bodyPr wrap="square" rtlCol="0">
            <a:spAutoFit/>
          </a:bodyPr>
          <a:lstStyle/>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a:solidFill>
                  <a:srgbClr val="FF0000"/>
                </a:solidFill>
                <a:latin typeface="游ゴシック" panose="020B0400000000000000" pitchFamily="50" charset="-128"/>
                <a:ea typeface="游ゴシック" panose="020B0400000000000000" pitchFamily="50" charset="-128"/>
              </a:rPr>
              <a:t>月間</a:t>
            </a:r>
            <a:r>
              <a:rPr kumimoji="1" lang="en-US" altLang="zh-TW" sz="1600" b="1">
                <a:solidFill>
                  <a:srgbClr val="FF0000"/>
                </a:solidFill>
                <a:latin typeface="游ゴシック" panose="020B0400000000000000" pitchFamily="50" charset="-128"/>
                <a:ea typeface="游ゴシック" panose="020B0400000000000000" pitchFamily="50" charset="-128"/>
              </a:rPr>
              <a:t>100</a:t>
            </a:r>
            <a:r>
              <a:rPr kumimoji="1" lang="zh-TW" altLang="en-US" sz="1600" b="1">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a:solidFill>
                  <a:srgbClr val="FF0000"/>
                </a:solidFill>
                <a:latin typeface="游ゴシック" panose="020B0400000000000000" pitchFamily="50" charset="-128"/>
                <a:ea typeface="游ゴシック" panose="020B0400000000000000" pitchFamily="50" charset="-128"/>
              </a:rPr>
              <a:t>/ </a:t>
            </a:r>
            <a:r>
              <a:rPr kumimoji="1" lang="zh-TW" altLang="en-US" sz="1600" b="1">
                <a:solidFill>
                  <a:srgbClr val="FF0000"/>
                </a:solidFill>
                <a:latin typeface="游ゴシック" panose="020B0400000000000000" pitchFamily="50" charset="-128"/>
                <a:ea typeface="游ゴシック" panose="020B0400000000000000" pitchFamily="50" charset="-128"/>
              </a:rPr>
              <a:t>年間</a:t>
            </a:r>
            <a:r>
              <a:rPr kumimoji="1" lang="en-US" altLang="zh-TW" sz="1600" b="1">
                <a:solidFill>
                  <a:srgbClr val="FF0000"/>
                </a:solidFill>
                <a:latin typeface="游ゴシック" panose="020B0400000000000000" pitchFamily="50" charset="-128"/>
                <a:ea typeface="游ゴシック" panose="020B0400000000000000" pitchFamily="50" charset="-128"/>
              </a:rPr>
              <a:t>1860</a:t>
            </a:r>
            <a:r>
              <a:rPr kumimoji="1" lang="zh-TW" altLang="en-US" sz="1600" b="1">
                <a:solidFill>
                  <a:srgbClr val="FF0000"/>
                </a:solidFill>
                <a:latin typeface="游ゴシック" panose="020B0400000000000000" pitchFamily="50" charset="-128"/>
                <a:ea typeface="游ゴシック" panose="020B0400000000000000" pitchFamily="50" charset="-128"/>
              </a:rPr>
              <a:t>時間</a:t>
            </a:r>
            <a:r>
              <a:rPr kumimoji="1" lang="ja-JP" altLang="en-US" sz="1600" b="1">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a:solidFill>
                <a:srgbClr val="FF0000"/>
              </a:solidFill>
              <a:latin typeface="游ゴシック" panose="020B0400000000000000" pitchFamily="50" charset="-128"/>
              <a:ea typeface="游ゴシック" panose="020B0400000000000000" pitchFamily="50" charset="-128"/>
            </a:endParaRPr>
          </a:p>
          <a:p>
            <a:pPr algn="ctr"/>
            <a:r>
              <a:rPr lang="ja-JP" altLang="en-US" sz="1600" b="1">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C39241D-B893-86AE-833E-8C6CE4B5D93C}"/>
              </a:ext>
            </a:extLst>
          </p:cNvPr>
          <p:cNvSpPr txBox="1"/>
          <p:nvPr/>
        </p:nvSpPr>
        <p:spPr>
          <a:xfrm>
            <a:off x="503934" y="1287016"/>
            <a:ext cx="2627906" cy="830997"/>
          </a:xfrm>
          <a:prstGeom prst="rect">
            <a:avLst/>
          </a:prstGeom>
          <a:noFill/>
        </p:spPr>
        <p:txBody>
          <a:bodyPr wrap="square" rtlCol="0">
            <a:spAutoFit/>
          </a:bodyPr>
          <a:lstStyle/>
          <a:p>
            <a:r>
              <a:rPr lang="ja-JP" altLang="en-US" sz="2400" b="1">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800" b="1">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36ACA9EC-6995-1CED-62E0-9DB45DB2FC2A}"/>
              </a:ext>
            </a:extLst>
          </p:cNvPr>
          <p:cNvSpPr txBox="1"/>
          <p:nvPr/>
        </p:nvSpPr>
        <p:spPr>
          <a:xfrm>
            <a:off x="4919534" y="836712"/>
            <a:ext cx="3684914" cy="923330"/>
          </a:xfrm>
          <a:prstGeom prst="rect">
            <a:avLst/>
          </a:prstGeom>
          <a:noFill/>
        </p:spPr>
        <p:txBody>
          <a:bodyPr wrap="square" rtlCol="0">
            <a:spAutoFit/>
          </a:bodyPr>
          <a:lstStyle/>
          <a:p>
            <a:r>
              <a:rPr lang="ja-JP" altLang="en-US" sz="5400" b="1">
                <a:solidFill>
                  <a:schemeClr val="accent3">
                    <a:lumMod val="75000"/>
                  </a:schemeClr>
                </a:solidFill>
                <a:latin typeface="游ゴシック" panose="020B0400000000000000" pitchFamily="50" charset="-128"/>
                <a:ea typeface="游ゴシック" panose="020B0400000000000000" pitchFamily="50" charset="-128"/>
              </a:rPr>
              <a:t>連携</a:t>
            </a:r>
            <a:r>
              <a:rPr lang="en-US" altLang="ja-JP" sz="5400" b="1">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a:solidFill>
                <a:schemeClr val="accent3">
                  <a:lumMod val="75000"/>
                </a:schemeClr>
              </a:solidFill>
              <a:latin typeface="游ゴシック" panose="020B0400000000000000" pitchFamily="50" charset="-128"/>
              <a:ea typeface="游ゴシック" panose="020B0400000000000000" pitchFamily="50" charset="-128"/>
            </a:endParaRPr>
          </a:p>
        </p:txBody>
      </p:sp>
      <p:pic>
        <p:nvPicPr>
          <p:cNvPr id="17" name="図 16" descr="アイコン&#10;&#10;自動的に生成された説明">
            <a:extLst>
              <a:ext uri="{FF2B5EF4-FFF2-40B4-BE49-F238E27FC236}">
                <a16:creationId xmlns:a16="http://schemas.microsoft.com/office/drawing/2014/main" id="{70D2E94E-B108-0042-74F7-83D5CA0AA6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9579" y="2514388"/>
            <a:ext cx="2497556" cy="1564126"/>
          </a:xfrm>
          <a:prstGeom prst="rect">
            <a:avLst/>
          </a:prstGeom>
        </p:spPr>
      </p:pic>
      <p:pic>
        <p:nvPicPr>
          <p:cNvPr id="19" name="図 18" descr="アイコン&#10;&#10;自動的に生成された説明">
            <a:extLst>
              <a:ext uri="{FF2B5EF4-FFF2-40B4-BE49-F238E27FC236}">
                <a16:creationId xmlns:a16="http://schemas.microsoft.com/office/drawing/2014/main" id="{718C57A8-159C-E46B-3958-116AA9EA10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383" y="3147778"/>
            <a:ext cx="2289426" cy="1434833"/>
          </a:xfrm>
          <a:prstGeom prst="rect">
            <a:avLst/>
          </a:prstGeom>
        </p:spPr>
      </p:pic>
      <p:pic>
        <p:nvPicPr>
          <p:cNvPr id="4" name="図 3" descr="アイコン&#10;&#10;自動的に生成された説明">
            <a:extLst>
              <a:ext uri="{FF2B5EF4-FFF2-40B4-BE49-F238E27FC236}">
                <a16:creationId xmlns:a16="http://schemas.microsoft.com/office/drawing/2014/main" id="{65D57C77-CA21-0B7F-34EE-8158DA6615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D09351DE-E0FC-97EF-738C-F04449AB57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043" y="3591714"/>
            <a:ext cx="3567926" cy="2665693"/>
          </a:xfrm>
          <a:prstGeom prst="rect">
            <a:avLst/>
          </a:prstGeom>
        </p:spPr>
      </p:pic>
    </p:spTree>
    <p:extLst>
      <p:ext uri="{BB962C8B-B14F-4D97-AF65-F5344CB8AC3E}">
        <p14:creationId xmlns:p14="http://schemas.microsoft.com/office/powerpoint/2010/main" val="1876183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302CFA4-96F4-D888-0D4B-50A755123110}"/>
              </a:ext>
            </a:extLst>
          </p:cNvPr>
          <p:cNvSpPr txBox="1"/>
          <p:nvPr/>
        </p:nvSpPr>
        <p:spPr>
          <a:xfrm>
            <a:off x="5830516" y="1128657"/>
            <a:ext cx="2159250" cy="923330"/>
          </a:xfrm>
          <a:prstGeom prst="rect">
            <a:avLst/>
          </a:prstGeom>
          <a:noFill/>
        </p:spPr>
        <p:txBody>
          <a:bodyPr wrap="square" rtlCol="0">
            <a:spAutoFit/>
          </a:bodyPr>
          <a:lstStyle/>
          <a:p>
            <a:r>
              <a:rPr lang="en-US" altLang="ja-JP" sz="5400" b="1">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CAB4104-981D-F8B2-8484-12D89E882AB8}"/>
              </a:ext>
            </a:extLst>
          </p:cNvPr>
          <p:cNvSpPr txBox="1"/>
          <p:nvPr/>
        </p:nvSpPr>
        <p:spPr>
          <a:xfrm>
            <a:off x="539552" y="880145"/>
            <a:ext cx="4867332" cy="1046440"/>
          </a:xfrm>
          <a:prstGeom prst="rect">
            <a:avLst/>
          </a:prstGeom>
          <a:noFill/>
        </p:spPr>
        <p:txBody>
          <a:bodyPr wrap="square" rtlCol="0">
            <a:sp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a:solidFill>
                <a:schemeClr val="accent6"/>
              </a:solidFill>
              <a:latin typeface="游ゴシック" panose="020B0400000000000000" pitchFamily="50" charset="-128"/>
              <a:ea typeface="游ゴシック" panose="020B0400000000000000" pitchFamily="50" charset="-128"/>
            </a:endParaRPr>
          </a:p>
          <a:p>
            <a:r>
              <a:rPr lang="ja-JP" altLang="en-US" sz="2400" b="1">
                <a:solidFill>
                  <a:schemeClr val="accent3">
                    <a:lumMod val="75000"/>
                  </a:schemeClr>
                </a:solidFill>
                <a:latin typeface="游ゴシック" panose="020B0400000000000000" pitchFamily="50" charset="-128"/>
                <a:ea typeface="游ゴシック" panose="020B0400000000000000" pitchFamily="50" charset="-128"/>
              </a:rPr>
              <a:t>自院内で長時間労働が必要な場合</a:t>
            </a:r>
            <a:endPar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720FD0D-212F-1DDD-28CB-DD72D020A2AD}"/>
              </a:ext>
            </a:extLst>
          </p:cNvPr>
          <p:cNvSpPr txBox="1"/>
          <p:nvPr/>
        </p:nvSpPr>
        <p:spPr>
          <a:xfrm>
            <a:off x="539552" y="1206707"/>
            <a:ext cx="7033665" cy="461665"/>
          </a:xfrm>
          <a:prstGeom prst="rect">
            <a:avLst/>
          </a:prstGeom>
          <a:noFill/>
        </p:spPr>
        <p:txBody>
          <a:bodyPr wrap="square" rtlCol="0">
            <a:spAutoFit/>
          </a:bodyPr>
          <a:lstStyle/>
          <a:p>
            <a:r>
              <a:rPr lang="ja-JP" altLang="en-US" sz="2400" b="1">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400" b="1">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283968" y="2514388"/>
            <a:ext cx="4608512" cy="1200329"/>
          </a:xfrm>
          <a:prstGeom prst="rect">
            <a:avLst/>
          </a:prstGeom>
          <a:noFill/>
        </p:spPr>
        <p:txBody>
          <a:bodyPr wrap="square" rtlCol="0">
            <a:spAutoFit/>
          </a:bodyPr>
          <a:lstStyle/>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a:solidFill>
                  <a:srgbClr val="FF0000"/>
                </a:solidFill>
                <a:latin typeface="游ゴシック" panose="020B0400000000000000" pitchFamily="50" charset="-128"/>
                <a:ea typeface="游ゴシック" panose="020B0400000000000000" pitchFamily="50" charset="-128"/>
              </a:rPr>
              <a:t>月間</a:t>
            </a:r>
            <a:r>
              <a:rPr kumimoji="1" lang="en-US" altLang="zh-TW" sz="1600" b="1">
                <a:solidFill>
                  <a:srgbClr val="FF0000"/>
                </a:solidFill>
                <a:latin typeface="游ゴシック" panose="020B0400000000000000" pitchFamily="50" charset="-128"/>
                <a:ea typeface="游ゴシック" panose="020B0400000000000000" pitchFamily="50" charset="-128"/>
              </a:rPr>
              <a:t>100</a:t>
            </a:r>
            <a:r>
              <a:rPr kumimoji="1" lang="zh-TW" altLang="en-US" sz="1600" b="1">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a:solidFill>
                  <a:srgbClr val="FF0000"/>
                </a:solidFill>
                <a:latin typeface="游ゴシック" panose="020B0400000000000000" pitchFamily="50" charset="-128"/>
                <a:ea typeface="游ゴシック" panose="020B0400000000000000" pitchFamily="50" charset="-128"/>
              </a:rPr>
              <a:t>/ </a:t>
            </a:r>
            <a:r>
              <a:rPr kumimoji="1" lang="zh-TW" altLang="en-US" sz="1600" b="1">
                <a:solidFill>
                  <a:srgbClr val="FF0000"/>
                </a:solidFill>
                <a:latin typeface="游ゴシック" panose="020B0400000000000000" pitchFamily="50" charset="-128"/>
                <a:ea typeface="游ゴシック" panose="020B0400000000000000" pitchFamily="50" charset="-128"/>
              </a:rPr>
              <a:t>年間</a:t>
            </a:r>
            <a:r>
              <a:rPr kumimoji="1" lang="en-US" altLang="zh-TW" sz="1600" b="1">
                <a:solidFill>
                  <a:srgbClr val="FF0000"/>
                </a:solidFill>
                <a:latin typeface="游ゴシック" panose="020B0400000000000000" pitchFamily="50" charset="-128"/>
                <a:ea typeface="游ゴシック" panose="020B0400000000000000" pitchFamily="50" charset="-128"/>
              </a:rPr>
              <a:t>1860</a:t>
            </a:r>
            <a:r>
              <a:rPr kumimoji="1" lang="zh-TW" altLang="en-US" sz="1600" b="1">
                <a:solidFill>
                  <a:srgbClr val="FF0000"/>
                </a:solidFill>
                <a:latin typeface="游ゴシック" panose="020B0400000000000000" pitchFamily="50" charset="-128"/>
                <a:ea typeface="游ゴシック" panose="020B0400000000000000" pitchFamily="50" charset="-128"/>
              </a:rPr>
              <a:t>時間</a:t>
            </a:r>
            <a:r>
              <a:rPr kumimoji="1" lang="ja-JP" altLang="en-US" sz="1600" b="1">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a:solidFill>
                <a:srgbClr val="FF0000"/>
              </a:solidFill>
              <a:latin typeface="游ゴシック" panose="020B0400000000000000" pitchFamily="50" charset="-128"/>
              <a:ea typeface="游ゴシック" panose="020B0400000000000000" pitchFamily="50" charset="-128"/>
            </a:endParaRPr>
          </a:p>
          <a:p>
            <a:pPr algn="ctr"/>
            <a:r>
              <a:rPr lang="ja-JP" altLang="en-US" sz="1600" b="1">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a:solidFill>
                <a:srgbClr val="FF0000"/>
              </a:solidFill>
              <a:latin typeface="游ゴシック" panose="020B0400000000000000" pitchFamily="50" charset="-128"/>
              <a:ea typeface="游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330813C7-07FF-307A-EC39-EB46DC1AE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12" y="2573056"/>
            <a:ext cx="2786463" cy="1745058"/>
          </a:xfrm>
          <a:prstGeom prst="rect">
            <a:avLst/>
          </a:prstGeom>
        </p:spPr>
      </p:pic>
      <p:sp>
        <p:nvSpPr>
          <p:cNvPr id="3" name="テキスト ボックス 2">
            <a:extLst>
              <a:ext uri="{FF2B5EF4-FFF2-40B4-BE49-F238E27FC236}">
                <a16:creationId xmlns:a16="http://schemas.microsoft.com/office/drawing/2014/main" id="{217EBA3D-F5B1-6235-6BCC-7611CE5F12C5}"/>
              </a:ext>
            </a:extLst>
          </p:cNvPr>
          <p:cNvSpPr txBox="1"/>
          <p:nvPr/>
        </p:nvSpPr>
        <p:spPr>
          <a:xfrm>
            <a:off x="539552" y="1955273"/>
            <a:ext cx="4867332" cy="461665"/>
          </a:xfrm>
          <a:prstGeom prst="rect">
            <a:avLst/>
          </a:prstGeom>
          <a:noFill/>
        </p:spPr>
        <p:txBody>
          <a:bodyPr wrap="square" rtlCol="0">
            <a:sp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DAE6654C-EB19-BA86-F1DA-37F449FC6B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9600" y="4107640"/>
            <a:ext cx="726536" cy="683547"/>
          </a:xfrm>
          <a:prstGeom prst="rect">
            <a:avLst/>
          </a:prstGeom>
        </p:spPr>
      </p:pic>
      <p:pic>
        <p:nvPicPr>
          <p:cNvPr id="4" name="図 3" descr="光 が含まれている画像&#10;&#10;自動的に生成された説明">
            <a:extLst>
              <a:ext uri="{FF2B5EF4-FFF2-40B4-BE49-F238E27FC236}">
                <a16:creationId xmlns:a16="http://schemas.microsoft.com/office/drawing/2014/main" id="{66C05324-B216-ED1E-46AB-C354511CB6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7904" y="180256"/>
            <a:ext cx="2431696" cy="1125820"/>
          </a:xfrm>
          <a:prstGeom prst="rect">
            <a:avLst/>
          </a:prstGeom>
        </p:spPr>
      </p:pic>
      <p:sp>
        <p:nvSpPr>
          <p:cNvPr id="22" name="テキスト ボックス 21">
            <a:extLst>
              <a:ext uri="{FF2B5EF4-FFF2-40B4-BE49-F238E27FC236}">
                <a16:creationId xmlns:a16="http://schemas.microsoft.com/office/drawing/2014/main" id="{8A4FBD28-15B6-4F2A-8182-7D96DEB6ABCD}"/>
              </a:ext>
            </a:extLst>
          </p:cNvPr>
          <p:cNvSpPr txBox="1"/>
          <p:nvPr/>
        </p:nvSpPr>
        <p:spPr>
          <a:xfrm>
            <a:off x="4012682" y="381148"/>
            <a:ext cx="1959040" cy="646331"/>
          </a:xfrm>
          <a:prstGeom prst="rect">
            <a:avLst/>
          </a:prstGeom>
          <a:noFill/>
        </p:spPr>
        <p:txBody>
          <a:bodyPr wrap="square" rtlCol="0">
            <a:spAutoFit/>
          </a:bodyPr>
          <a:lstStyle/>
          <a:p>
            <a:r>
              <a:rPr kumimoji="1" lang="ja-JP" altLang="en-US" b="1">
                <a:solidFill>
                  <a:schemeClr val="accent3">
                    <a:lumMod val="75000"/>
                  </a:schemeClr>
                </a:solidFill>
                <a:latin typeface="游ゴシック" panose="020B0400000000000000" pitchFamily="50" charset="-128"/>
                <a:ea typeface="游ゴシック" panose="020B0400000000000000" pitchFamily="50" charset="-128"/>
              </a:rPr>
              <a:t>救急医療</a:t>
            </a:r>
            <a:r>
              <a:rPr kumimoji="1" lang="ja-JP" altLang="en-US" sz="1400">
                <a:solidFill>
                  <a:schemeClr val="accent3">
                    <a:lumMod val="75000"/>
                  </a:schemeClr>
                </a:solidFill>
                <a:latin typeface="游ゴシック" panose="020B0400000000000000" pitchFamily="50" charset="-128"/>
                <a:ea typeface="游ゴシック" panose="020B0400000000000000" pitchFamily="50" charset="-128"/>
              </a:rPr>
              <a:t>や</a:t>
            </a:r>
            <a:endParaRPr kumimoji="1" lang="en-US" altLang="ja-JP" sz="1600">
              <a:solidFill>
                <a:schemeClr val="accent3">
                  <a:lumMod val="75000"/>
                </a:schemeClr>
              </a:solidFill>
              <a:latin typeface="游ゴシック" panose="020B0400000000000000" pitchFamily="50" charset="-128"/>
              <a:ea typeface="游ゴシック" panose="020B0400000000000000" pitchFamily="50" charset="-128"/>
            </a:endParaRPr>
          </a:p>
          <a:p>
            <a:r>
              <a:rPr lang="ja-JP" altLang="en-US" b="1">
                <a:solidFill>
                  <a:schemeClr val="accent3">
                    <a:lumMod val="75000"/>
                  </a:schemeClr>
                </a:solidFill>
                <a:latin typeface="游ゴシック" panose="020B0400000000000000" pitchFamily="50" charset="-128"/>
                <a:ea typeface="游ゴシック" panose="020B0400000000000000" pitchFamily="50" charset="-128"/>
              </a:rPr>
              <a:t>高度な癌治療</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など</a:t>
            </a:r>
            <a:endPar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8" name="図 7" descr="時計 が含まれている画像&#10;&#10;自動的に生成された説明">
            <a:extLst>
              <a:ext uri="{FF2B5EF4-FFF2-40B4-BE49-F238E27FC236}">
                <a16:creationId xmlns:a16="http://schemas.microsoft.com/office/drawing/2014/main" id="{9AD4C732-92A9-20B4-5F08-B64F672BA9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206" y="3765152"/>
            <a:ext cx="3361148" cy="2511203"/>
          </a:xfrm>
          <a:prstGeom prst="rect">
            <a:avLst/>
          </a:prstGeom>
        </p:spPr>
      </p:pic>
      <p:pic>
        <p:nvPicPr>
          <p:cNvPr id="11" name="図 10" descr="アイコン&#10;&#10;自動的に生成された説明">
            <a:extLst>
              <a:ext uri="{FF2B5EF4-FFF2-40B4-BE49-F238E27FC236}">
                <a16:creationId xmlns:a16="http://schemas.microsoft.com/office/drawing/2014/main" id="{4D2BD880-DC1E-5D92-6C9F-93DEF2AC00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71582">
            <a:off x="3644395" y="3897997"/>
            <a:ext cx="1499852" cy="840231"/>
          </a:xfrm>
          <a:prstGeom prst="rect">
            <a:avLst/>
          </a:prstGeom>
        </p:spPr>
      </p:pic>
    </p:spTree>
    <p:extLst>
      <p:ext uri="{BB962C8B-B14F-4D97-AF65-F5344CB8AC3E}">
        <p14:creationId xmlns:p14="http://schemas.microsoft.com/office/powerpoint/2010/main" val="40808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アイコン&#10;&#10;自動的に生成された説明">
            <a:extLst>
              <a:ext uri="{FF2B5EF4-FFF2-40B4-BE49-F238E27FC236}">
                <a16:creationId xmlns:a16="http://schemas.microsoft.com/office/drawing/2014/main" id="{26800D86-D6C9-EF3C-346B-F0D20EA63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528" y="2883813"/>
            <a:ext cx="3474272" cy="2175807"/>
          </a:xfrm>
          <a:prstGeom prst="rect">
            <a:avLst/>
          </a:prstGeom>
        </p:spPr>
      </p:pic>
      <p:pic>
        <p:nvPicPr>
          <p:cNvPr id="14" name="図 13" descr="図形&#10;&#10;自動的に生成された説明">
            <a:extLst>
              <a:ext uri="{FF2B5EF4-FFF2-40B4-BE49-F238E27FC236}">
                <a16:creationId xmlns:a16="http://schemas.microsoft.com/office/drawing/2014/main" id="{BB309502-295D-DCFD-A1D6-DAF904E079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20800" y="1931039"/>
            <a:ext cx="2774072" cy="1713985"/>
          </a:xfrm>
          <a:prstGeom prst="rect">
            <a:avLst/>
          </a:prstGeom>
        </p:spPr>
      </p:pic>
      <p:pic>
        <p:nvPicPr>
          <p:cNvPr id="11" name="図 10" descr="図形&#10;&#10;自動的に生成された説明">
            <a:extLst>
              <a:ext uri="{FF2B5EF4-FFF2-40B4-BE49-F238E27FC236}">
                <a16:creationId xmlns:a16="http://schemas.microsoft.com/office/drawing/2014/main" id="{F6EB7F13-1FA5-22C5-EACB-CE1102CE19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4352" y="1513329"/>
            <a:ext cx="2955306" cy="1705474"/>
          </a:xfrm>
          <a:prstGeom prst="rect">
            <a:avLst/>
          </a:prstGeom>
        </p:spPr>
      </p:pic>
      <p:sp>
        <p:nvSpPr>
          <p:cNvPr id="34" name="テキスト ボックス 33">
            <a:extLst>
              <a:ext uri="{FF2B5EF4-FFF2-40B4-BE49-F238E27FC236}">
                <a16:creationId xmlns:a16="http://schemas.microsoft.com/office/drawing/2014/main" id="{34D829F4-6D8D-7F25-309C-D66285639303}"/>
              </a:ext>
            </a:extLst>
          </p:cNvPr>
          <p:cNvSpPr txBox="1"/>
          <p:nvPr/>
        </p:nvSpPr>
        <p:spPr>
          <a:xfrm>
            <a:off x="4533153" y="3289237"/>
            <a:ext cx="4610847" cy="1200329"/>
          </a:xfrm>
          <a:prstGeom prst="rect">
            <a:avLst/>
          </a:prstGeom>
          <a:noFill/>
        </p:spPr>
        <p:txBody>
          <a:bodyPr wrap="square" rtlCol="0">
            <a:spAutoFit/>
          </a:bodyPr>
          <a:lstStyle/>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a:solidFill>
                  <a:srgbClr val="FAC006"/>
                </a:solidFill>
                <a:latin typeface="游ゴシック" panose="020B0400000000000000" pitchFamily="50" charset="-128"/>
                <a:ea typeface="游ゴシック" panose="020B0400000000000000" pitchFamily="50" charset="-128"/>
              </a:rPr>
              <a:t>年間</a:t>
            </a:r>
            <a:r>
              <a:rPr kumimoji="1" lang="en-US" altLang="ja-JP" sz="2400" b="1">
                <a:solidFill>
                  <a:srgbClr val="FAC006"/>
                </a:solidFill>
                <a:latin typeface="游ゴシック" panose="020B0400000000000000" pitchFamily="50" charset="-128"/>
                <a:ea typeface="游ゴシック" panose="020B0400000000000000" pitchFamily="50" charset="-128"/>
              </a:rPr>
              <a:t> </a:t>
            </a:r>
            <a:r>
              <a:rPr lang="en-US" altLang="ja-JP" sz="4800" b="1">
                <a:solidFill>
                  <a:srgbClr val="FAC006"/>
                </a:solidFill>
                <a:latin typeface="游ゴシック" panose="020B0400000000000000" pitchFamily="50" charset="-128"/>
                <a:ea typeface="游ゴシック" panose="020B0400000000000000" pitchFamily="50" charset="-128"/>
              </a:rPr>
              <a:t>1,860</a:t>
            </a:r>
            <a:r>
              <a:rPr kumimoji="1" lang="en-US" altLang="ja-JP" sz="2000" b="1">
                <a:solidFill>
                  <a:srgbClr val="FAC006"/>
                </a:solidFill>
                <a:latin typeface="游ゴシック" panose="020B0400000000000000" pitchFamily="50" charset="-128"/>
                <a:ea typeface="游ゴシック" panose="020B0400000000000000" pitchFamily="50" charset="-128"/>
              </a:rPr>
              <a:t> </a:t>
            </a:r>
            <a:r>
              <a:rPr kumimoji="1" lang="ja-JP" altLang="en-US" sz="2400" b="1">
                <a:solidFill>
                  <a:srgbClr val="FAC006"/>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520134"/>
            <a:ext cx="4497249" cy="1077218"/>
          </a:xfrm>
          <a:prstGeom prst="rect">
            <a:avLst/>
          </a:prstGeom>
          <a:noFill/>
        </p:spPr>
        <p:txBody>
          <a:bodyPr wrap="square" rtlCol="0">
            <a:spAutoFit/>
          </a:bodyPr>
          <a:lstStyle/>
          <a:p>
            <a:pPr algn="ctr"/>
            <a:r>
              <a:rPr kumimoji="1" lang="zh-TW" altLang="en-US" sz="1600" b="1">
                <a:solidFill>
                  <a:srgbClr val="FF0000"/>
                </a:solidFill>
                <a:latin typeface="游ゴシック" panose="020B0400000000000000" pitchFamily="50" charset="-128"/>
                <a:ea typeface="游ゴシック" panose="020B0400000000000000" pitchFamily="50" charset="-128"/>
              </a:rPr>
              <a:t>月間</a:t>
            </a:r>
            <a:r>
              <a:rPr kumimoji="1" lang="en-US" altLang="zh-TW" sz="1600" b="1">
                <a:solidFill>
                  <a:srgbClr val="FF0000"/>
                </a:solidFill>
                <a:latin typeface="游ゴシック" panose="020B0400000000000000" pitchFamily="50" charset="-128"/>
                <a:ea typeface="游ゴシック" panose="020B0400000000000000" pitchFamily="50" charset="-128"/>
              </a:rPr>
              <a:t>100</a:t>
            </a:r>
            <a:r>
              <a:rPr kumimoji="1" lang="zh-TW" altLang="en-US" sz="1600" b="1">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a:solidFill>
                  <a:srgbClr val="FF0000"/>
                </a:solidFill>
                <a:latin typeface="游ゴシック" panose="020B0400000000000000" pitchFamily="50" charset="-128"/>
                <a:ea typeface="游ゴシック" panose="020B0400000000000000" pitchFamily="50" charset="-128"/>
              </a:rPr>
              <a:t>/ </a:t>
            </a:r>
            <a:r>
              <a:rPr kumimoji="1" lang="zh-TW" altLang="en-US" sz="1600" b="1">
                <a:solidFill>
                  <a:srgbClr val="FF0000"/>
                </a:solidFill>
                <a:latin typeface="游ゴシック" panose="020B0400000000000000" pitchFamily="50" charset="-128"/>
                <a:ea typeface="游ゴシック" panose="020B0400000000000000" pitchFamily="50" charset="-128"/>
              </a:rPr>
              <a:t>年間</a:t>
            </a:r>
            <a:r>
              <a:rPr kumimoji="1" lang="en-US" altLang="zh-TW" sz="1600" b="1">
                <a:solidFill>
                  <a:srgbClr val="FF0000"/>
                </a:solidFill>
                <a:latin typeface="游ゴシック" panose="020B0400000000000000" pitchFamily="50" charset="-128"/>
                <a:ea typeface="游ゴシック" panose="020B0400000000000000" pitchFamily="50" charset="-128"/>
              </a:rPr>
              <a:t>1860</a:t>
            </a:r>
            <a:r>
              <a:rPr kumimoji="1" lang="zh-TW" altLang="en-US" sz="1600" b="1">
                <a:solidFill>
                  <a:srgbClr val="FF0000"/>
                </a:solidFill>
                <a:latin typeface="游ゴシック" panose="020B0400000000000000" pitchFamily="50" charset="-128"/>
                <a:ea typeface="游ゴシック" panose="020B0400000000000000" pitchFamily="50" charset="-128"/>
              </a:rPr>
              <a:t>時間</a:t>
            </a:r>
            <a:r>
              <a:rPr kumimoji="1" lang="ja-JP" altLang="en-US" sz="1600" b="1">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a:solidFill>
                <a:srgbClr val="FF0000"/>
              </a:solidFill>
              <a:latin typeface="游ゴシック" panose="020B0400000000000000" pitchFamily="50" charset="-128"/>
              <a:ea typeface="游ゴシック" panose="020B0400000000000000" pitchFamily="50" charset="-128"/>
            </a:endParaRPr>
          </a:p>
          <a:p>
            <a:pPr algn="ctr"/>
            <a:r>
              <a:rPr lang="ja-JP" altLang="en-US" sz="1600" b="1">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a:solidFill>
                <a:srgbClr val="FF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EFB2A07D-9D8B-E0C6-A963-56E020A3DAFB}"/>
              </a:ext>
            </a:extLst>
          </p:cNvPr>
          <p:cNvSpPr txBox="1"/>
          <p:nvPr/>
        </p:nvSpPr>
        <p:spPr>
          <a:xfrm>
            <a:off x="624260" y="517887"/>
            <a:ext cx="4779888" cy="461665"/>
          </a:xfrm>
          <a:prstGeom prst="rect">
            <a:avLst/>
          </a:prstGeom>
          <a:noFill/>
        </p:spPr>
        <p:txBody>
          <a:bodyPr wrap="square" rtlCol="0">
            <a:spAutoFit/>
          </a:bodyPr>
          <a:lstStyle/>
          <a:p>
            <a:r>
              <a:rPr lang="ja-JP" altLang="en-US" sz="2400" b="1">
                <a:solidFill>
                  <a:srgbClr val="FAC006"/>
                </a:solidFill>
                <a:latin typeface="游ゴシック" panose="020B0400000000000000" pitchFamily="50" charset="-128"/>
                <a:ea typeface="游ゴシック" panose="020B0400000000000000" pitchFamily="50" charset="-128"/>
              </a:rPr>
              <a:t>臨床研修医</a:t>
            </a:r>
            <a:r>
              <a:rPr lang="en-US" altLang="ja-JP" sz="2400" b="1">
                <a:solidFill>
                  <a:srgbClr val="FAC006"/>
                </a:solidFill>
                <a:latin typeface="游ゴシック" panose="020B0400000000000000" pitchFamily="50" charset="-128"/>
                <a:ea typeface="游ゴシック" panose="020B0400000000000000" pitchFamily="50" charset="-128"/>
              </a:rPr>
              <a:t>/</a:t>
            </a:r>
            <a:r>
              <a:rPr lang="ja-JP" altLang="en-US" sz="2400" b="1">
                <a:solidFill>
                  <a:srgbClr val="FAC006"/>
                </a:solidFill>
                <a:latin typeface="游ゴシック" panose="020B0400000000000000" pitchFamily="50" charset="-128"/>
                <a:ea typeface="游ゴシック" panose="020B0400000000000000" pitchFamily="50" charset="-128"/>
              </a:rPr>
              <a:t>専攻医の研修のため</a:t>
            </a:r>
            <a:endParaRPr lang="en-US" altLang="ja-JP" sz="2400" b="1">
              <a:solidFill>
                <a:srgbClr val="FAC006"/>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0949D84-C74B-AAC9-7E2B-BB5DBD233AC1}"/>
              </a:ext>
            </a:extLst>
          </p:cNvPr>
          <p:cNvSpPr txBox="1"/>
          <p:nvPr/>
        </p:nvSpPr>
        <p:spPr>
          <a:xfrm>
            <a:off x="611560" y="217279"/>
            <a:ext cx="4792587" cy="461665"/>
          </a:xfrm>
          <a:prstGeom prst="rect">
            <a:avLst/>
          </a:prstGeom>
          <a:noFill/>
        </p:spPr>
        <p:txBody>
          <a:bodyPr wrap="square" rtlCol="0">
            <a:spAutoFit/>
          </a:bodyPr>
          <a:lstStyle/>
          <a:p>
            <a:r>
              <a:rPr lang="ja-JP" altLang="en-US" sz="2400" b="1">
                <a:solidFill>
                  <a:srgbClr val="FFCC00"/>
                </a:solidFill>
                <a:latin typeface="游ゴシック" panose="020B0400000000000000" pitchFamily="50" charset="-128"/>
                <a:ea typeface="游ゴシック" panose="020B0400000000000000" pitchFamily="50" charset="-128"/>
              </a:rPr>
              <a:t>・・・・・</a:t>
            </a:r>
            <a:r>
              <a:rPr lang="en-US" altLang="ja-JP" sz="2400" b="1">
                <a:solidFill>
                  <a:srgbClr val="FFCC00"/>
                </a:solidFill>
                <a:latin typeface="游ゴシック" panose="020B0400000000000000" pitchFamily="50" charset="-128"/>
                <a:ea typeface="游ゴシック" panose="020B0400000000000000" pitchFamily="50" charset="-128"/>
              </a:rPr>
              <a:t>  </a:t>
            </a:r>
            <a:r>
              <a:rPr lang="ja-JP" altLang="en-US" sz="2400" b="1">
                <a:solidFill>
                  <a:srgbClr val="FFCC00"/>
                </a:solidFill>
                <a:latin typeface="游ゴシック" panose="020B0400000000000000" pitchFamily="50" charset="-128"/>
                <a:ea typeface="游ゴシック" panose="020B0400000000000000" pitchFamily="50" charset="-128"/>
              </a:rPr>
              <a:t>・・・・・・・・・</a:t>
            </a:r>
            <a:endParaRPr kumimoji="1" lang="ja-JP" altLang="en-US" sz="2800" b="1">
              <a:solidFill>
                <a:srgbClr val="FFCC00"/>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60A8BA44-8C86-EAD6-B298-83B39E1C6F94}"/>
              </a:ext>
            </a:extLst>
          </p:cNvPr>
          <p:cNvSpPr txBox="1"/>
          <p:nvPr/>
        </p:nvSpPr>
        <p:spPr>
          <a:xfrm>
            <a:off x="317206" y="2287410"/>
            <a:ext cx="2421873" cy="954107"/>
          </a:xfrm>
          <a:prstGeom prst="rect">
            <a:avLst/>
          </a:prstGeom>
          <a:noFill/>
        </p:spPr>
        <p:txBody>
          <a:bodyPr wrap="square" rtlCol="0">
            <a:spAutoFit/>
          </a:bodyPr>
          <a:lstStyle/>
          <a:p>
            <a:pPr algn="ct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医療機関ごとに</a:t>
            </a:r>
            <a:br>
              <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rPr>
            </a:b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各プログラムにおいて</a:t>
            </a: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想定される上限時間数が</a:t>
            </a: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明示されます。</a:t>
            </a:r>
            <a:endPar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A0A1333A-57AE-70D3-D183-49CFE2264559}"/>
              </a:ext>
            </a:extLst>
          </p:cNvPr>
          <p:cNvSpPr txBox="1"/>
          <p:nvPr/>
        </p:nvSpPr>
        <p:spPr>
          <a:xfrm>
            <a:off x="3537822" y="1887605"/>
            <a:ext cx="2645856" cy="1200329"/>
          </a:xfrm>
          <a:prstGeom prst="rect">
            <a:avLst/>
          </a:prstGeom>
          <a:noFill/>
        </p:spPr>
        <p:txBody>
          <a:bodyPr wrap="square" rtlCol="0">
            <a:spAutoFit/>
          </a:bodyPr>
          <a:lstStyle/>
          <a:p>
            <a:pPr algn="ct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明示された時間数と</a:t>
            </a: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適用される水準を確認し、</a:t>
            </a: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自分に合った研修病院を</a:t>
            </a:r>
            <a:endParaRPr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選択しましょう。</a:t>
            </a:r>
            <a:endPar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endParaRPr kumimoji="1" lang="ja-JP" altLang="en-US" sz="160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68F876CE-53D4-FA37-3E20-F1B0A30847A6}"/>
              </a:ext>
            </a:extLst>
          </p:cNvPr>
          <p:cNvSpPr txBox="1"/>
          <p:nvPr/>
        </p:nvSpPr>
        <p:spPr>
          <a:xfrm>
            <a:off x="5528047" y="576770"/>
            <a:ext cx="3019426" cy="923330"/>
          </a:xfrm>
          <a:prstGeom prst="rect">
            <a:avLst/>
          </a:prstGeom>
          <a:noFill/>
        </p:spPr>
        <p:txBody>
          <a:bodyPr wrap="square" rtlCol="0">
            <a:spAutoFit/>
          </a:bodyPr>
          <a:lstStyle/>
          <a:p>
            <a:r>
              <a:rPr lang="en-US" altLang="ja-JP" sz="5400" b="1">
                <a:solidFill>
                  <a:srgbClr val="FAC006"/>
                </a:solidFill>
                <a:latin typeface="游ゴシック" panose="020B0400000000000000" pitchFamily="50" charset="-128"/>
                <a:ea typeface="游ゴシック" panose="020B0400000000000000" pitchFamily="50" charset="-128"/>
              </a:rPr>
              <a:t>C-1</a:t>
            </a:r>
            <a:r>
              <a:rPr lang="ja-JP" altLang="en-US" sz="5400" b="1">
                <a:solidFill>
                  <a:srgbClr val="FAC006"/>
                </a:solidFill>
                <a:latin typeface="游ゴシック" panose="020B0400000000000000" pitchFamily="50" charset="-128"/>
                <a:ea typeface="游ゴシック" panose="020B0400000000000000" pitchFamily="50" charset="-128"/>
              </a:rPr>
              <a:t>水準</a:t>
            </a:r>
            <a:endParaRPr kumimoji="1" lang="ja-JP" altLang="en-US" sz="4000" b="1">
              <a:solidFill>
                <a:srgbClr val="FAC006"/>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F2CF32D-5919-35AB-9BFD-C4808FE98314}"/>
              </a:ext>
            </a:extLst>
          </p:cNvPr>
          <p:cNvSpPr txBox="1"/>
          <p:nvPr/>
        </p:nvSpPr>
        <p:spPr>
          <a:xfrm>
            <a:off x="618645" y="989526"/>
            <a:ext cx="3593315" cy="400110"/>
          </a:xfrm>
          <a:prstGeom prst="rect">
            <a:avLst/>
          </a:prstGeom>
          <a:noFill/>
        </p:spPr>
        <p:txBody>
          <a:bodyPr wrap="square" rtlCol="0">
            <a:spAutoFit/>
          </a:bodyPr>
          <a:lstStyle/>
          <a:p>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に長時間労働が必要な場合に</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A5188EFA-440D-327A-8C36-8533C0C59855}"/>
              </a:ext>
            </a:extLst>
          </p:cNvPr>
          <p:cNvSpPr txBox="1"/>
          <p:nvPr/>
        </p:nvSpPr>
        <p:spPr>
          <a:xfrm>
            <a:off x="625991" y="1418079"/>
            <a:ext cx="1641753" cy="400110"/>
          </a:xfrm>
          <a:prstGeom prst="rect">
            <a:avLst/>
          </a:prstGeom>
          <a:noFill/>
        </p:spPr>
        <p:txBody>
          <a:bodyPr wrap="square" rtlCol="0">
            <a:spAutoFit/>
          </a:bodyPr>
          <a:lstStyle/>
          <a:p>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適用される</a:t>
            </a:r>
            <a:endPar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497FADC7-2532-7502-D544-6386A1ED62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3678" y="4700601"/>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4721210C-93C8-B8AA-500F-C6E442D542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015" y="3601409"/>
            <a:ext cx="3601612" cy="2616389"/>
          </a:xfrm>
          <a:prstGeom prst="rect">
            <a:avLst/>
          </a:prstGeom>
        </p:spPr>
      </p:pic>
    </p:spTree>
    <p:extLst>
      <p:ext uri="{BB962C8B-B14F-4D97-AF65-F5344CB8AC3E}">
        <p14:creationId xmlns:p14="http://schemas.microsoft.com/office/powerpoint/2010/main" val="720589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701F7A61-B160-47F9-4C89-AD091EECB6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287" y="1932240"/>
            <a:ext cx="4076681" cy="2553073"/>
          </a:xfrm>
          <a:prstGeom prst="rect">
            <a:avLst/>
          </a:prstGeom>
        </p:spPr>
      </p:pic>
      <p:sp>
        <p:nvSpPr>
          <p:cNvPr id="16" name="テキスト ボックス 15">
            <a:extLst>
              <a:ext uri="{FF2B5EF4-FFF2-40B4-BE49-F238E27FC236}">
                <a16:creationId xmlns:a16="http://schemas.microsoft.com/office/drawing/2014/main" id="{57B79FCB-B66D-2535-B128-E82542C9F7A5}"/>
              </a:ext>
            </a:extLst>
          </p:cNvPr>
          <p:cNvSpPr txBox="1"/>
          <p:nvPr/>
        </p:nvSpPr>
        <p:spPr>
          <a:xfrm>
            <a:off x="4395231" y="2501280"/>
            <a:ext cx="4497249" cy="1200329"/>
          </a:xfrm>
          <a:prstGeom prst="rect">
            <a:avLst/>
          </a:prstGeom>
          <a:noFill/>
        </p:spPr>
        <p:txBody>
          <a:bodyPr wrap="square" rtlCol="0">
            <a:spAutoFit/>
          </a:bodyPr>
          <a:lstStyle/>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a:solidFill>
                  <a:srgbClr val="FAC006"/>
                </a:solidFill>
                <a:latin typeface="游ゴシック" panose="020B0400000000000000" pitchFamily="50" charset="-128"/>
                <a:ea typeface="游ゴシック" panose="020B0400000000000000" pitchFamily="50" charset="-128"/>
              </a:rPr>
              <a:t>年間</a:t>
            </a:r>
            <a:r>
              <a:rPr kumimoji="1" lang="en-US" altLang="ja-JP" sz="2400" b="1">
                <a:solidFill>
                  <a:srgbClr val="FAC006"/>
                </a:solidFill>
                <a:latin typeface="游ゴシック" panose="020B0400000000000000" pitchFamily="50" charset="-128"/>
                <a:ea typeface="游ゴシック" panose="020B0400000000000000" pitchFamily="50" charset="-128"/>
              </a:rPr>
              <a:t> </a:t>
            </a:r>
            <a:r>
              <a:rPr lang="en-US" altLang="ja-JP" sz="4800" b="1">
                <a:solidFill>
                  <a:srgbClr val="FAC006"/>
                </a:solidFill>
                <a:latin typeface="游ゴシック" panose="020B0400000000000000" pitchFamily="50" charset="-128"/>
                <a:ea typeface="游ゴシック" panose="020B0400000000000000" pitchFamily="50" charset="-128"/>
              </a:rPr>
              <a:t>1,860</a:t>
            </a:r>
            <a:r>
              <a:rPr kumimoji="1" lang="en-US" altLang="ja-JP" sz="2000" b="1">
                <a:solidFill>
                  <a:srgbClr val="FAC006"/>
                </a:solidFill>
                <a:latin typeface="游ゴシック" panose="020B0400000000000000" pitchFamily="50" charset="-128"/>
                <a:ea typeface="游ゴシック" panose="020B0400000000000000" pitchFamily="50" charset="-128"/>
              </a:rPr>
              <a:t> </a:t>
            </a:r>
            <a:r>
              <a:rPr kumimoji="1" lang="ja-JP" altLang="en-US" sz="2400" b="1">
                <a:solidFill>
                  <a:srgbClr val="FAC006"/>
                </a:solidFill>
                <a:latin typeface="游ゴシック" panose="020B0400000000000000" pitchFamily="50" charset="-128"/>
                <a:ea typeface="游ゴシック" panose="020B0400000000000000" pitchFamily="50" charset="-128"/>
              </a:rPr>
              <a:t>時間</a:t>
            </a:r>
          </a:p>
        </p:txBody>
      </p:sp>
      <p:sp>
        <p:nvSpPr>
          <p:cNvPr id="19" name="テキスト ボックス 18">
            <a:extLst>
              <a:ext uri="{FF2B5EF4-FFF2-40B4-BE49-F238E27FC236}">
                <a16:creationId xmlns:a16="http://schemas.microsoft.com/office/drawing/2014/main" id="{D92BAFEA-8BE4-835B-8F42-F94025860418}"/>
              </a:ext>
            </a:extLst>
          </p:cNvPr>
          <p:cNvSpPr txBox="1"/>
          <p:nvPr/>
        </p:nvSpPr>
        <p:spPr>
          <a:xfrm>
            <a:off x="4395231" y="5223054"/>
            <a:ext cx="4497249" cy="1077218"/>
          </a:xfrm>
          <a:prstGeom prst="rect">
            <a:avLst/>
          </a:prstGeom>
          <a:noFill/>
        </p:spPr>
        <p:txBody>
          <a:bodyPr wrap="square" rtlCol="0">
            <a:spAutoFit/>
          </a:bodyPr>
          <a:lstStyle/>
          <a:p>
            <a:pPr algn="ctr"/>
            <a:r>
              <a:rPr kumimoji="1" lang="zh-TW" altLang="en-US" sz="1600" b="1">
                <a:solidFill>
                  <a:srgbClr val="FF0000"/>
                </a:solidFill>
                <a:latin typeface="游ゴシック" panose="020B0400000000000000" pitchFamily="50" charset="-128"/>
                <a:ea typeface="游ゴシック" panose="020B0400000000000000" pitchFamily="50" charset="-128"/>
              </a:rPr>
              <a:t>月間</a:t>
            </a:r>
            <a:r>
              <a:rPr kumimoji="1" lang="en-US" altLang="zh-TW" sz="1600" b="1">
                <a:solidFill>
                  <a:srgbClr val="FF0000"/>
                </a:solidFill>
                <a:latin typeface="游ゴシック" panose="020B0400000000000000" pitchFamily="50" charset="-128"/>
                <a:ea typeface="游ゴシック" panose="020B0400000000000000" pitchFamily="50" charset="-128"/>
              </a:rPr>
              <a:t>100</a:t>
            </a:r>
            <a:r>
              <a:rPr kumimoji="1" lang="zh-TW" altLang="en-US" sz="1600" b="1">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a:solidFill>
                  <a:srgbClr val="FF0000"/>
                </a:solidFill>
                <a:latin typeface="游ゴシック" panose="020B0400000000000000" pitchFamily="50" charset="-128"/>
                <a:ea typeface="游ゴシック" panose="020B0400000000000000" pitchFamily="50" charset="-128"/>
              </a:rPr>
              <a:t>/ </a:t>
            </a:r>
            <a:r>
              <a:rPr kumimoji="1" lang="zh-TW" altLang="en-US" sz="1600" b="1">
                <a:solidFill>
                  <a:srgbClr val="FF0000"/>
                </a:solidFill>
                <a:latin typeface="游ゴシック" panose="020B0400000000000000" pitchFamily="50" charset="-128"/>
                <a:ea typeface="游ゴシック" panose="020B0400000000000000" pitchFamily="50" charset="-128"/>
              </a:rPr>
              <a:t>年間</a:t>
            </a:r>
            <a:r>
              <a:rPr kumimoji="1" lang="en-US" altLang="zh-TW" sz="1600" b="1">
                <a:solidFill>
                  <a:srgbClr val="FF0000"/>
                </a:solidFill>
                <a:latin typeface="游ゴシック" panose="020B0400000000000000" pitchFamily="50" charset="-128"/>
                <a:ea typeface="游ゴシック" panose="020B0400000000000000" pitchFamily="50" charset="-128"/>
              </a:rPr>
              <a:t>1860</a:t>
            </a:r>
            <a:r>
              <a:rPr kumimoji="1" lang="zh-TW" altLang="en-US" sz="1600" b="1">
                <a:solidFill>
                  <a:srgbClr val="FF0000"/>
                </a:solidFill>
                <a:latin typeface="游ゴシック" panose="020B0400000000000000" pitchFamily="50" charset="-128"/>
                <a:ea typeface="游ゴシック" panose="020B0400000000000000" pitchFamily="50" charset="-128"/>
              </a:rPr>
              <a:t>時間</a:t>
            </a:r>
            <a:r>
              <a:rPr kumimoji="1" lang="ja-JP" altLang="en-US" sz="1600" b="1">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a:solidFill>
                <a:srgbClr val="FF0000"/>
              </a:solidFill>
              <a:latin typeface="游ゴシック" panose="020B0400000000000000" pitchFamily="50" charset="-128"/>
              <a:ea typeface="游ゴシック" panose="020B0400000000000000" pitchFamily="50" charset="-128"/>
            </a:endParaRPr>
          </a:p>
          <a:p>
            <a:pPr algn="ctr"/>
            <a:r>
              <a:rPr lang="ja-JP" altLang="en-US" sz="1600" b="1">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F6A03F92-1A1A-F7B7-7EA9-113AC64FA590}"/>
              </a:ext>
            </a:extLst>
          </p:cNvPr>
          <p:cNvSpPr txBox="1"/>
          <p:nvPr/>
        </p:nvSpPr>
        <p:spPr>
          <a:xfrm>
            <a:off x="5542012" y="582588"/>
            <a:ext cx="3019426" cy="923330"/>
          </a:xfrm>
          <a:prstGeom prst="rect">
            <a:avLst/>
          </a:prstGeom>
          <a:noFill/>
        </p:spPr>
        <p:txBody>
          <a:bodyPr wrap="square" rtlCol="0">
            <a:spAutoFit/>
          </a:bodyPr>
          <a:lstStyle/>
          <a:p>
            <a:r>
              <a:rPr lang="en-US" altLang="ja-JP" sz="5400" b="1">
                <a:solidFill>
                  <a:srgbClr val="FAC006"/>
                </a:solidFill>
                <a:latin typeface="游ゴシック" panose="020B0400000000000000" pitchFamily="50" charset="-128"/>
                <a:ea typeface="游ゴシック" panose="020B0400000000000000" pitchFamily="50" charset="-128"/>
              </a:rPr>
              <a:t>C-2</a:t>
            </a:r>
            <a:r>
              <a:rPr lang="ja-JP" altLang="en-US" sz="5400" b="1">
                <a:solidFill>
                  <a:srgbClr val="FAC006"/>
                </a:solidFill>
                <a:latin typeface="游ゴシック" panose="020B0400000000000000" pitchFamily="50" charset="-128"/>
                <a:ea typeface="游ゴシック" panose="020B0400000000000000" pitchFamily="50" charset="-128"/>
              </a:rPr>
              <a:t>水準</a:t>
            </a:r>
            <a:endParaRPr kumimoji="1" lang="ja-JP" altLang="en-US" sz="4000" b="1">
              <a:solidFill>
                <a:srgbClr val="FAC006"/>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D7754F7-F3C2-88A0-25A2-99DF7A876AFD}"/>
              </a:ext>
            </a:extLst>
          </p:cNvPr>
          <p:cNvSpPr txBox="1"/>
          <p:nvPr/>
        </p:nvSpPr>
        <p:spPr>
          <a:xfrm>
            <a:off x="624259" y="534060"/>
            <a:ext cx="6035973" cy="461665"/>
          </a:xfrm>
          <a:prstGeom prst="rect">
            <a:avLst/>
          </a:prstGeom>
          <a:noFill/>
        </p:spPr>
        <p:txBody>
          <a:bodyPr wrap="square" rtlCol="0">
            <a:spAutoFit/>
          </a:bodyPr>
          <a:lstStyle/>
          <a:p>
            <a:r>
              <a:rPr lang="ja-JP" altLang="en-US" sz="2400" b="1">
                <a:solidFill>
                  <a:srgbClr val="FAC006"/>
                </a:solidFill>
                <a:latin typeface="游ゴシック" panose="020B0400000000000000" pitchFamily="50" charset="-128"/>
                <a:ea typeface="游ゴシック" panose="020B0400000000000000" pitchFamily="50" charset="-128"/>
              </a:rPr>
              <a:t>専攻医を卒業した医師の</a:t>
            </a:r>
            <a:endParaRPr lang="en-US" altLang="ja-JP" sz="2400" b="1">
              <a:solidFill>
                <a:srgbClr val="FAC006"/>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8A578FB-9BC8-03FF-AC4D-70D789B0BEAE}"/>
              </a:ext>
            </a:extLst>
          </p:cNvPr>
          <p:cNvSpPr txBox="1"/>
          <p:nvPr/>
        </p:nvSpPr>
        <p:spPr>
          <a:xfrm>
            <a:off x="624259" y="260648"/>
            <a:ext cx="5281368" cy="400110"/>
          </a:xfrm>
          <a:prstGeom prst="rect">
            <a:avLst/>
          </a:prstGeom>
          <a:noFill/>
        </p:spPr>
        <p:txBody>
          <a:bodyPr wrap="square" rtlCol="0">
            <a:spAutoFit/>
          </a:bodyPr>
          <a:lstStyle/>
          <a:p>
            <a:r>
              <a:rPr lang="ja-JP" altLang="en-US" sz="2000" b="1">
                <a:solidFill>
                  <a:srgbClr val="FFCC00"/>
                </a:solidFill>
                <a:latin typeface="游ゴシック" panose="020B0400000000000000" pitchFamily="50" charset="-128"/>
                <a:ea typeface="游ゴシック" panose="020B0400000000000000" pitchFamily="50" charset="-128"/>
              </a:rPr>
              <a:t>・ ・ ・ ・・ ・ ・・ ・ ・ ・</a:t>
            </a:r>
            <a:endParaRPr kumimoji="1" lang="ja-JP" altLang="en-US" sz="2000" b="1">
              <a:solidFill>
                <a:srgbClr val="FFCC00"/>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28F7A84F-27EC-1E2B-46E3-1ADC9C629F7E}"/>
              </a:ext>
            </a:extLst>
          </p:cNvPr>
          <p:cNvSpPr txBox="1"/>
          <p:nvPr/>
        </p:nvSpPr>
        <p:spPr>
          <a:xfrm>
            <a:off x="624259" y="1039926"/>
            <a:ext cx="6035973" cy="461665"/>
          </a:xfrm>
          <a:prstGeom prst="rect">
            <a:avLst/>
          </a:prstGeom>
          <a:noFill/>
        </p:spPr>
        <p:txBody>
          <a:bodyPr wrap="square" rtlCol="0">
            <a:spAutoFit/>
          </a:bodyPr>
          <a:lstStyle/>
          <a:p>
            <a:r>
              <a:rPr lang="ja-JP" altLang="en-US" sz="2400" b="1">
                <a:solidFill>
                  <a:srgbClr val="FAC006"/>
                </a:solidFill>
                <a:latin typeface="游ゴシック" panose="020B0400000000000000" pitchFamily="50" charset="-128"/>
                <a:ea typeface="游ゴシック" panose="020B0400000000000000" pitchFamily="50" charset="-128"/>
              </a:rPr>
              <a:t>技能研修のため</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に</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E59B8106-47CE-2F7B-4A1E-0B091F55AA23}"/>
              </a:ext>
            </a:extLst>
          </p:cNvPr>
          <p:cNvSpPr txBox="1"/>
          <p:nvPr/>
        </p:nvSpPr>
        <p:spPr>
          <a:xfrm>
            <a:off x="624259" y="833559"/>
            <a:ext cx="5281368" cy="400110"/>
          </a:xfrm>
          <a:prstGeom prst="rect">
            <a:avLst/>
          </a:prstGeom>
          <a:noFill/>
        </p:spPr>
        <p:txBody>
          <a:bodyPr wrap="square" rtlCol="0">
            <a:spAutoFit/>
          </a:bodyPr>
          <a:lstStyle/>
          <a:p>
            <a:r>
              <a:rPr lang="ja-JP" altLang="en-US" sz="2000" b="1">
                <a:solidFill>
                  <a:srgbClr val="FFCC00"/>
                </a:solidFill>
                <a:latin typeface="游ゴシック" panose="020B0400000000000000" pitchFamily="50" charset="-128"/>
                <a:ea typeface="游ゴシック" panose="020B0400000000000000" pitchFamily="50" charset="-128"/>
              </a:rPr>
              <a:t>・ ・ ・ ・・ ・ ・</a:t>
            </a:r>
            <a:endParaRPr kumimoji="1" lang="ja-JP" altLang="en-US" sz="2000" b="1">
              <a:solidFill>
                <a:srgbClr val="FFCC00"/>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F13EA6AC-2213-BAE2-4BD5-EB7659F7A1E6}"/>
              </a:ext>
            </a:extLst>
          </p:cNvPr>
          <p:cNvSpPr txBox="1"/>
          <p:nvPr/>
        </p:nvSpPr>
        <p:spPr>
          <a:xfrm>
            <a:off x="624259" y="1511349"/>
            <a:ext cx="6035973" cy="400110"/>
          </a:xfrm>
          <a:prstGeom prst="rect">
            <a:avLst/>
          </a:prstGeom>
          <a:noFill/>
        </p:spPr>
        <p:txBody>
          <a:bodyPr wrap="square" rtlCol="0">
            <a:spAutoFit/>
          </a:bodyPr>
          <a:lstStyle/>
          <a:p>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長時間労働が必要な場合に適用される</a:t>
            </a:r>
            <a:endPar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865381ED-FEC5-2994-D735-41B0BECF74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3678" y="4365104"/>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7" name="図 6" descr="シャツ, 男 が含まれている画像&#10;&#10;自動的に生成された説明">
            <a:extLst>
              <a:ext uri="{FF2B5EF4-FFF2-40B4-BE49-F238E27FC236}">
                <a16:creationId xmlns:a16="http://schemas.microsoft.com/office/drawing/2014/main" id="{24A99A70-DB56-5833-CA9F-0FCF9B574E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218" y="3418819"/>
            <a:ext cx="3855269" cy="2793673"/>
          </a:xfrm>
          <a:prstGeom prst="rect">
            <a:avLst/>
          </a:prstGeom>
        </p:spPr>
      </p:pic>
    </p:spTree>
    <p:extLst>
      <p:ext uri="{BB962C8B-B14F-4D97-AF65-F5344CB8AC3E}">
        <p14:creationId xmlns:p14="http://schemas.microsoft.com/office/powerpoint/2010/main" val="42977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0EF47534-5EB5-A56F-40CD-ED49668E977B}"/>
              </a:ext>
            </a:extLst>
          </p:cNvPr>
          <p:cNvSpPr/>
          <p:nvPr/>
        </p:nvSpPr>
        <p:spPr>
          <a:xfrm>
            <a:off x="4857976" y="1791183"/>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A52C4B39-4DAB-8D59-BC1C-A85A68C59A0A}"/>
              </a:ext>
            </a:extLst>
          </p:cNvPr>
          <p:cNvSpPr/>
          <p:nvPr/>
        </p:nvSpPr>
        <p:spPr>
          <a:xfrm>
            <a:off x="395536" y="1793512"/>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3DD5FBB6-F0D6-1A5C-DC53-7004F188EF43}"/>
              </a:ext>
            </a:extLst>
          </p:cNvPr>
          <p:cNvSpPr txBox="1"/>
          <p:nvPr/>
        </p:nvSpPr>
        <p:spPr>
          <a:xfrm>
            <a:off x="1141111" y="1942505"/>
            <a:ext cx="716996" cy="338554"/>
          </a:xfrm>
          <a:prstGeom prst="rect">
            <a:avLst/>
          </a:prstGeom>
          <a:noFill/>
        </p:spPr>
        <p:txBody>
          <a:bodyPr wrap="square" rtlCol="0">
            <a:spAutoFit/>
          </a:bodyPr>
          <a:lstStyle/>
          <a:p>
            <a:pPr algn="ctr"/>
            <a:r>
              <a:rPr kumimoji="1" lang="en-US" altLang="ja-JP" sz="1600" b="1">
                <a:solidFill>
                  <a:schemeClr val="accent1"/>
                </a:solidFill>
                <a:latin typeface="游ゴシック" panose="020B0400000000000000" pitchFamily="50" charset="-128"/>
                <a:ea typeface="游ゴシック" panose="020B0400000000000000" pitchFamily="50" charset="-128"/>
              </a:rPr>
              <a:t>A </a:t>
            </a:r>
            <a:r>
              <a:rPr kumimoji="1" lang="ja-JP" altLang="en-US" sz="1100" b="1">
                <a:latin typeface="游ゴシック" panose="020B0400000000000000" pitchFamily="50" charset="-128"/>
                <a:ea typeface="游ゴシック" panose="020B0400000000000000" pitchFamily="50" charset="-128"/>
              </a:rPr>
              <a:t>水準</a:t>
            </a:r>
          </a:p>
        </p:txBody>
      </p:sp>
      <p:sp>
        <p:nvSpPr>
          <p:cNvPr id="17" name="テキスト ボックス 16">
            <a:extLst>
              <a:ext uri="{FF2B5EF4-FFF2-40B4-BE49-F238E27FC236}">
                <a16:creationId xmlns:a16="http://schemas.microsoft.com/office/drawing/2014/main" id="{B0481715-FD02-A31C-E592-DE0B87A4FBA5}"/>
              </a:ext>
            </a:extLst>
          </p:cNvPr>
          <p:cNvSpPr txBox="1"/>
          <p:nvPr/>
        </p:nvSpPr>
        <p:spPr>
          <a:xfrm>
            <a:off x="2627784" y="1942505"/>
            <a:ext cx="716996" cy="338554"/>
          </a:xfrm>
          <a:prstGeom prst="rect">
            <a:avLst/>
          </a:prstGeom>
          <a:noFill/>
        </p:spPr>
        <p:txBody>
          <a:bodyPr wrap="square" rtlCol="0">
            <a:spAutoFit/>
          </a:bodyPr>
          <a:lstStyle/>
          <a:p>
            <a:pPr algn="ctr"/>
            <a:r>
              <a:rPr kumimoji="1" lang="en-US" altLang="ja-JP" sz="1600" b="1">
                <a:solidFill>
                  <a:schemeClr val="accent1"/>
                </a:solidFill>
                <a:latin typeface="游ゴシック" panose="020B0400000000000000" pitchFamily="50" charset="-128"/>
                <a:ea typeface="游ゴシック" panose="020B0400000000000000" pitchFamily="50" charset="-128"/>
              </a:rPr>
              <a:t>A </a:t>
            </a:r>
            <a:r>
              <a:rPr kumimoji="1" lang="ja-JP" altLang="en-US" sz="1100" b="1">
                <a:latin typeface="游ゴシック" panose="020B0400000000000000" pitchFamily="50" charset="-128"/>
                <a:ea typeface="游ゴシック" panose="020B0400000000000000" pitchFamily="50" charset="-128"/>
              </a:rPr>
              <a:t>水準</a:t>
            </a:r>
          </a:p>
        </p:txBody>
      </p:sp>
      <p:sp>
        <p:nvSpPr>
          <p:cNvPr id="18" name="テキスト ボックス 17">
            <a:extLst>
              <a:ext uri="{FF2B5EF4-FFF2-40B4-BE49-F238E27FC236}">
                <a16:creationId xmlns:a16="http://schemas.microsoft.com/office/drawing/2014/main" id="{12B82089-0D83-7690-CA65-05AC5C145351}"/>
              </a:ext>
            </a:extLst>
          </p:cNvPr>
          <p:cNvSpPr txBox="1"/>
          <p:nvPr/>
        </p:nvSpPr>
        <p:spPr>
          <a:xfrm>
            <a:off x="1864233" y="4403712"/>
            <a:ext cx="716996" cy="338554"/>
          </a:xfrm>
          <a:prstGeom prst="rect">
            <a:avLst/>
          </a:prstGeom>
          <a:noFill/>
        </p:spPr>
        <p:txBody>
          <a:bodyPr wrap="square" rtlCol="0">
            <a:spAutoFit/>
          </a:bodyPr>
          <a:lstStyle/>
          <a:p>
            <a:pPr algn="ctr"/>
            <a:r>
              <a:rPr kumimoji="1" lang="en-US" altLang="ja-JP" sz="1600" b="1">
                <a:solidFill>
                  <a:schemeClr val="accent1"/>
                </a:solidFill>
                <a:latin typeface="游ゴシック" panose="020B0400000000000000" pitchFamily="50" charset="-128"/>
                <a:ea typeface="游ゴシック" panose="020B0400000000000000" pitchFamily="50" charset="-128"/>
              </a:rPr>
              <a:t>A </a:t>
            </a:r>
            <a:r>
              <a:rPr kumimoji="1" lang="ja-JP" altLang="en-US" sz="1100" b="1">
                <a:latin typeface="游ゴシック" panose="020B0400000000000000" pitchFamily="50" charset="-128"/>
                <a:ea typeface="游ゴシック" panose="020B0400000000000000" pitchFamily="50" charset="-128"/>
              </a:rPr>
              <a:t>水準</a:t>
            </a:r>
          </a:p>
        </p:txBody>
      </p:sp>
      <p:sp>
        <p:nvSpPr>
          <p:cNvPr id="19" name="テキスト ボックス 18">
            <a:extLst>
              <a:ext uri="{FF2B5EF4-FFF2-40B4-BE49-F238E27FC236}">
                <a16:creationId xmlns:a16="http://schemas.microsoft.com/office/drawing/2014/main" id="{60F0202E-0FA3-3B38-81AE-82B27DC49368}"/>
              </a:ext>
            </a:extLst>
          </p:cNvPr>
          <p:cNvSpPr txBox="1"/>
          <p:nvPr/>
        </p:nvSpPr>
        <p:spPr>
          <a:xfrm>
            <a:off x="2922429" y="3362586"/>
            <a:ext cx="716996" cy="338554"/>
          </a:xfrm>
          <a:prstGeom prst="rect">
            <a:avLst/>
          </a:prstGeom>
          <a:noFill/>
        </p:spPr>
        <p:txBody>
          <a:bodyPr wrap="square" rtlCol="0">
            <a:spAutoFit/>
          </a:bodyPr>
          <a:lstStyle/>
          <a:p>
            <a:pPr algn="ctr"/>
            <a:r>
              <a:rPr kumimoji="1" lang="en-US" altLang="ja-JP" sz="1600" b="1">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a:solidFill>
                  <a:schemeClr val="accent1"/>
                </a:solidFill>
                <a:latin typeface="游ゴシック" panose="020B0400000000000000" pitchFamily="50" charset="-128"/>
                <a:ea typeface="游ゴシック" panose="020B0400000000000000" pitchFamily="50" charset="-128"/>
              </a:rPr>
              <a:t> </a:t>
            </a:r>
            <a:r>
              <a:rPr kumimoji="1" lang="ja-JP" altLang="en-US" sz="1100" b="1">
                <a:latin typeface="游ゴシック" panose="020B0400000000000000" pitchFamily="50" charset="-128"/>
                <a:ea typeface="游ゴシック" panose="020B0400000000000000" pitchFamily="50" charset="-128"/>
              </a:rPr>
              <a:t>水準</a:t>
            </a:r>
          </a:p>
        </p:txBody>
      </p:sp>
      <p:sp>
        <p:nvSpPr>
          <p:cNvPr id="23" name="テキスト ボックス 22">
            <a:extLst>
              <a:ext uri="{FF2B5EF4-FFF2-40B4-BE49-F238E27FC236}">
                <a16:creationId xmlns:a16="http://schemas.microsoft.com/office/drawing/2014/main" id="{09679000-BF96-A3F2-9F9B-172BEF4B1848}"/>
              </a:ext>
            </a:extLst>
          </p:cNvPr>
          <p:cNvSpPr txBox="1"/>
          <p:nvPr/>
        </p:nvSpPr>
        <p:spPr>
          <a:xfrm>
            <a:off x="856673" y="3358245"/>
            <a:ext cx="716996" cy="338554"/>
          </a:xfrm>
          <a:prstGeom prst="rect">
            <a:avLst/>
          </a:prstGeom>
          <a:noFill/>
        </p:spPr>
        <p:txBody>
          <a:bodyPr wrap="square" rtlCol="0">
            <a:spAutoFit/>
          </a:bodyPr>
          <a:lstStyle/>
          <a:p>
            <a:pPr algn="ctr"/>
            <a:r>
              <a:rPr kumimoji="1" lang="en-US" altLang="ja-JP" sz="1600" b="1">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a:solidFill>
                  <a:schemeClr val="accent1"/>
                </a:solidFill>
                <a:latin typeface="游ゴシック" panose="020B0400000000000000" pitchFamily="50" charset="-128"/>
                <a:ea typeface="游ゴシック" panose="020B0400000000000000" pitchFamily="50" charset="-128"/>
              </a:rPr>
              <a:t> </a:t>
            </a:r>
            <a:r>
              <a:rPr kumimoji="1" lang="ja-JP" altLang="en-US" sz="1100" b="1">
                <a:latin typeface="游ゴシック" panose="020B0400000000000000" pitchFamily="50" charset="-128"/>
                <a:ea typeface="游ゴシック" panose="020B0400000000000000" pitchFamily="50" charset="-128"/>
              </a:rPr>
              <a:t>水準</a:t>
            </a:r>
          </a:p>
        </p:txBody>
      </p:sp>
      <p:sp>
        <p:nvSpPr>
          <p:cNvPr id="34" name="テキスト ボックス 33">
            <a:extLst>
              <a:ext uri="{FF2B5EF4-FFF2-40B4-BE49-F238E27FC236}">
                <a16:creationId xmlns:a16="http://schemas.microsoft.com/office/drawing/2014/main" id="{38D7AE14-826F-1753-CA40-33E371BD3CE3}"/>
              </a:ext>
            </a:extLst>
          </p:cNvPr>
          <p:cNvSpPr txBox="1"/>
          <p:nvPr/>
        </p:nvSpPr>
        <p:spPr>
          <a:xfrm>
            <a:off x="5056174" y="404664"/>
            <a:ext cx="3332250" cy="584775"/>
          </a:xfrm>
          <a:prstGeom prst="rect">
            <a:avLst/>
          </a:prstGeom>
          <a:noFill/>
        </p:spPr>
        <p:txBody>
          <a:bodyPr wrap="square" rtlCol="0">
            <a:spAutoFit/>
          </a:bodyPr>
          <a:lstStyle/>
          <a:p>
            <a:pPr algn="ctr"/>
            <a:r>
              <a:rPr lang="en-US" altLang="ja-JP" sz="3200" b="1">
                <a:solidFill>
                  <a:schemeClr val="accent3">
                    <a:lumMod val="75000"/>
                  </a:schemeClr>
                </a:solidFill>
                <a:latin typeface="游ゴシック" panose="020B0400000000000000" pitchFamily="50" charset="-128"/>
                <a:ea typeface="游ゴシック" panose="020B0400000000000000" pitchFamily="50" charset="-128"/>
              </a:rPr>
              <a:t>B</a:t>
            </a:r>
            <a:r>
              <a:rPr lang="en-US" altLang="ja-JP" sz="3200" b="1">
                <a:latin typeface="游ゴシック" panose="020B0400000000000000" pitchFamily="50" charset="-128"/>
                <a:ea typeface="游ゴシック" panose="020B0400000000000000" pitchFamily="50" charset="-128"/>
              </a:rPr>
              <a:t>,</a:t>
            </a:r>
            <a:r>
              <a:rPr lang="en-US" altLang="ja-JP" sz="3200" b="1">
                <a:solidFill>
                  <a:srgbClr val="FAC006"/>
                </a:solidFill>
                <a:latin typeface="游ゴシック" panose="020B0400000000000000" pitchFamily="50" charset="-128"/>
                <a:ea typeface="游ゴシック" panose="020B0400000000000000" pitchFamily="50" charset="-128"/>
              </a:rPr>
              <a:t>C-1</a:t>
            </a:r>
            <a:r>
              <a:rPr lang="en-US" altLang="ja-JP" sz="3200" b="1">
                <a:latin typeface="游ゴシック" panose="020B0400000000000000" pitchFamily="50" charset="-128"/>
                <a:ea typeface="游ゴシック" panose="020B0400000000000000" pitchFamily="50" charset="-128"/>
              </a:rPr>
              <a:t>,</a:t>
            </a:r>
            <a:r>
              <a:rPr lang="en-US" altLang="ja-JP" sz="3200" b="1">
                <a:solidFill>
                  <a:srgbClr val="FAC006"/>
                </a:solidFill>
                <a:latin typeface="游ゴシック" panose="020B0400000000000000" pitchFamily="50" charset="-128"/>
                <a:ea typeface="游ゴシック" panose="020B0400000000000000" pitchFamily="50" charset="-128"/>
              </a:rPr>
              <a:t>C-2</a:t>
            </a:r>
            <a:r>
              <a:rPr lang="en-US" altLang="ja-JP" sz="3200" b="1">
                <a:solidFill>
                  <a:schemeClr val="accent4"/>
                </a:solidFill>
                <a:latin typeface="游ゴシック" panose="020B0400000000000000" pitchFamily="50" charset="-128"/>
                <a:ea typeface="游ゴシック" panose="020B0400000000000000" pitchFamily="50" charset="-128"/>
              </a:rPr>
              <a:t> </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2112D19D-4AD8-3073-5CEB-5C58305343D1}"/>
              </a:ext>
            </a:extLst>
          </p:cNvPr>
          <p:cNvSpPr txBox="1"/>
          <p:nvPr/>
        </p:nvSpPr>
        <p:spPr>
          <a:xfrm>
            <a:off x="6275302" y="4310296"/>
            <a:ext cx="983854" cy="338554"/>
          </a:xfrm>
          <a:prstGeom prst="rect">
            <a:avLst/>
          </a:prstGeom>
          <a:noFill/>
        </p:spPr>
        <p:txBody>
          <a:bodyPr wrap="square" rtlCol="0">
            <a:spAutoFit/>
          </a:bodyPr>
          <a:lstStyle/>
          <a:p>
            <a:pPr algn="ctr"/>
            <a:r>
              <a:rPr kumimoji="1" lang="en-US" altLang="ja-JP" sz="1600" b="1">
                <a:solidFill>
                  <a:srgbClr val="FAC006"/>
                </a:solidFill>
                <a:latin typeface="游ゴシック" panose="020B0400000000000000" pitchFamily="50" charset="-128"/>
                <a:ea typeface="游ゴシック" panose="020B0400000000000000" pitchFamily="50" charset="-128"/>
              </a:rPr>
              <a:t>C-1</a:t>
            </a:r>
            <a:r>
              <a:rPr kumimoji="1" lang="en-US" altLang="ja-JP" sz="1600" b="1">
                <a:solidFill>
                  <a:schemeClr val="accent1"/>
                </a:solidFill>
                <a:latin typeface="游ゴシック" panose="020B0400000000000000" pitchFamily="50" charset="-128"/>
                <a:ea typeface="游ゴシック" panose="020B0400000000000000" pitchFamily="50" charset="-128"/>
              </a:rPr>
              <a:t> </a:t>
            </a:r>
            <a:r>
              <a:rPr kumimoji="1" lang="ja-JP" altLang="en-US" sz="1100" b="1">
                <a:latin typeface="游ゴシック" panose="020B0400000000000000" pitchFamily="50" charset="-128"/>
                <a:ea typeface="游ゴシック" panose="020B0400000000000000" pitchFamily="50" charset="-128"/>
              </a:rPr>
              <a:t>水準</a:t>
            </a:r>
          </a:p>
        </p:txBody>
      </p:sp>
      <p:sp>
        <p:nvSpPr>
          <p:cNvPr id="73" name="テキスト ボックス 72">
            <a:extLst>
              <a:ext uri="{FF2B5EF4-FFF2-40B4-BE49-F238E27FC236}">
                <a16:creationId xmlns:a16="http://schemas.microsoft.com/office/drawing/2014/main" id="{EE574C79-1E6F-5695-E7A0-8C5B050DCA91}"/>
              </a:ext>
            </a:extLst>
          </p:cNvPr>
          <p:cNvSpPr txBox="1"/>
          <p:nvPr/>
        </p:nvSpPr>
        <p:spPr>
          <a:xfrm>
            <a:off x="7347301" y="3352843"/>
            <a:ext cx="983854" cy="338554"/>
          </a:xfrm>
          <a:prstGeom prst="rect">
            <a:avLst/>
          </a:prstGeom>
          <a:noFill/>
        </p:spPr>
        <p:txBody>
          <a:bodyPr wrap="square" rtlCol="0">
            <a:spAutoFit/>
          </a:bodyPr>
          <a:lstStyle/>
          <a:p>
            <a:pPr algn="ctr"/>
            <a:r>
              <a:rPr kumimoji="1" lang="en-US" altLang="ja-JP" sz="1600" b="1">
                <a:solidFill>
                  <a:srgbClr val="FFCC00"/>
                </a:solidFill>
                <a:latin typeface="游ゴシック" panose="020B0400000000000000" pitchFamily="50" charset="-128"/>
                <a:ea typeface="游ゴシック" panose="020B0400000000000000" pitchFamily="50" charset="-128"/>
              </a:rPr>
              <a:t>C-2 </a:t>
            </a:r>
            <a:r>
              <a:rPr kumimoji="1" lang="ja-JP" altLang="en-US" sz="1100" b="1">
                <a:latin typeface="游ゴシック" panose="020B0400000000000000" pitchFamily="50" charset="-128"/>
                <a:ea typeface="游ゴシック" panose="020B0400000000000000" pitchFamily="50" charset="-128"/>
              </a:rPr>
              <a:t>水準</a:t>
            </a:r>
          </a:p>
        </p:txBody>
      </p:sp>
      <p:sp>
        <p:nvSpPr>
          <p:cNvPr id="75" name="テキスト ボックス 74">
            <a:extLst>
              <a:ext uri="{FF2B5EF4-FFF2-40B4-BE49-F238E27FC236}">
                <a16:creationId xmlns:a16="http://schemas.microsoft.com/office/drawing/2014/main" id="{9F35846F-D64D-BB49-C2F7-132779D0D5D3}"/>
              </a:ext>
            </a:extLst>
          </p:cNvPr>
          <p:cNvSpPr txBox="1"/>
          <p:nvPr/>
        </p:nvSpPr>
        <p:spPr>
          <a:xfrm>
            <a:off x="591678" y="430405"/>
            <a:ext cx="3332250" cy="584775"/>
          </a:xfrm>
          <a:prstGeom prst="rect">
            <a:avLst/>
          </a:prstGeom>
          <a:noFill/>
        </p:spPr>
        <p:txBody>
          <a:bodyPr wrap="square" rtlCol="0">
            <a:spAutoFit/>
          </a:bodyPr>
          <a:lstStyle/>
          <a:p>
            <a:pPr algn="ctr"/>
            <a:r>
              <a:rPr lang="en-US" altLang="ja-JP" sz="3200" b="1">
                <a:solidFill>
                  <a:schemeClr val="accent3">
                    <a:lumMod val="75000"/>
                  </a:schemeClr>
                </a:solidFill>
                <a:latin typeface="游ゴシック" panose="020B0400000000000000" pitchFamily="50" charset="-128"/>
                <a:ea typeface="游ゴシック" panose="020B0400000000000000" pitchFamily="50" charset="-128"/>
              </a:rPr>
              <a:t>B</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65BDE5F1-F279-14FB-80E6-E9DD20F086F4}"/>
              </a:ext>
            </a:extLst>
          </p:cNvPr>
          <p:cNvSpPr txBox="1"/>
          <p:nvPr/>
        </p:nvSpPr>
        <p:spPr>
          <a:xfrm>
            <a:off x="455301" y="5907490"/>
            <a:ext cx="6887868" cy="461665"/>
          </a:xfrm>
          <a:prstGeom prst="rect">
            <a:avLst/>
          </a:prstGeom>
          <a:noFill/>
        </p:spPr>
        <p:txBody>
          <a:bodyPr wrap="square" rtlCol="0">
            <a:spAutoFit/>
          </a:bodyPr>
          <a:lstStyle/>
          <a:p>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医療機関が都道府県に水準の指定申請をします。</a:t>
            </a:r>
            <a:endPar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indent="-180000"/>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指定を受けた場合でも、医療機関の医師全員が連携</a:t>
            </a:r>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C</a:t>
            </a: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水準となるわけではありません。</a:t>
            </a:r>
          </a:p>
        </p:txBody>
      </p:sp>
      <p:pic>
        <p:nvPicPr>
          <p:cNvPr id="3" name="図 2" descr="シャツ が含まれている画像&#10;&#10;自動的に生成された説明">
            <a:extLst>
              <a:ext uri="{FF2B5EF4-FFF2-40B4-BE49-F238E27FC236}">
                <a16:creationId xmlns:a16="http://schemas.microsoft.com/office/drawing/2014/main" id="{80831C92-B3DB-4A88-5DE3-F2814D7513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4491" y="2247453"/>
            <a:ext cx="707687" cy="1016288"/>
          </a:xfrm>
          <a:prstGeom prst="rect">
            <a:avLst/>
          </a:prstGeom>
        </p:spPr>
      </p:pic>
      <p:pic>
        <p:nvPicPr>
          <p:cNvPr id="4" name="図 3" descr="シャツ が含まれている画像&#10;&#10;自動的に生成された説明">
            <a:extLst>
              <a:ext uri="{FF2B5EF4-FFF2-40B4-BE49-F238E27FC236}">
                <a16:creationId xmlns:a16="http://schemas.microsoft.com/office/drawing/2014/main" id="{F16DB83C-96FD-EED0-1717-D1FA7FB245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48561" y="2247453"/>
            <a:ext cx="675443" cy="957389"/>
          </a:xfrm>
          <a:prstGeom prst="rect">
            <a:avLst/>
          </a:prstGeom>
        </p:spPr>
      </p:pic>
      <p:pic>
        <p:nvPicPr>
          <p:cNvPr id="5" name="図 4" descr="シャツ が含まれている画像&#10;&#10;自動的に生成された説明">
            <a:extLst>
              <a:ext uri="{FF2B5EF4-FFF2-40B4-BE49-F238E27FC236}">
                <a16:creationId xmlns:a16="http://schemas.microsoft.com/office/drawing/2014/main" id="{AF2388B4-DBD3-91AD-486C-9BA5B327CC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89551" y="4675027"/>
            <a:ext cx="666360" cy="1016288"/>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4A2B8A7D-F940-A44A-DFA3-26AA535C63E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26536" y="3665383"/>
            <a:ext cx="708782" cy="1023459"/>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159AEB66-6B62-E0F3-7418-E9E6CA683D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56673" y="3627061"/>
            <a:ext cx="716996" cy="1086423"/>
          </a:xfrm>
          <a:prstGeom prst="rect">
            <a:avLst/>
          </a:prstGeom>
        </p:spPr>
      </p:pic>
      <p:sp>
        <p:nvSpPr>
          <p:cNvPr id="8" name="テキスト ボックス 7">
            <a:extLst>
              <a:ext uri="{FF2B5EF4-FFF2-40B4-BE49-F238E27FC236}">
                <a16:creationId xmlns:a16="http://schemas.microsoft.com/office/drawing/2014/main" id="{524D321C-656B-B015-0AC8-778030BD690B}"/>
              </a:ext>
            </a:extLst>
          </p:cNvPr>
          <p:cNvSpPr txBox="1"/>
          <p:nvPr/>
        </p:nvSpPr>
        <p:spPr>
          <a:xfrm>
            <a:off x="7209876" y="1949598"/>
            <a:ext cx="716996" cy="338554"/>
          </a:xfrm>
          <a:prstGeom prst="rect">
            <a:avLst/>
          </a:prstGeom>
          <a:noFill/>
        </p:spPr>
        <p:txBody>
          <a:bodyPr wrap="square" rtlCol="0">
            <a:spAutoFit/>
          </a:bodyPr>
          <a:lstStyle/>
          <a:p>
            <a:pPr algn="ctr"/>
            <a:r>
              <a:rPr kumimoji="1" lang="en-US" altLang="ja-JP" sz="1600" b="1">
                <a:solidFill>
                  <a:schemeClr val="accent1"/>
                </a:solidFill>
                <a:latin typeface="游ゴシック" panose="020B0400000000000000" pitchFamily="50" charset="-128"/>
                <a:ea typeface="游ゴシック" panose="020B0400000000000000" pitchFamily="50" charset="-128"/>
              </a:rPr>
              <a:t>A </a:t>
            </a:r>
            <a:r>
              <a:rPr kumimoji="1" lang="ja-JP" altLang="en-US" sz="1100" b="1">
                <a:latin typeface="游ゴシック" panose="020B0400000000000000" pitchFamily="50" charset="-128"/>
                <a:ea typeface="游ゴシック" panose="020B0400000000000000" pitchFamily="50" charset="-128"/>
              </a:rPr>
              <a:t>水準</a:t>
            </a:r>
          </a:p>
        </p:txBody>
      </p:sp>
      <p:pic>
        <p:nvPicPr>
          <p:cNvPr id="9" name="図 8" descr="シャツ が含まれている画像&#10;&#10;自動的に生成された説明">
            <a:extLst>
              <a:ext uri="{FF2B5EF4-FFF2-40B4-BE49-F238E27FC236}">
                <a16:creationId xmlns:a16="http://schemas.microsoft.com/office/drawing/2014/main" id="{64CE1908-9ACC-063F-97B2-9EAE9B662F9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59156" y="2270090"/>
            <a:ext cx="673594" cy="966821"/>
          </a:xfrm>
          <a:prstGeom prst="rect">
            <a:avLst/>
          </a:prstGeom>
        </p:spPr>
      </p:pic>
      <p:sp>
        <p:nvSpPr>
          <p:cNvPr id="21" name="テキスト ボックス 20">
            <a:extLst>
              <a:ext uri="{FF2B5EF4-FFF2-40B4-BE49-F238E27FC236}">
                <a16:creationId xmlns:a16="http://schemas.microsoft.com/office/drawing/2014/main" id="{2EC1565B-661F-B9B0-3F6D-8144E691CD12}"/>
              </a:ext>
            </a:extLst>
          </p:cNvPr>
          <p:cNvSpPr txBox="1"/>
          <p:nvPr/>
        </p:nvSpPr>
        <p:spPr>
          <a:xfrm>
            <a:off x="5246785" y="3355746"/>
            <a:ext cx="716996" cy="338554"/>
          </a:xfrm>
          <a:prstGeom prst="rect">
            <a:avLst/>
          </a:prstGeom>
          <a:noFill/>
        </p:spPr>
        <p:txBody>
          <a:bodyPr wrap="square" rtlCol="0">
            <a:spAutoFit/>
          </a:bodyPr>
          <a:lstStyle/>
          <a:p>
            <a:pPr algn="ctr"/>
            <a:r>
              <a:rPr kumimoji="1" lang="en-US" altLang="ja-JP" sz="1600" b="1">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a:solidFill>
                  <a:schemeClr val="accent1"/>
                </a:solidFill>
                <a:latin typeface="游ゴシック" panose="020B0400000000000000" pitchFamily="50" charset="-128"/>
                <a:ea typeface="游ゴシック" panose="020B0400000000000000" pitchFamily="50" charset="-128"/>
              </a:rPr>
              <a:t> </a:t>
            </a:r>
            <a:r>
              <a:rPr kumimoji="1" lang="ja-JP" altLang="en-US" sz="1100" b="1">
                <a:latin typeface="游ゴシック" panose="020B0400000000000000" pitchFamily="50" charset="-128"/>
                <a:ea typeface="游ゴシック" panose="020B0400000000000000" pitchFamily="50" charset="-128"/>
              </a:rPr>
              <a:t>水準</a:t>
            </a:r>
          </a:p>
        </p:txBody>
      </p:sp>
      <p:pic>
        <p:nvPicPr>
          <p:cNvPr id="22" name="図 21" descr="時計 が含まれている画像&#10;&#10;自動的に生成された説明">
            <a:extLst>
              <a:ext uri="{FF2B5EF4-FFF2-40B4-BE49-F238E27FC236}">
                <a16:creationId xmlns:a16="http://schemas.microsoft.com/office/drawing/2014/main" id="{AE2861E9-3A7D-57FA-1A2E-6DC05595189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251255" y="3627061"/>
            <a:ext cx="708056" cy="1086423"/>
          </a:xfrm>
          <a:prstGeom prst="rect">
            <a:avLst/>
          </a:prstGeom>
        </p:spPr>
      </p:pic>
      <p:pic>
        <p:nvPicPr>
          <p:cNvPr id="24" name="図 23">
            <a:extLst>
              <a:ext uri="{FF2B5EF4-FFF2-40B4-BE49-F238E27FC236}">
                <a16:creationId xmlns:a16="http://schemas.microsoft.com/office/drawing/2014/main" id="{1C505FC0-D17E-C522-E795-62FA1729189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479931" y="3688148"/>
            <a:ext cx="718594" cy="986879"/>
          </a:xfrm>
          <a:prstGeom prst="rect">
            <a:avLst/>
          </a:prstGeom>
        </p:spPr>
      </p:pic>
      <p:pic>
        <p:nvPicPr>
          <p:cNvPr id="26" name="図 25">
            <a:extLst>
              <a:ext uri="{FF2B5EF4-FFF2-40B4-BE49-F238E27FC236}">
                <a16:creationId xmlns:a16="http://schemas.microsoft.com/office/drawing/2014/main" id="{9836AF22-4000-B681-5C59-DF5852498BB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13201" y="4688842"/>
            <a:ext cx="708056" cy="1002473"/>
          </a:xfrm>
          <a:prstGeom prst="rect">
            <a:avLst/>
          </a:prstGeom>
        </p:spPr>
      </p:pic>
      <p:pic>
        <p:nvPicPr>
          <p:cNvPr id="27" name="図 26" descr="アイコン&#10;&#10;自動的に生成された説明">
            <a:extLst>
              <a:ext uri="{FF2B5EF4-FFF2-40B4-BE49-F238E27FC236}">
                <a16:creationId xmlns:a16="http://schemas.microsoft.com/office/drawing/2014/main" id="{55BAB3BA-8E79-6953-0C38-6FD8443750B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573669" y="1008083"/>
            <a:ext cx="1368268" cy="855167"/>
          </a:xfrm>
          <a:prstGeom prst="rect">
            <a:avLst/>
          </a:prstGeom>
        </p:spPr>
      </p:pic>
      <p:pic>
        <p:nvPicPr>
          <p:cNvPr id="28" name="図 27" descr="アイコン&#10;&#10;自動的に生成された説明">
            <a:extLst>
              <a:ext uri="{FF2B5EF4-FFF2-40B4-BE49-F238E27FC236}">
                <a16:creationId xmlns:a16="http://schemas.microsoft.com/office/drawing/2014/main" id="{2687C567-9A8C-EFB6-AE8E-57AB28C464B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38165" y="998613"/>
            <a:ext cx="1368268" cy="855167"/>
          </a:xfrm>
          <a:prstGeom prst="rect">
            <a:avLst/>
          </a:prstGeom>
        </p:spPr>
      </p:pic>
      <p:pic>
        <p:nvPicPr>
          <p:cNvPr id="10" name="図 9">
            <a:extLst>
              <a:ext uri="{FF2B5EF4-FFF2-40B4-BE49-F238E27FC236}">
                <a16:creationId xmlns:a16="http://schemas.microsoft.com/office/drawing/2014/main" id="{441C916B-C80A-D2B4-4A73-4B67C035996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405902" y="2222782"/>
            <a:ext cx="708056" cy="1098177"/>
          </a:xfrm>
          <a:prstGeom prst="rect">
            <a:avLst/>
          </a:prstGeom>
        </p:spPr>
      </p:pic>
      <p:sp>
        <p:nvSpPr>
          <p:cNvPr id="11" name="テキスト ボックス 10">
            <a:extLst>
              <a:ext uri="{FF2B5EF4-FFF2-40B4-BE49-F238E27FC236}">
                <a16:creationId xmlns:a16="http://schemas.microsoft.com/office/drawing/2014/main" id="{ABF48A98-96E2-9CD7-7520-8D3E4FA1BF45}"/>
              </a:ext>
            </a:extLst>
          </p:cNvPr>
          <p:cNvSpPr txBox="1"/>
          <p:nvPr/>
        </p:nvSpPr>
        <p:spPr>
          <a:xfrm>
            <a:off x="5341448" y="1951467"/>
            <a:ext cx="983854" cy="338554"/>
          </a:xfrm>
          <a:prstGeom prst="rect">
            <a:avLst/>
          </a:prstGeom>
          <a:noFill/>
        </p:spPr>
        <p:txBody>
          <a:bodyPr wrap="square" rtlCol="0">
            <a:spAutoFit/>
          </a:bodyPr>
          <a:lstStyle/>
          <a:p>
            <a:pPr algn="ctr"/>
            <a:r>
              <a:rPr kumimoji="1" lang="en-US" altLang="ja-JP" sz="1600" b="1">
                <a:solidFill>
                  <a:srgbClr val="FFCC00"/>
                </a:solidFill>
                <a:latin typeface="游ゴシック" panose="020B0400000000000000" pitchFamily="50" charset="-128"/>
                <a:ea typeface="游ゴシック" panose="020B0400000000000000" pitchFamily="50" charset="-128"/>
              </a:rPr>
              <a:t>C-2 </a:t>
            </a:r>
            <a:r>
              <a:rPr kumimoji="1" lang="ja-JP" altLang="en-US" sz="1100" b="1">
                <a:latin typeface="游ゴシック" panose="020B0400000000000000" pitchFamily="50" charset="-128"/>
                <a:ea typeface="游ゴシック" panose="020B0400000000000000" pitchFamily="50" charset="-128"/>
              </a:rPr>
              <a:t>水準</a:t>
            </a:r>
          </a:p>
        </p:txBody>
      </p:sp>
      <p:sp>
        <p:nvSpPr>
          <p:cNvPr id="30"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464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a:t>1</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3</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4</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5</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6</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7</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8</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9</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10</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11</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12</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13</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14</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15</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16</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17</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18</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19</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20</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21</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22</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23</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24</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25</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26</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27</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28</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29</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30</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63CD3C38-E3FB-2025-E07E-BED154DDAB3C}"/>
              </a:ext>
            </a:extLst>
          </p:cNvPr>
          <p:cNvSpPr/>
          <p:nvPr/>
        </p:nvSpPr>
        <p:spPr>
          <a:xfrm>
            <a:off x="3316542" y="3979358"/>
            <a:ext cx="990000" cy="542950"/>
          </a:xfrm>
          <a:prstGeom prst="roundRect">
            <a:avLst>
              <a:gd name="adj" fmla="val 6682"/>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39" name="四角形: 角を丸くする 38">
            <a:extLst>
              <a:ext uri="{FF2B5EF4-FFF2-40B4-BE49-F238E27FC236}">
                <a16:creationId xmlns:a16="http://schemas.microsoft.com/office/drawing/2014/main" id="{C1390346-B762-7D58-505C-1B37963F805D}"/>
              </a:ext>
            </a:extLst>
          </p:cNvPr>
          <p:cNvSpPr/>
          <p:nvPr/>
        </p:nvSpPr>
        <p:spPr>
          <a:xfrm>
            <a:off x="5505566" y="3039320"/>
            <a:ext cx="990000" cy="600936"/>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74669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4942242"/>
            <a:ext cx="990000" cy="1449692"/>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09308" y="468267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03" name="四角形: 角を丸くする 102">
            <a:extLst>
              <a:ext uri="{FF2B5EF4-FFF2-40B4-BE49-F238E27FC236}">
                <a16:creationId xmlns:a16="http://schemas.microsoft.com/office/drawing/2014/main" id="{0CAD65E5-25C4-584C-83CD-68B445577C87}"/>
              </a:ext>
            </a:extLst>
          </p:cNvPr>
          <p:cNvSpPr/>
          <p:nvPr/>
        </p:nvSpPr>
        <p:spPr>
          <a:xfrm>
            <a:off x="5493532" y="36562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4" name="テキスト ボックス 93">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27929" y="2665563"/>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1"/>
            <a:ext cx="990000" cy="267485"/>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28" name="四角形: 角を丸くする 27">
            <a:extLst>
              <a:ext uri="{FF2B5EF4-FFF2-40B4-BE49-F238E27FC236}">
                <a16:creationId xmlns:a16="http://schemas.microsoft.com/office/drawing/2014/main" id="{4B016A85-6D24-4E24-7132-01663746FAE8}"/>
              </a:ext>
            </a:extLst>
          </p:cNvPr>
          <p:cNvSpPr/>
          <p:nvPr/>
        </p:nvSpPr>
        <p:spPr>
          <a:xfrm>
            <a:off x="3305116" y="4531770"/>
            <a:ext cx="990000" cy="376224"/>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31" name="四角形: 角を丸くする 30">
            <a:extLst>
              <a:ext uri="{FF2B5EF4-FFF2-40B4-BE49-F238E27FC236}">
                <a16:creationId xmlns:a16="http://schemas.microsoft.com/office/drawing/2014/main" id="{D1F5843D-7E49-8AAB-9F78-A7B849B1F159}"/>
              </a:ext>
            </a:extLst>
          </p:cNvPr>
          <p:cNvSpPr/>
          <p:nvPr/>
        </p:nvSpPr>
        <p:spPr>
          <a:xfrm>
            <a:off x="3316542" y="5257384"/>
            <a:ext cx="990000" cy="390860"/>
          </a:xfrm>
          <a:prstGeom prst="roundRect">
            <a:avLst>
              <a:gd name="adj" fmla="val 11779"/>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203159" y="410438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pic>
        <p:nvPicPr>
          <p:cNvPr id="156" name="図 155"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4649" y="5496590"/>
            <a:ext cx="331638" cy="206788"/>
          </a:xfrm>
          <a:prstGeom prst="rect">
            <a:avLst/>
          </a:prstGeom>
        </p:spPr>
      </p:pic>
      <p:sp>
        <p:nvSpPr>
          <p:cNvPr id="168" name="テキスト ボックス 167">
            <a:extLst>
              <a:ext uri="{FF2B5EF4-FFF2-40B4-BE49-F238E27FC236}">
                <a16:creationId xmlns:a16="http://schemas.microsoft.com/office/drawing/2014/main" id="{5C5B5E0C-CAE6-86D0-45B6-BECF42B5977B}"/>
              </a:ext>
            </a:extLst>
          </p:cNvPr>
          <p:cNvSpPr txBox="1"/>
          <p:nvPr/>
        </p:nvSpPr>
        <p:spPr>
          <a:xfrm>
            <a:off x="297080" y="65353"/>
            <a:ext cx="630355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srgbClr val="5B9BD5">
                    <a:lumMod val="75000"/>
                  </a:srgbClr>
                </a:solidFill>
                <a:effectLst/>
                <a:uLnTx/>
                <a:uFillTx/>
                <a:latin typeface="游ゴシック" panose="020F0502020204030204"/>
                <a:ea typeface="游ゴシック" panose="020B0400000000000000" pitchFamily="50" charset="-128"/>
                <a:cs typeface="+mn-cs"/>
              </a:rPr>
              <a:t>A</a:t>
            </a:r>
            <a:r>
              <a:rPr kumimoji="1" lang="ja-JP" altLang="en-US" sz="1800" b="1" i="0" u="none" strike="noStrike" kern="1200" cap="none" spc="0" normalizeH="0" baseline="0" noProof="0">
                <a:ln>
                  <a:noFill/>
                </a:ln>
                <a:solidFill>
                  <a:srgbClr val="5B9BD5">
                    <a:lumMod val="75000"/>
                  </a:srgbClr>
                </a:solidFill>
                <a:effectLst/>
                <a:uLnTx/>
                <a:uFillTx/>
                <a:latin typeface="游ゴシック" panose="020F0502020204030204"/>
                <a:ea typeface="游ゴシック" panose="020B0400000000000000" pitchFamily="50" charset="-128"/>
                <a:cs typeface="+mn-cs"/>
              </a:rPr>
              <a:t>水準（時間外・休日労働：年</a:t>
            </a:r>
            <a:r>
              <a:rPr kumimoji="1" lang="en-US" altLang="ja-JP" sz="1800" b="1" i="0" u="none" strike="noStrike" kern="1200" cap="none" spc="0" normalizeH="0" baseline="0" noProof="0">
                <a:ln>
                  <a:noFill/>
                </a:ln>
                <a:solidFill>
                  <a:srgbClr val="5B9BD5">
                    <a:lumMod val="75000"/>
                  </a:srgbClr>
                </a:solidFill>
                <a:effectLst/>
                <a:uLnTx/>
                <a:uFillTx/>
                <a:latin typeface="游ゴシック" panose="020F0502020204030204"/>
                <a:ea typeface="游ゴシック" panose="020B0400000000000000" pitchFamily="50" charset="-128"/>
                <a:cs typeface="+mn-cs"/>
              </a:rPr>
              <a:t>760</a:t>
            </a:r>
            <a:r>
              <a:rPr kumimoji="1" lang="ja-JP" altLang="en-US" sz="1800" b="1" i="0" u="none" strike="noStrike" kern="1200" cap="none" spc="0" normalizeH="0" baseline="0" noProof="0">
                <a:ln>
                  <a:noFill/>
                </a:ln>
                <a:solidFill>
                  <a:srgbClr val="5B9BD5">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臨床研修医１年目　消化器外科研修中</a:t>
            </a:r>
          </a:p>
        </p:txBody>
      </p:sp>
      <p:sp>
        <p:nvSpPr>
          <p:cNvPr id="16" name="四角形: 角を丸くする 15">
            <a:extLst>
              <a:ext uri="{FF2B5EF4-FFF2-40B4-BE49-F238E27FC236}">
                <a16:creationId xmlns:a16="http://schemas.microsoft.com/office/drawing/2014/main" id="{C2B59160-F3A0-9539-F0D1-CAF185E917B9}"/>
              </a:ext>
            </a:extLst>
          </p:cNvPr>
          <p:cNvSpPr/>
          <p:nvPr/>
        </p:nvSpPr>
        <p:spPr>
          <a:xfrm>
            <a:off x="6607454" y="3273471"/>
            <a:ext cx="990000" cy="1253773"/>
          </a:xfrm>
          <a:prstGeom prst="roundRect">
            <a:avLst>
              <a:gd name="adj" fmla="val 8125"/>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症例発表準備</a:t>
            </a:r>
          </a:p>
        </p:txBody>
      </p:sp>
      <p:pic>
        <p:nvPicPr>
          <p:cNvPr id="150" name="図 149" descr="テキスト が含まれている画像&#10;&#10;自動的に生成された説明">
            <a:extLst>
              <a:ext uri="{FF2B5EF4-FFF2-40B4-BE49-F238E27FC236}">
                <a16:creationId xmlns:a16="http://schemas.microsoft.com/office/drawing/2014/main" id="{C5B073F9-685F-DAC0-3A11-3AD1353EAF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5650" y="4415990"/>
            <a:ext cx="331638" cy="206788"/>
          </a:xfrm>
          <a:prstGeom prst="rect">
            <a:avLst/>
          </a:prstGeom>
        </p:spPr>
      </p:pic>
      <p:sp>
        <p:nvSpPr>
          <p:cNvPr id="9" name="四角形: 角を丸くする 8">
            <a:extLst>
              <a:ext uri="{FF2B5EF4-FFF2-40B4-BE49-F238E27FC236}">
                <a16:creationId xmlns:a16="http://schemas.microsoft.com/office/drawing/2014/main" id="{A6A5FADB-FE75-7877-A688-B0FEE4C314D2}"/>
              </a:ext>
            </a:extLst>
          </p:cNvPr>
          <p:cNvSpPr/>
          <p:nvPr/>
        </p:nvSpPr>
        <p:spPr>
          <a:xfrm>
            <a:off x="2194709" y="3453107"/>
            <a:ext cx="1027898" cy="626584"/>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24" name="四角形: 角を丸くする 23">
            <a:extLst>
              <a:ext uri="{FF2B5EF4-FFF2-40B4-BE49-F238E27FC236}">
                <a16:creationId xmlns:a16="http://schemas.microsoft.com/office/drawing/2014/main" id="{9CD787EA-AA09-0682-F8A4-5C7CC1B4BDE5}"/>
              </a:ext>
            </a:extLst>
          </p:cNvPr>
          <p:cNvSpPr/>
          <p:nvPr/>
        </p:nvSpPr>
        <p:spPr>
          <a:xfrm>
            <a:off x="3316542" y="3045290"/>
            <a:ext cx="990000" cy="678963"/>
          </a:xfrm>
          <a:prstGeom prst="roundRect">
            <a:avLst>
              <a:gd name="adj" fmla="val 3767"/>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（陪席）</a:t>
            </a:r>
          </a:p>
        </p:txBody>
      </p:sp>
      <p:sp>
        <p:nvSpPr>
          <p:cNvPr id="108" name="四角形: 角を丸くする 34">
            <a:extLst>
              <a:ext uri="{FF2B5EF4-FFF2-40B4-BE49-F238E27FC236}">
                <a16:creationId xmlns:a16="http://schemas.microsoft.com/office/drawing/2014/main" id="{AF8604E1-237D-029A-FD5A-A5D5ED185173}"/>
              </a:ext>
            </a:extLst>
          </p:cNvPr>
          <p:cNvSpPr/>
          <p:nvPr/>
        </p:nvSpPr>
        <p:spPr>
          <a:xfrm>
            <a:off x="5487622" y="4440916"/>
            <a:ext cx="990000" cy="436489"/>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9" name="四角形: 角を丸くする 102">
            <a:extLst>
              <a:ext uri="{FF2B5EF4-FFF2-40B4-BE49-F238E27FC236}">
                <a16:creationId xmlns:a16="http://schemas.microsoft.com/office/drawing/2014/main" id="{0CAD65E5-25C4-584C-83CD-68B445577C87}"/>
              </a:ext>
            </a:extLst>
          </p:cNvPr>
          <p:cNvSpPr/>
          <p:nvPr/>
        </p:nvSpPr>
        <p:spPr>
          <a:xfrm>
            <a:off x="4404624" y="42368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テキスト ボックス 95">
            <a:extLst>
              <a:ext uri="{FF2B5EF4-FFF2-40B4-BE49-F238E27FC236}">
                <a16:creationId xmlns:a16="http://schemas.microsoft.com/office/drawing/2014/main" id="{F2F41DA5-EEDC-1C72-9E65-ABFFC30412D0}"/>
              </a:ext>
            </a:extLst>
          </p:cNvPr>
          <p:cNvSpPr txBox="1"/>
          <p:nvPr/>
        </p:nvSpPr>
        <p:spPr>
          <a:xfrm>
            <a:off x="94228" y="48135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404624" y="4473136"/>
            <a:ext cx="990000" cy="407609"/>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15" name="四角形: 角を丸くする 31">
            <a:extLst>
              <a:ext uri="{FF2B5EF4-FFF2-40B4-BE49-F238E27FC236}">
                <a16:creationId xmlns:a16="http://schemas.microsoft.com/office/drawing/2014/main" id="{EC49ACB1-8C6C-4311-5C06-9EEE276FB384}"/>
              </a:ext>
            </a:extLst>
          </p:cNvPr>
          <p:cNvSpPr/>
          <p:nvPr/>
        </p:nvSpPr>
        <p:spPr>
          <a:xfrm>
            <a:off x="1091004" y="3038225"/>
            <a:ext cx="1029277" cy="1626710"/>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19" name="図 118"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7802" y="2725450"/>
            <a:ext cx="331638" cy="206788"/>
          </a:xfrm>
          <a:prstGeom prst="rect">
            <a:avLst/>
          </a:prstGeom>
        </p:spPr>
      </p:pic>
      <p:sp>
        <p:nvSpPr>
          <p:cNvPr id="120" name="四角形: 角を丸くする 8">
            <a:extLst>
              <a:ext uri="{FF2B5EF4-FFF2-40B4-BE49-F238E27FC236}">
                <a16:creationId xmlns:a16="http://schemas.microsoft.com/office/drawing/2014/main" id="{A6A5FADB-FE75-7877-A688-B0FEE4C314D2}"/>
              </a:ext>
            </a:extLst>
          </p:cNvPr>
          <p:cNvSpPr/>
          <p:nvPr/>
        </p:nvSpPr>
        <p:spPr>
          <a:xfrm>
            <a:off x="4410559" y="3750616"/>
            <a:ext cx="990000" cy="4506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121" name="四角形: 角を丸くする 38">
            <a:extLst>
              <a:ext uri="{FF2B5EF4-FFF2-40B4-BE49-F238E27FC236}">
                <a16:creationId xmlns:a16="http://schemas.microsoft.com/office/drawing/2014/main" id="{C1390346-B762-7D58-505C-1B37963F805D}"/>
              </a:ext>
            </a:extLst>
          </p:cNvPr>
          <p:cNvSpPr/>
          <p:nvPr/>
        </p:nvSpPr>
        <p:spPr>
          <a:xfrm>
            <a:off x="4401280" y="3040757"/>
            <a:ext cx="990000" cy="34992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6" name="四角形: 角を丸くする 38">
            <a:extLst>
              <a:ext uri="{FF2B5EF4-FFF2-40B4-BE49-F238E27FC236}">
                <a16:creationId xmlns:a16="http://schemas.microsoft.com/office/drawing/2014/main" id="{C1390346-B762-7D58-505C-1B37963F805D}"/>
              </a:ext>
            </a:extLst>
          </p:cNvPr>
          <p:cNvSpPr/>
          <p:nvPr/>
        </p:nvSpPr>
        <p:spPr>
          <a:xfrm>
            <a:off x="4401280" y="5003731"/>
            <a:ext cx="990000" cy="349925"/>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7" name="四角形: 角を丸くする 27">
            <a:extLst>
              <a:ext uri="{FF2B5EF4-FFF2-40B4-BE49-F238E27FC236}">
                <a16:creationId xmlns:a16="http://schemas.microsoft.com/office/drawing/2014/main" id="{4B016A85-6D24-4E24-7132-01663746FAE8}"/>
              </a:ext>
            </a:extLst>
          </p:cNvPr>
          <p:cNvSpPr/>
          <p:nvPr/>
        </p:nvSpPr>
        <p:spPr>
          <a:xfrm>
            <a:off x="4411111" y="3412258"/>
            <a:ext cx="990000" cy="316782"/>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9" name="四角形: 角を丸くする 21">
            <a:extLst>
              <a:ext uri="{FF2B5EF4-FFF2-40B4-BE49-F238E27FC236}">
                <a16:creationId xmlns:a16="http://schemas.microsoft.com/office/drawing/2014/main" id="{221B511E-C257-C00D-8A26-0AFA42C04FA6}"/>
              </a:ext>
            </a:extLst>
          </p:cNvPr>
          <p:cNvSpPr/>
          <p:nvPr/>
        </p:nvSpPr>
        <p:spPr>
          <a:xfrm>
            <a:off x="5491312" y="4990417"/>
            <a:ext cx="990000" cy="743626"/>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オンライン</a:t>
            </a:r>
            <a:endParaRPr kumimoji="1" lang="en-US" altLang="ja-JP"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pic>
        <p:nvPicPr>
          <p:cNvPr id="147" name="図 146" descr="テキスト が含まれている画像&#10;&#10;自動的に生成された説明">
            <a:extLst>
              <a:ext uri="{FF2B5EF4-FFF2-40B4-BE49-F238E27FC236}">
                <a16:creationId xmlns:a16="http://schemas.microsoft.com/office/drawing/2014/main" id="{E9BEA107-4199-5F7C-CCB9-E5EB4283FF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1775" y="5559617"/>
            <a:ext cx="331638" cy="206788"/>
          </a:xfrm>
          <a:prstGeom prst="rect">
            <a:avLst/>
          </a:prstGeom>
        </p:spPr>
      </p:pic>
      <p:sp>
        <p:nvSpPr>
          <p:cNvPr id="131" name="四角形: 角を丸くする 27">
            <a:extLst>
              <a:ext uri="{FF2B5EF4-FFF2-40B4-BE49-F238E27FC236}">
                <a16:creationId xmlns:a16="http://schemas.microsoft.com/office/drawing/2014/main" id="{4B016A85-6D24-4E24-7132-01663746FAE8}"/>
              </a:ext>
            </a:extLst>
          </p:cNvPr>
          <p:cNvSpPr/>
          <p:nvPr/>
        </p:nvSpPr>
        <p:spPr>
          <a:xfrm>
            <a:off x="1121945" y="5546713"/>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AB4167E3-4C9C-5D7F-BA0E-9254D0E56637}"/>
              </a:ext>
            </a:extLst>
          </p:cNvPr>
          <p:cNvSpPr txBox="1"/>
          <p:nvPr/>
        </p:nvSpPr>
        <p:spPr>
          <a:xfrm>
            <a:off x="1835696"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2" name="テキスト ボックス 131">
            <a:extLst>
              <a:ext uri="{FF2B5EF4-FFF2-40B4-BE49-F238E27FC236}">
                <a16:creationId xmlns:a16="http://schemas.microsoft.com/office/drawing/2014/main" id="{AB4167E3-4C9C-5D7F-BA0E-9254D0E56637}"/>
              </a:ext>
            </a:extLst>
          </p:cNvPr>
          <p:cNvSpPr txBox="1"/>
          <p:nvPr/>
        </p:nvSpPr>
        <p:spPr>
          <a:xfrm>
            <a:off x="6890011" y="1481585"/>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3" name="四角形: 角を丸くする 9">
            <a:extLst>
              <a:ext uri="{FF2B5EF4-FFF2-40B4-BE49-F238E27FC236}">
                <a16:creationId xmlns:a16="http://schemas.microsoft.com/office/drawing/2014/main" id="{72D2ADBB-876D-2CD0-0C75-E55A677C94F9}"/>
              </a:ext>
            </a:extLst>
          </p:cNvPr>
          <p:cNvSpPr/>
          <p:nvPr/>
        </p:nvSpPr>
        <p:spPr>
          <a:xfrm>
            <a:off x="2217555" y="3045246"/>
            <a:ext cx="990000" cy="382708"/>
          </a:xfrm>
          <a:prstGeom prst="roundRect">
            <a:avLst>
              <a:gd name="adj" fmla="val 1261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 name="正方形/長方形 11"/>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正方形/長方形 134"/>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18536" y="5002026"/>
            <a:ext cx="990000" cy="515206"/>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8" name="四角形: 角を丸くする 24">
            <a:extLst>
              <a:ext uri="{FF2B5EF4-FFF2-40B4-BE49-F238E27FC236}">
                <a16:creationId xmlns:a16="http://schemas.microsoft.com/office/drawing/2014/main" id="{63CD3C38-E3FB-2025-E07E-BED154DDAB3C}"/>
              </a:ext>
            </a:extLst>
          </p:cNvPr>
          <p:cNvSpPr/>
          <p:nvPr/>
        </p:nvSpPr>
        <p:spPr>
          <a:xfrm>
            <a:off x="2219648" y="5002705"/>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0" name="四角形: 角を丸くする 39">
            <a:extLst>
              <a:ext uri="{FF2B5EF4-FFF2-40B4-BE49-F238E27FC236}">
                <a16:creationId xmlns:a16="http://schemas.microsoft.com/office/drawing/2014/main" id="{70ECD67D-F76D-031D-5EFE-D5BA7252479B}"/>
              </a:ext>
            </a:extLst>
          </p:cNvPr>
          <p:cNvSpPr/>
          <p:nvPr/>
        </p:nvSpPr>
        <p:spPr>
          <a:xfrm>
            <a:off x="5493532" y="3894680"/>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6" name="四角形: 角を丸くする 39">
            <a:extLst>
              <a:ext uri="{FF2B5EF4-FFF2-40B4-BE49-F238E27FC236}">
                <a16:creationId xmlns:a16="http://schemas.microsoft.com/office/drawing/2014/main" id="{70ECD67D-F76D-031D-5EFE-D5BA7252479B}"/>
              </a:ext>
            </a:extLst>
          </p:cNvPr>
          <p:cNvSpPr/>
          <p:nvPr/>
        </p:nvSpPr>
        <p:spPr>
          <a:xfrm>
            <a:off x="2208010" y="4336297"/>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7"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grpSp>
        <p:nvGrpSpPr>
          <p:cNvPr id="140" name="グループ化 139"/>
          <p:cNvGrpSpPr/>
          <p:nvPr/>
        </p:nvGrpSpPr>
        <p:grpSpPr>
          <a:xfrm>
            <a:off x="6875205" y="116632"/>
            <a:ext cx="2268795" cy="670967"/>
            <a:chOff x="6732239" y="154501"/>
            <a:chExt cx="2521331" cy="670967"/>
          </a:xfrm>
        </p:grpSpPr>
        <p:pic>
          <p:nvPicPr>
            <p:cNvPr id="141" name="図 14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3133" y="564752"/>
              <a:ext cx="315542" cy="196752"/>
            </a:xfrm>
            <a:prstGeom prst="rect">
              <a:avLst/>
            </a:prstGeom>
          </p:spPr>
        </p:pic>
        <p:sp>
          <p:nvSpPr>
            <p:cNvPr id="142" name="テキスト ボックス 141">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3" name="テキスト ボックス 142">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4"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5"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平日時間外労働０～３時間</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15</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10927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a:latin typeface="游ゴシック" panose="020B0400000000000000" pitchFamily="50" charset="-128"/>
                          <a:ea typeface="游ゴシック" panose="020B0400000000000000" pitchFamily="50" charset="-128"/>
                        </a:rPr>
                        <a:t>1</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3</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4</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5</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6</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7</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8</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9</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10</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11</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12</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13</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14</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15</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16</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17</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18</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19</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20</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21</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22</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23</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24</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25</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26</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27</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28</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29</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30</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D8835A0A-4332-01CF-8908-F3996217338A}"/>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B4167E3-4C9C-5D7F-BA0E-9254D0E56637}"/>
              </a:ext>
            </a:extLst>
          </p:cNvPr>
          <p:cNvSpPr txBox="1"/>
          <p:nvPr/>
        </p:nvSpPr>
        <p:spPr>
          <a:xfrm>
            <a:off x="945987" y="1495170"/>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 name="テキスト ボックス 8">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連携Ｂ水準（時間外・休日労働：年</a:t>
            </a:r>
            <a:r>
              <a:rPr kumimoji="1" lang="en-US" altLang="ja-JP"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1,000</a:t>
            </a:r>
            <a:r>
              <a:rPr kumimoji="1" lang="ja-JP" altLang="en-US"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卒後８年目　大学病院呼吸器内科医</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35696" y="14951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6" name="テキスト ボックス 115">
            <a:extLst>
              <a:ext uri="{FF2B5EF4-FFF2-40B4-BE49-F238E27FC236}">
                <a16:creationId xmlns:a16="http://schemas.microsoft.com/office/drawing/2014/main" id="{322263D9-A077-BDE8-C0AC-67444B638423}"/>
              </a:ext>
            </a:extLst>
          </p:cNvPr>
          <p:cNvSpPr txBox="1"/>
          <p:nvPr/>
        </p:nvSpPr>
        <p:spPr>
          <a:xfrm>
            <a:off x="5757275" y="14951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8" name="正方形/長方形 117">
            <a:extLst>
              <a:ext uri="{FF2B5EF4-FFF2-40B4-BE49-F238E27FC236}">
                <a16:creationId xmlns:a16="http://schemas.microsoft.com/office/drawing/2014/main" id="{F1236D28-C1AB-D97F-9336-EB47AC3A7C4D}"/>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正方形/長方形 119">
            <a:extLst>
              <a:ext uri="{FF2B5EF4-FFF2-40B4-BE49-F238E27FC236}">
                <a16:creationId xmlns:a16="http://schemas.microsoft.com/office/drawing/2014/main" id="{76AA6FF9-D162-E87F-C3EC-FD427DE2F9F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正方形/長方形 121">
            <a:extLst>
              <a:ext uri="{FF2B5EF4-FFF2-40B4-BE49-F238E27FC236}">
                <a16:creationId xmlns:a16="http://schemas.microsoft.com/office/drawing/2014/main" id="{985AD230-CC6F-090B-245F-D8742E36A7B2}"/>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4" name="正方形/長方形 123">
            <a:extLst>
              <a:ext uri="{FF2B5EF4-FFF2-40B4-BE49-F238E27FC236}">
                <a16:creationId xmlns:a16="http://schemas.microsoft.com/office/drawing/2014/main" id="{53306A96-131C-EA73-F085-FF44AA4B8DB2}"/>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a:extLst>
              <a:ext uri="{FF2B5EF4-FFF2-40B4-BE49-F238E27FC236}">
                <a16:creationId xmlns:a16="http://schemas.microsoft.com/office/drawing/2014/main" id="{E6AB4AEB-830A-8B9D-BF46-A41D5755F89B}"/>
              </a:ext>
            </a:extLst>
          </p:cNvPr>
          <p:cNvSpPr/>
          <p:nvPr/>
        </p:nvSpPr>
        <p:spPr>
          <a:xfrm>
            <a:off x="7638008" y="2655893"/>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a:extLst>
              <a:ext uri="{FF2B5EF4-FFF2-40B4-BE49-F238E27FC236}">
                <a16:creationId xmlns:a16="http://schemas.microsoft.com/office/drawing/2014/main" id="{B0D398A4-FEEA-A84E-0580-8CBF2D22D240}"/>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0" name="正方形/長方形 129">
            <a:extLst>
              <a:ext uri="{FF2B5EF4-FFF2-40B4-BE49-F238E27FC236}">
                <a16:creationId xmlns:a16="http://schemas.microsoft.com/office/drawing/2014/main" id="{5690F208-B220-4612-DB49-E806D588E9E4}"/>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四角形: 角を丸くする 137">
            <a:extLst>
              <a:ext uri="{FF2B5EF4-FFF2-40B4-BE49-F238E27FC236}">
                <a16:creationId xmlns:a16="http://schemas.microsoft.com/office/drawing/2014/main" id="{FCEBF83E-FB9C-6FDC-FF53-10F9E5DCC1BD}"/>
              </a:ext>
            </a:extLst>
          </p:cNvPr>
          <p:cNvSpPr/>
          <p:nvPr/>
        </p:nvSpPr>
        <p:spPr>
          <a:xfrm>
            <a:off x="1123968" y="2687874"/>
            <a:ext cx="990000" cy="23200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39" name="四角形: 角を丸くする 138">
            <a:extLst>
              <a:ext uri="{FF2B5EF4-FFF2-40B4-BE49-F238E27FC236}">
                <a16:creationId xmlns:a16="http://schemas.microsoft.com/office/drawing/2014/main" id="{A63A61FA-8F91-5439-3315-0A62D760552E}"/>
              </a:ext>
            </a:extLst>
          </p:cNvPr>
          <p:cNvSpPr/>
          <p:nvPr/>
        </p:nvSpPr>
        <p:spPr>
          <a:xfrm>
            <a:off x="1123968" y="3362101"/>
            <a:ext cx="990000" cy="586857"/>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49" name="四角形: 角を丸くする 148">
            <a:extLst>
              <a:ext uri="{FF2B5EF4-FFF2-40B4-BE49-F238E27FC236}">
                <a16:creationId xmlns:a16="http://schemas.microsoft.com/office/drawing/2014/main" id="{A9E96327-B50E-B2FB-F649-32DCCD5551DA}"/>
              </a:ext>
            </a:extLst>
          </p:cNvPr>
          <p:cNvSpPr/>
          <p:nvPr/>
        </p:nvSpPr>
        <p:spPr>
          <a:xfrm>
            <a:off x="3314451" y="4118600"/>
            <a:ext cx="990000" cy="447228"/>
          </a:xfrm>
          <a:prstGeom prst="roundRect">
            <a:avLst>
              <a:gd name="adj" fmla="val 9057"/>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5" name="四角形: 角を丸くする 174">
            <a:extLst>
              <a:ext uri="{FF2B5EF4-FFF2-40B4-BE49-F238E27FC236}">
                <a16:creationId xmlns:a16="http://schemas.microsoft.com/office/drawing/2014/main" id="{AEE45F24-B2CC-1FFC-4062-08A51EA45E61}"/>
              </a:ext>
            </a:extLst>
          </p:cNvPr>
          <p:cNvSpPr/>
          <p:nvPr/>
        </p:nvSpPr>
        <p:spPr>
          <a:xfrm>
            <a:off x="1113462" y="395289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grpSp>
        <p:nvGrpSpPr>
          <p:cNvPr id="222" name="グループ化 221">
            <a:extLst>
              <a:ext uri="{FF2B5EF4-FFF2-40B4-BE49-F238E27FC236}">
                <a16:creationId xmlns:a16="http://schemas.microsoft.com/office/drawing/2014/main" id="{EF92CC04-608E-1F65-5CEB-D5AFF8B211AE}"/>
              </a:ext>
            </a:extLst>
          </p:cNvPr>
          <p:cNvGrpSpPr/>
          <p:nvPr/>
        </p:nvGrpSpPr>
        <p:grpSpPr>
          <a:xfrm>
            <a:off x="1065370" y="2214130"/>
            <a:ext cx="7623499" cy="360040"/>
            <a:chOff x="1065370" y="2214130"/>
            <a:chExt cx="7623499" cy="360040"/>
          </a:xfrm>
        </p:grpSpPr>
        <p:sp>
          <p:nvSpPr>
            <p:cNvPr id="223" name="正方形/長方形 222">
              <a:extLst>
                <a:ext uri="{FF2B5EF4-FFF2-40B4-BE49-F238E27FC236}">
                  <a16:creationId xmlns:a16="http://schemas.microsoft.com/office/drawing/2014/main" id="{4B5AC8BB-5B89-B2D2-1DC0-ED01CC91D694}"/>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4" name="正方形/長方形 223">
              <a:extLst>
                <a:ext uri="{FF2B5EF4-FFF2-40B4-BE49-F238E27FC236}">
                  <a16:creationId xmlns:a16="http://schemas.microsoft.com/office/drawing/2014/main" id="{A56D33A7-8558-1632-7072-AE23EB765F4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5" name="正方形/長方形 224">
              <a:extLst>
                <a:ext uri="{FF2B5EF4-FFF2-40B4-BE49-F238E27FC236}">
                  <a16:creationId xmlns:a16="http://schemas.microsoft.com/office/drawing/2014/main" id="{B6A48F38-2FC9-9C94-C92D-A415C53E214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6" name="正方形/長方形 225">
              <a:extLst>
                <a:ext uri="{FF2B5EF4-FFF2-40B4-BE49-F238E27FC236}">
                  <a16:creationId xmlns:a16="http://schemas.microsoft.com/office/drawing/2014/main" id="{D3FB4784-C349-8ACB-6D75-BEEAA59F59AF}"/>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7" name="正方形/長方形 226">
              <a:extLst>
                <a:ext uri="{FF2B5EF4-FFF2-40B4-BE49-F238E27FC236}">
                  <a16:creationId xmlns:a16="http://schemas.microsoft.com/office/drawing/2014/main" id="{CE480591-FB18-7999-834C-4BC195E5A23F}"/>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8" name="正方形/長方形 227">
              <a:extLst>
                <a:ext uri="{FF2B5EF4-FFF2-40B4-BE49-F238E27FC236}">
                  <a16:creationId xmlns:a16="http://schemas.microsoft.com/office/drawing/2014/main" id="{03EAD857-FE30-701E-7F9C-02B18BFDF3B5}"/>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9" name="正方形/長方形 228">
              <a:extLst>
                <a:ext uri="{FF2B5EF4-FFF2-40B4-BE49-F238E27FC236}">
                  <a16:creationId xmlns:a16="http://schemas.microsoft.com/office/drawing/2014/main" id="{2985147F-4151-3B8D-E418-49EE94935F9C}"/>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0" name="テキスト ボックス 229">
              <a:extLst>
                <a:ext uri="{FF2B5EF4-FFF2-40B4-BE49-F238E27FC236}">
                  <a16:creationId xmlns:a16="http://schemas.microsoft.com/office/drawing/2014/main" id="{C096BB18-8AD7-B24F-A950-B51513CA954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31" name="テキスト ボックス 230">
              <a:extLst>
                <a:ext uri="{FF2B5EF4-FFF2-40B4-BE49-F238E27FC236}">
                  <a16:creationId xmlns:a16="http://schemas.microsoft.com/office/drawing/2014/main" id="{7CD402A5-B9D5-F2CF-B7B0-340D58DFC559}"/>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232" name="テキスト ボックス 231">
              <a:extLst>
                <a:ext uri="{FF2B5EF4-FFF2-40B4-BE49-F238E27FC236}">
                  <a16:creationId xmlns:a16="http://schemas.microsoft.com/office/drawing/2014/main" id="{B508E583-6A3D-71F6-AAFF-D2D240843DD4}"/>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233" name="テキスト ボックス 232">
              <a:extLst>
                <a:ext uri="{FF2B5EF4-FFF2-40B4-BE49-F238E27FC236}">
                  <a16:creationId xmlns:a16="http://schemas.microsoft.com/office/drawing/2014/main" id="{2EC36D5C-F234-2EFC-C9AA-E8BD5B91224C}"/>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234" name="テキスト ボックス 233">
              <a:extLst>
                <a:ext uri="{FF2B5EF4-FFF2-40B4-BE49-F238E27FC236}">
                  <a16:creationId xmlns:a16="http://schemas.microsoft.com/office/drawing/2014/main" id="{FA80C86F-5954-8B2C-AC92-5CE27A78A0FE}"/>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235" name="テキスト ボックス 234">
              <a:extLst>
                <a:ext uri="{FF2B5EF4-FFF2-40B4-BE49-F238E27FC236}">
                  <a16:creationId xmlns:a16="http://schemas.microsoft.com/office/drawing/2014/main" id="{119537FA-1475-9CC0-5656-174B55E21A6E}"/>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236" name="テキスト ボックス 235">
              <a:extLst>
                <a:ext uri="{FF2B5EF4-FFF2-40B4-BE49-F238E27FC236}">
                  <a16:creationId xmlns:a16="http://schemas.microsoft.com/office/drawing/2014/main" id="{743AC611-2336-5ADC-095A-0737083AA4D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148" name="四角形: 角を丸くする 147">
            <a:extLst>
              <a:ext uri="{FF2B5EF4-FFF2-40B4-BE49-F238E27FC236}">
                <a16:creationId xmlns:a16="http://schemas.microsoft.com/office/drawing/2014/main" id="{F5653905-FE65-899B-254D-04AB7352E074}"/>
              </a:ext>
            </a:extLst>
          </p:cNvPr>
          <p:cNvSpPr/>
          <p:nvPr/>
        </p:nvSpPr>
        <p:spPr>
          <a:xfrm>
            <a:off x="3314451" y="3052604"/>
            <a:ext cx="990000" cy="829631"/>
          </a:xfrm>
          <a:prstGeom prst="roundRect">
            <a:avLst>
              <a:gd name="adj" fmla="val 542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57">
            <a:extLst>
              <a:ext uri="{FF2B5EF4-FFF2-40B4-BE49-F238E27FC236}">
                <a16:creationId xmlns:a16="http://schemas.microsoft.com/office/drawing/2014/main" id="{2900AE93-3E63-A978-0700-4A4780F042E4}"/>
              </a:ext>
            </a:extLst>
          </p:cNvPr>
          <p:cNvSpPr/>
          <p:nvPr/>
        </p:nvSpPr>
        <p:spPr>
          <a:xfrm>
            <a:off x="5508178" y="4644840"/>
            <a:ext cx="990000" cy="260256"/>
          </a:xfrm>
          <a:prstGeom prst="roundRect">
            <a:avLst>
              <a:gd name="adj" fmla="val 1359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6" name="四角形: 角を丸くする 175">
            <a:extLst>
              <a:ext uri="{FF2B5EF4-FFF2-40B4-BE49-F238E27FC236}">
                <a16:creationId xmlns:a16="http://schemas.microsoft.com/office/drawing/2014/main" id="{3002224F-590C-CC14-2668-39C243B5B346}"/>
              </a:ext>
            </a:extLst>
          </p:cNvPr>
          <p:cNvSpPr/>
          <p:nvPr/>
        </p:nvSpPr>
        <p:spPr>
          <a:xfrm>
            <a:off x="2224557" y="39979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77" name="四角形: 角を丸くする 176">
            <a:extLst>
              <a:ext uri="{FF2B5EF4-FFF2-40B4-BE49-F238E27FC236}">
                <a16:creationId xmlns:a16="http://schemas.microsoft.com/office/drawing/2014/main" id="{E6A98EA9-FC70-86FB-62A3-AE2C5A504DE9}"/>
              </a:ext>
            </a:extLst>
          </p:cNvPr>
          <p:cNvSpPr/>
          <p:nvPr/>
        </p:nvSpPr>
        <p:spPr>
          <a:xfrm>
            <a:off x="3314451" y="389762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81" name="四角形: 角を丸くする 180">
            <a:extLst>
              <a:ext uri="{FF2B5EF4-FFF2-40B4-BE49-F238E27FC236}">
                <a16:creationId xmlns:a16="http://schemas.microsoft.com/office/drawing/2014/main" id="{00CF5553-77A2-E3CB-6059-6108B3C1EF18}"/>
              </a:ext>
            </a:extLst>
          </p:cNvPr>
          <p:cNvSpPr/>
          <p:nvPr/>
        </p:nvSpPr>
        <p:spPr>
          <a:xfrm>
            <a:off x="2224557" y="3064695"/>
            <a:ext cx="990000" cy="595812"/>
          </a:xfrm>
          <a:prstGeom prst="roundRect">
            <a:avLst>
              <a:gd name="adj" fmla="val 7583"/>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88" name="四角形: 角を丸くする 187">
            <a:extLst>
              <a:ext uri="{FF2B5EF4-FFF2-40B4-BE49-F238E27FC236}">
                <a16:creationId xmlns:a16="http://schemas.microsoft.com/office/drawing/2014/main" id="{3B7BFE1F-9B5E-F619-7F55-1802F61B7297}"/>
              </a:ext>
            </a:extLst>
          </p:cNvPr>
          <p:cNvSpPr/>
          <p:nvPr/>
        </p:nvSpPr>
        <p:spPr>
          <a:xfrm>
            <a:off x="4416439" y="3816276"/>
            <a:ext cx="990000" cy="21659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89" name="四角形: 角を丸くする 188">
            <a:extLst>
              <a:ext uri="{FF2B5EF4-FFF2-40B4-BE49-F238E27FC236}">
                <a16:creationId xmlns:a16="http://schemas.microsoft.com/office/drawing/2014/main" id="{4765F8B8-41A4-4B68-58A7-BED762A73662}"/>
              </a:ext>
            </a:extLst>
          </p:cNvPr>
          <p:cNvSpPr/>
          <p:nvPr/>
        </p:nvSpPr>
        <p:spPr>
          <a:xfrm>
            <a:off x="4416439" y="3035984"/>
            <a:ext cx="990000" cy="754492"/>
          </a:xfrm>
          <a:prstGeom prst="roundRect">
            <a:avLst>
              <a:gd name="adj" fmla="val 6284"/>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94" name="四角形: 角を丸くする 193">
            <a:extLst>
              <a:ext uri="{FF2B5EF4-FFF2-40B4-BE49-F238E27FC236}">
                <a16:creationId xmlns:a16="http://schemas.microsoft.com/office/drawing/2014/main" id="{F6A55D34-FFC1-B30A-0159-93A5BB15FF0C}"/>
              </a:ext>
            </a:extLst>
          </p:cNvPr>
          <p:cNvSpPr/>
          <p:nvPr/>
        </p:nvSpPr>
        <p:spPr>
          <a:xfrm>
            <a:off x="5508178" y="3064694"/>
            <a:ext cx="990000" cy="750647"/>
          </a:xfrm>
          <a:prstGeom prst="roundRect">
            <a:avLst>
              <a:gd name="adj" fmla="val 675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5" name="四角形: 角を丸くする 194">
            <a:extLst>
              <a:ext uri="{FF2B5EF4-FFF2-40B4-BE49-F238E27FC236}">
                <a16:creationId xmlns:a16="http://schemas.microsoft.com/office/drawing/2014/main" id="{EBF16CAB-B175-54D6-469F-3E667409F9F2}"/>
              </a:ext>
            </a:extLst>
          </p:cNvPr>
          <p:cNvSpPr/>
          <p:nvPr/>
        </p:nvSpPr>
        <p:spPr>
          <a:xfrm>
            <a:off x="5508178" y="38346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90" name="四角形: 角を丸くする 189">
            <a:extLst>
              <a:ext uri="{FF2B5EF4-FFF2-40B4-BE49-F238E27FC236}">
                <a16:creationId xmlns:a16="http://schemas.microsoft.com/office/drawing/2014/main" id="{D493BE51-8E0B-2FCF-015E-43D5CF240CBA}"/>
              </a:ext>
            </a:extLst>
          </p:cNvPr>
          <p:cNvSpPr/>
          <p:nvPr/>
        </p:nvSpPr>
        <p:spPr>
          <a:xfrm>
            <a:off x="4416439" y="4046543"/>
            <a:ext cx="990000" cy="841594"/>
          </a:xfrm>
          <a:prstGeom prst="roundRect">
            <a:avLst>
              <a:gd name="adj" fmla="val 9180"/>
            </a:avLst>
          </a:prstGeom>
          <a:solidFill>
            <a:srgbClr val="FF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62" name="四角形: 角を丸くする 161">
            <a:extLst>
              <a:ext uri="{FF2B5EF4-FFF2-40B4-BE49-F238E27FC236}">
                <a16:creationId xmlns:a16="http://schemas.microsoft.com/office/drawing/2014/main" id="{856C1AC8-2B00-C27C-BF6D-9A83F66B57DA}"/>
              </a:ext>
            </a:extLst>
          </p:cNvPr>
          <p:cNvSpPr/>
          <p:nvPr/>
        </p:nvSpPr>
        <p:spPr>
          <a:xfrm>
            <a:off x="6600080" y="2995398"/>
            <a:ext cx="990000" cy="3384957"/>
          </a:xfrm>
          <a:prstGeom prst="roundRect">
            <a:avLst>
              <a:gd name="adj" fmla="val 8048"/>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4"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sp>
        <p:nvSpPr>
          <p:cNvPr id="196" name="テキスト ボックス 195">
            <a:extLst>
              <a:ext uri="{FF2B5EF4-FFF2-40B4-BE49-F238E27FC236}">
                <a16:creationId xmlns:a16="http://schemas.microsoft.com/office/drawing/2014/main" id="{D7DCB5FB-D2CF-21B5-6FBF-474636E709D5}"/>
              </a:ext>
            </a:extLst>
          </p:cNvPr>
          <p:cNvSpPr txBox="1"/>
          <p:nvPr/>
        </p:nvSpPr>
        <p:spPr>
          <a:xfrm>
            <a:off x="6601653" y="4688958"/>
            <a:ext cx="9659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47" name="四角形: 角を丸くする 146">
            <a:extLst>
              <a:ext uri="{FF2B5EF4-FFF2-40B4-BE49-F238E27FC236}">
                <a16:creationId xmlns:a16="http://schemas.microsoft.com/office/drawing/2014/main" id="{1BC48705-6A3C-3F43-118E-03CFD687A793}"/>
              </a:ext>
            </a:extLst>
          </p:cNvPr>
          <p:cNvSpPr/>
          <p:nvPr/>
        </p:nvSpPr>
        <p:spPr>
          <a:xfrm>
            <a:off x="3314451" y="2689304"/>
            <a:ext cx="990000" cy="265204"/>
          </a:xfrm>
          <a:prstGeom prst="roundRect">
            <a:avLst>
              <a:gd name="adj" fmla="val 15188"/>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156" name="四角形: 角を丸くする 155">
            <a:extLst>
              <a:ext uri="{FF2B5EF4-FFF2-40B4-BE49-F238E27FC236}">
                <a16:creationId xmlns:a16="http://schemas.microsoft.com/office/drawing/2014/main" id="{A000EFB3-6A9E-5839-6472-63781D20C155}"/>
              </a:ext>
            </a:extLst>
          </p:cNvPr>
          <p:cNvSpPr/>
          <p:nvPr/>
        </p:nvSpPr>
        <p:spPr>
          <a:xfrm>
            <a:off x="5508178" y="2697117"/>
            <a:ext cx="990000" cy="254504"/>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183" name="四角形: 角を丸くする 182">
            <a:extLst>
              <a:ext uri="{FF2B5EF4-FFF2-40B4-BE49-F238E27FC236}">
                <a16:creationId xmlns:a16="http://schemas.microsoft.com/office/drawing/2014/main" id="{811B9D66-AEC5-67D3-B8E3-1B7648F80E61}"/>
              </a:ext>
            </a:extLst>
          </p:cNvPr>
          <p:cNvSpPr/>
          <p:nvPr/>
        </p:nvSpPr>
        <p:spPr>
          <a:xfrm>
            <a:off x="1119202" y="3046250"/>
            <a:ext cx="990000" cy="279435"/>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82" name="テキスト ボックス 81">
            <a:extLst>
              <a:ext uri="{FF2B5EF4-FFF2-40B4-BE49-F238E27FC236}">
                <a16:creationId xmlns:a16="http://schemas.microsoft.com/office/drawing/2014/main" id="{35A2E74E-779A-8990-F69A-CF8B6C59AC73}"/>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F706928A-6DB7-1412-6321-508738F87185}"/>
              </a:ext>
            </a:extLst>
          </p:cNvPr>
          <p:cNvSpPr/>
          <p:nvPr/>
        </p:nvSpPr>
        <p:spPr>
          <a:xfrm>
            <a:off x="3314451" y="5334764"/>
            <a:ext cx="990000" cy="1025739"/>
          </a:xfrm>
          <a:prstGeom prst="roundRect">
            <a:avLst>
              <a:gd name="adj" fmla="val 7034"/>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あり</a:t>
            </a:r>
          </a:p>
        </p:txBody>
      </p:sp>
      <p:sp>
        <p:nvSpPr>
          <p:cNvPr id="141" name="四角形: 角を丸くする 140">
            <a:extLst>
              <a:ext uri="{FF2B5EF4-FFF2-40B4-BE49-F238E27FC236}">
                <a16:creationId xmlns:a16="http://schemas.microsoft.com/office/drawing/2014/main" id="{6EE6429F-CFB7-A179-3CF5-378685F081E3}"/>
              </a:ext>
            </a:extLst>
          </p:cNvPr>
          <p:cNvSpPr/>
          <p:nvPr/>
        </p:nvSpPr>
        <p:spPr>
          <a:xfrm>
            <a:off x="1123968" y="4980025"/>
            <a:ext cx="990000" cy="330965"/>
          </a:xfrm>
          <a:prstGeom prst="roundRect">
            <a:avLst>
              <a:gd name="adj" fmla="val 11889"/>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0" name="四角形: 角を丸くする 149">
            <a:extLst>
              <a:ext uri="{FF2B5EF4-FFF2-40B4-BE49-F238E27FC236}">
                <a16:creationId xmlns:a16="http://schemas.microsoft.com/office/drawing/2014/main" id="{BCCDA6F7-82AE-FD1C-1B9E-4559A38620BF}"/>
              </a:ext>
            </a:extLst>
          </p:cNvPr>
          <p:cNvSpPr/>
          <p:nvPr/>
        </p:nvSpPr>
        <p:spPr>
          <a:xfrm>
            <a:off x="3303636" y="4565827"/>
            <a:ext cx="990000" cy="332942"/>
          </a:xfrm>
          <a:prstGeom prst="round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161" name="四角形: 角を丸くする 160">
            <a:extLst>
              <a:ext uri="{FF2B5EF4-FFF2-40B4-BE49-F238E27FC236}">
                <a16:creationId xmlns:a16="http://schemas.microsoft.com/office/drawing/2014/main" id="{C494DE40-38EB-4D9F-768A-80B82A4DEA96}"/>
              </a:ext>
            </a:extLst>
          </p:cNvPr>
          <p:cNvSpPr/>
          <p:nvPr/>
        </p:nvSpPr>
        <p:spPr>
          <a:xfrm>
            <a:off x="5508178" y="5153347"/>
            <a:ext cx="990000" cy="589551"/>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7" name="四角形: 角を丸くする 186">
            <a:extLst>
              <a:ext uri="{FF2B5EF4-FFF2-40B4-BE49-F238E27FC236}">
                <a16:creationId xmlns:a16="http://schemas.microsoft.com/office/drawing/2014/main" id="{775A7648-6965-CEBF-15FA-A4E95FC94DBA}"/>
              </a:ext>
            </a:extLst>
          </p:cNvPr>
          <p:cNvSpPr/>
          <p:nvPr/>
        </p:nvSpPr>
        <p:spPr>
          <a:xfrm>
            <a:off x="4398591" y="4991973"/>
            <a:ext cx="990000" cy="343587"/>
          </a:xfrm>
          <a:prstGeom prst="roundRect">
            <a:avLst>
              <a:gd name="adj" fmla="val 10694"/>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191" name="四角形: 角を丸くする 190">
            <a:extLst>
              <a:ext uri="{FF2B5EF4-FFF2-40B4-BE49-F238E27FC236}">
                <a16:creationId xmlns:a16="http://schemas.microsoft.com/office/drawing/2014/main" id="{06822262-DD1F-A6BB-AFCC-83C79452FDAD}"/>
              </a:ext>
            </a:extLst>
          </p:cNvPr>
          <p:cNvSpPr/>
          <p:nvPr/>
        </p:nvSpPr>
        <p:spPr>
          <a:xfrm>
            <a:off x="3314451" y="4988949"/>
            <a:ext cx="990000" cy="33117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59" name="四角形: 角を丸くする 158">
            <a:extLst>
              <a:ext uri="{FF2B5EF4-FFF2-40B4-BE49-F238E27FC236}">
                <a16:creationId xmlns:a16="http://schemas.microsoft.com/office/drawing/2014/main" id="{AAAA8A57-C5A7-0694-DC94-AAD3C3C4FE4A}"/>
              </a:ext>
            </a:extLst>
          </p:cNvPr>
          <p:cNvSpPr/>
          <p:nvPr/>
        </p:nvSpPr>
        <p:spPr>
          <a:xfrm>
            <a:off x="5510793" y="4062670"/>
            <a:ext cx="990000" cy="560200"/>
          </a:xfrm>
          <a:prstGeom prst="roundRect">
            <a:avLst>
              <a:gd name="adj" fmla="val 12133"/>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pic>
        <p:nvPicPr>
          <p:cNvPr id="109" name="図 108"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0217" y="5566918"/>
            <a:ext cx="331638" cy="206788"/>
          </a:xfrm>
          <a:prstGeom prst="rect">
            <a:avLst/>
          </a:prstGeom>
        </p:spPr>
      </p:pic>
      <p:pic>
        <p:nvPicPr>
          <p:cNvPr id="110" name="図 109"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3446" y="6180621"/>
            <a:ext cx="321884" cy="200707"/>
          </a:xfrm>
          <a:prstGeom prst="rect">
            <a:avLst/>
          </a:prstGeom>
        </p:spPr>
      </p:pic>
      <p:sp>
        <p:nvSpPr>
          <p:cNvPr id="140" name="四角形: 角を丸くする 139">
            <a:extLst>
              <a:ext uri="{FF2B5EF4-FFF2-40B4-BE49-F238E27FC236}">
                <a16:creationId xmlns:a16="http://schemas.microsoft.com/office/drawing/2014/main" id="{F075215F-010F-8BC8-B3EC-559CBB35F7FC}"/>
              </a:ext>
            </a:extLst>
          </p:cNvPr>
          <p:cNvSpPr/>
          <p:nvPr/>
        </p:nvSpPr>
        <p:spPr>
          <a:xfrm>
            <a:off x="1123968" y="4683328"/>
            <a:ext cx="990000" cy="215166"/>
          </a:xfrm>
          <a:prstGeom prst="roundRect">
            <a:avLst>
              <a:gd name="adj" fmla="val 8656"/>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82" name="四角形: 角を丸くする 181">
            <a:extLst>
              <a:ext uri="{FF2B5EF4-FFF2-40B4-BE49-F238E27FC236}">
                <a16:creationId xmlns:a16="http://schemas.microsoft.com/office/drawing/2014/main" id="{45F91EC9-41DF-F572-9FF3-FBC39EB3394C}"/>
              </a:ext>
            </a:extLst>
          </p:cNvPr>
          <p:cNvSpPr/>
          <p:nvPr/>
        </p:nvSpPr>
        <p:spPr>
          <a:xfrm>
            <a:off x="2224557" y="4219076"/>
            <a:ext cx="990000" cy="455088"/>
          </a:xfrm>
          <a:prstGeom prst="roundRect">
            <a:avLst>
              <a:gd name="adj" fmla="val 710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2" name="四角形: 角を丸くする 187">
            <a:extLst>
              <a:ext uri="{FF2B5EF4-FFF2-40B4-BE49-F238E27FC236}">
                <a16:creationId xmlns:a16="http://schemas.microsoft.com/office/drawing/2014/main" id="{3B7BFE1F-9B5E-F619-7F55-1802F61B7297}"/>
              </a:ext>
            </a:extLst>
          </p:cNvPr>
          <p:cNvSpPr/>
          <p:nvPr/>
        </p:nvSpPr>
        <p:spPr>
          <a:xfrm>
            <a:off x="2206029" y="3688379"/>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93" name="タイトル 1">
            <a:extLst>
              <a:ext uri="{FF2B5EF4-FFF2-40B4-BE49-F238E27FC236}">
                <a16:creationId xmlns:a16="http://schemas.microsoft.com/office/drawing/2014/main" id="{8909EA7D-B014-7008-98AF-977EAA87873A}"/>
              </a:ext>
            </a:extLst>
          </p:cNvPr>
          <p:cNvSpPr txBox="1">
            <a:spLocks/>
          </p:cNvSpPr>
          <p:nvPr/>
        </p:nvSpPr>
        <p:spPr>
          <a:xfrm>
            <a:off x="1022407" y="6489535"/>
            <a:ext cx="4136716" cy="37212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隔週水曜日に副業・兼業先での宿日直許可のある宿直（当直）に、</a:t>
            </a:r>
            <a:endPar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隔週土曜日に副業・兼業先での宿日直許可のない日当直に従事。</a:t>
            </a:r>
            <a:endParaRPr kumimoji="1" lang="ja-JP" altLang="en-US" sz="105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4" name="四角形: 角を丸くする 138">
            <a:extLst>
              <a:ext uri="{FF2B5EF4-FFF2-40B4-BE49-F238E27FC236}">
                <a16:creationId xmlns:a16="http://schemas.microsoft.com/office/drawing/2014/main" id="{A63A61FA-8F91-5439-3315-0A62D760552E}"/>
              </a:ext>
            </a:extLst>
          </p:cNvPr>
          <p:cNvSpPr/>
          <p:nvPr/>
        </p:nvSpPr>
        <p:spPr>
          <a:xfrm>
            <a:off x="1110279" y="4186677"/>
            <a:ext cx="990000" cy="474680"/>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1" name="四角形: 角を丸くする 19">
            <a:extLst>
              <a:ext uri="{FF2B5EF4-FFF2-40B4-BE49-F238E27FC236}">
                <a16:creationId xmlns:a16="http://schemas.microsoft.com/office/drawing/2014/main" id="{A4BB301B-162C-4E3C-8CF4-F7102C4D035A}"/>
              </a:ext>
            </a:extLst>
          </p:cNvPr>
          <p:cNvSpPr/>
          <p:nvPr/>
        </p:nvSpPr>
        <p:spPr>
          <a:xfrm>
            <a:off x="4417754" y="2680250"/>
            <a:ext cx="990000" cy="256078"/>
          </a:xfrm>
          <a:prstGeom prst="roundRect">
            <a:avLst>
              <a:gd name="adj" fmla="val 8792"/>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許可あり</a:t>
            </a:r>
          </a:p>
        </p:txBody>
      </p:sp>
      <p:sp>
        <p:nvSpPr>
          <p:cNvPr id="112"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17" name="四角形: 角を丸くする 187">
            <a:extLst>
              <a:ext uri="{FF2B5EF4-FFF2-40B4-BE49-F238E27FC236}">
                <a16:creationId xmlns:a16="http://schemas.microsoft.com/office/drawing/2014/main" id="{3B7BFE1F-9B5E-F619-7F55-1802F61B7297}"/>
              </a:ext>
            </a:extLst>
          </p:cNvPr>
          <p:cNvSpPr/>
          <p:nvPr/>
        </p:nvSpPr>
        <p:spPr>
          <a:xfrm>
            <a:off x="6608150" y="2680250"/>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19" name="四角形: 角を丸くする 187">
            <a:extLst>
              <a:ext uri="{FF2B5EF4-FFF2-40B4-BE49-F238E27FC236}">
                <a16:creationId xmlns:a16="http://schemas.microsoft.com/office/drawing/2014/main" id="{3B7BFE1F-9B5E-F619-7F55-1802F61B7297}"/>
              </a:ext>
            </a:extLst>
          </p:cNvPr>
          <p:cNvSpPr/>
          <p:nvPr/>
        </p:nvSpPr>
        <p:spPr>
          <a:xfrm>
            <a:off x="7655431" y="3065535"/>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pic>
        <p:nvPicPr>
          <p:cNvPr id="121" name="図 120"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1242" y="2697117"/>
            <a:ext cx="331638" cy="206788"/>
          </a:xfrm>
          <a:prstGeom prst="rect">
            <a:avLst/>
          </a:prstGeom>
        </p:spPr>
      </p:pic>
      <p:sp>
        <p:nvSpPr>
          <p:cNvPr id="123" name="四角形: 角を丸くする 140">
            <a:extLst>
              <a:ext uri="{FF2B5EF4-FFF2-40B4-BE49-F238E27FC236}">
                <a16:creationId xmlns:a16="http://schemas.microsoft.com/office/drawing/2014/main" id="{6EE6429F-CFB7-A179-3CF5-378685F081E3}"/>
              </a:ext>
            </a:extLst>
          </p:cNvPr>
          <p:cNvSpPr/>
          <p:nvPr/>
        </p:nvSpPr>
        <p:spPr>
          <a:xfrm>
            <a:off x="2211242" y="4685899"/>
            <a:ext cx="990000" cy="261085"/>
          </a:xfrm>
          <a:prstGeom prst="roundRect">
            <a:avLst>
              <a:gd name="adj" fmla="val 118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5" name="四角形: 角を丸くする 16">
            <a:extLst>
              <a:ext uri="{FF2B5EF4-FFF2-40B4-BE49-F238E27FC236}">
                <a16:creationId xmlns:a16="http://schemas.microsoft.com/office/drawing/2014/main" id="{60599EDE-2863-C5A2-F515-5A83369E4F91}"/>
              </a:ext>
            </a:extLst>
          </p:cNvPr>
          <p:cNvSpPr/>
          <p:nvPr/>
        </p:nvSpPr>
        <p:spPr>
          <a:xfrm>
            <a:off x="1115083" y="5323242"/>
            <a:ext cx="990000" cy="105711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2C97AB12-BE61-26D7-AB69-A87DF0931516}"/>
              </a:ext>
            </a:extLst>
          </p:cNvPr>
          <p:cNvSpPr txBox="1"/>
          <p:nvPr/>
        </p:nvSpPr>
        <p:spPr>
          <a:xfrm>
            <a:off x="1031539" y="567079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5" name="四角形: 角を丸くする 16">
            <a:extLst>
              <a:ext uri="{FF2B5EF4-FFF2-40B4-BE49-F238E27FC236}">
                <a16:creationId xmlns:a16="http://schemas.microsoft.com/office/drawing/2014/main" id="{60599EDE-2863-C5A2-F515-5A83369E4F91}"/>
              </a:ext>
            </a:extLst>
          </p:cNvPr>
          <p:cNvSpPr/>
          <p:nvPr/>
        </p:nvSpPr>
        <p:spPr>
          <a:xfrm>
            <a:off x="2212684" y="5742898"/>
            <a:ext cx="990000" cy="63843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2C97AB12-BE61-26D7-AB69-A87DF0931516}"/>
              </a:ext>
            </a:extLst>
          </p:cNvPr>
          <p:cNvSpPr txBox="1"/>
          <p:nvPr/>
        </p:nvSpPr>
        <p:spPr>
          <a:xfrm>
            <a:off x="2159480" y="5847655"/>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9" name="四角形: 角を丸くする 16">
            <a:extLst>
              <a:ext uri="{FF2B5EF4-FFF2-40B4-BE49-F238E27FC236}">
                <a16:creationId xmlns:a16="http://schemas.microsoft.com/office/drawing/2014/main" id="{60599EDE-2863-C5A2-F515-5A83369E4F91}"/>
              </a:ext>
            </a:extLst>
          </p:cNvPr>
          <p:cNvSpPr/>
          <p:nvPr/>
        </p:nvSpPr>
        <p:spPr>
          <a:xfrm>
            <a:off x="4411291" y="5702338"/>
            <a:ext cx="990000" cy="65816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1" name="テキスト ボックス 130">
            <a:extLst>
              <a:ext uri="{FF2B5EF4-FFF2-40B4-BE49-F238E27FC236}">
                <a16:creationId xmlns:a16="http://schemas.microsoft.com/office/drawing/2014/main" id="{2C97AB12-BE61-26D7-AB69-A87DF0931516}"/>
              </a:ext>
            </a:extLst>
          </p:cNvPr>
          <p:cNvSpPr txBox="1"/>
          <p:nvPr/>
        </p:nvSpPr>
        <p:spPr>
          <a:xfrm>
            <a:off x="4329702" y="5800587"/>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32" name="四角形: 角を丸くする 16">
            <a:extLst>
              <a:ext uri="{FF2B5EF4-FFF2-40B4-BE49-F238E27FC236}">
                <a16:creationId xmlns:a16="http://schemas.microsoft.com/office/drawing/2014/main" id="{60599EDE-2863-C5A2-F515-5A83369E4F91}"/>
              </a:ext>
            </a:extLst>
          </p:cNvPr>
          <p:cNvSpPr/>
          <p:nvPr/>
        </p:nvSpPr>
        <p:spPr>
          <a:xfrm>
            <a:off x="7665898" y="3420402"/>
            <a:ext cx="990000" cy="139312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2C97AB12-BE61-26D7-AB69-A87DF0931516}"/>
              </a:ext>
            </a:extLst>
          </p:cNvPr>
          <p:cNvSpPr txBox="1"/>
          <p:nvPr/>
        </p:nvSpPr>
        <p:spPr>
          <a:xfrm>
            <a:off x="7612259" y="390375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05" name="テキスト ボックス 104">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F2F41DA5-EEDC-1C72-9E65-ABFFC30412D0}"/>
              </a:ext>
            </a:extLst>
          </p:cNvPr>
          <p:cNvSpPr txBox="1"/>
          <p:nvPr/>
        </p:nvSpPr>
        <p:spPr>
          <a:xfrm>
            <a:off x="103670" y="4796680"/>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13" name="正方形/長方形 112"/>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4" name="正方形/長方形 133"/>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四角形: 角を丸くする 187">
            <a:extLst>
              <a:ext uri="{FF2B5EF4-FFF2-40B4-BE49-F238E27FC236}">
                <a16:creationId xmlns:a16="http://schemas.microsoft.com/office/drawing/2014/main" id="{3B7BFE1F-9B5E-F619-7F55-1802F61B7297}"/>
              </a:ext>
            </a:extLst>
          </p:cNvPr>
          <p:cNvSpPr/>
          <p:nvPr/>
        </p:nvSpPr>
        <p:spPr>
          <a:xfrm>
            <a:off x="2206482" y="2684188"/>
            <a:ext cx="990000" cy="245849"/>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6" name="四角形: 角を丸くする 187">
            <a:extLst>
              <a:ext uri="{FF2B5EF4-FFF2-40B4-BE49-F238E27FC236}">
                <a16:creationId xmlns:a16="http://schemas.microsoft.com/office/drawing/2014/main" id="{3B7BFE1F-9B5E-F619-7F55-1802F61B7297}"/>
              </a:ext>
            </a:extLst>
          </p:cNvPr>
          <p:cNvSpPr/>
          <p:nvPr/>
        </p:nvSpPr>
        <p:spPr>
          <a:xfrm>
            <a:off x="4396280" y="5355487"/>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7" name="四角形: 角を丸くする 24">
            <a:extLst>
              <a:ext uri="{FF2B5EF4-FFF2-40B4-BE49-F238E27FC236}">
                <a16:creationId xmlns:a16="http://schemas.microsoft.com/office/drawing/2014/main" id="{63CD3C38-E3FB-2025-E07E-BED154DDAB3C}"/>
              </a:ext>
            </a:extLst>
          </p:cNvPr>
          <p:cNvSpPr/>
          <p:nvPr/>
        </p:nvSpPr>
        <p:spPr>
          <a:xfrm>
            <a:off x="2200145" y="4994471"/>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42" name="グループ化 141"/>
          <p:cNvGrpSpPr/>
          <p:nvPr/>
        </p:nvGrpSpPr>
        <p:grpSpPr>
          <a:xfrm>
            <a:off x="6875205" y="116632"/>
            <a:ext cx="2268795" cy="670967"/>
            <a:chOff x="6732239" y="154501"/>
            <a:chExt cx="2521331" cy="670967"/>
          </a:xfrm>
        </p:grpSpPr>
        <p:pic>
          <p:nvPicPr>
            <p:cNvPr id="143" name="図 142"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3133" y="564752"/>
              <a:ext cx="315542" cy="196752"/>
            </a:xfrm>
            <a:prstGeom prst="rect">
              <a:avLst/>
            </a:prstGeom>
          </p:spPr>
        </p:pic>
        <p:sp>
          <p:nvSpPr>
            <p:cNvPr id="144" name="テキスト ボックス 143">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5" name="テキスト ボックス 144">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6"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51" name="テキスト ボックス 150">
            <a:extLst>
              <a:ext uri="{FF2B5EF4-FFF2-40B4-BE49-F238E27FC236}">
                <a16:creationId xmlns:a16="http://schemas.microsoft.com/office/drawing/2014/main" id="{D7AD689D-96EB-BAA6-E1AD-02A48645EA88}"/>
              </a:ext>
            </a:extLst>
          </p:cNvPr>
          <p:cNvSpPr txBox="1"/>
          <p:nvPr/>
        </p:nvSpPr>
        <p:spPr>
          <a:xfrm>
            <a:off x="4911439" y="14951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6"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90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2463B765-FB23-7C63-A180-F2DD27FE8239}"/>
              </a:ext>
            </a:extLst>
          </p:cNvPr>
          <p:cNvGrpSpPr/>
          <p:nvPr/>
        </p:nvGrpSpPr>
        <p:grpSpPr>
          <a:xfrm>
            <a:off x="430271" y="217413"/>
            <a:ext cx="8250415" cy="4415743"/>
            <a:chOff x="430271" y="217413"/>
            <a:chExt cx="8250415" cy="4415743"/>
          </a:xfrm>
        </p:grpSpPr>
        <p:sp>
          <p:nvSpPr>
            <p:cNvPr id="15" name="楕円 14">
              <a:extLst>
                <a:ext uri="{FF2B5EF4-FFF2-40B4-BE49-F238E27FC236}">
                  <a16:creationId xmlns:a16="http://schemas.microsoft.com/office/drawing/2014/main" id="{37DC0F49-C848-9C06-749B-430866124D84}"/>
                </a:ext>
              </a:extLst>
            </p:cNvPr>
            <p:cNvSpPr/>
            <p:nvPr/>
          </p:nvSpPr>
          <p:spPr>
            <a:xfrm>
              <a:off x="5242404" y="539545"/>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F84A072-7E14-C5B5-E199-7EB38D3E8D66}"/>
                </a:ext>
              </a:extLst>
            </p:cNvPr>
            <p:cNvSpPr/>
            <p:nvPr/>
          </p:nvSpPr>
          <p:spPr>
            <a:xfrm>
              <a:off x="1596373" y="881219"/>
              <a:ext cx="1541342" cy="151496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17FA5EF-1621-7A4B-4571-A8E61B68F634}"/>
                </a:ext>
              </a:extLst>
            </p:cNvPr>
            <p:cNvSpPr/>
            <p:nvPr/>
          </p:nvSpPr>
          <p:spPr>
            <a:xfrm>
              <a:off x="2574536" y="495367"/>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0BF93E15-E548-7A0E-037B-C8DE08BBD5EB}"/>
                </a:ext>
              </a:extLst>
            </p:cNvPr>
            <p:cNvSpPr/>
            <p:nvPr/>
          </p:nvSpPr>
          <p:spPr>
            <a:xfrm>
              <a:off x="6622448" y="1215969"/>
              <a:ext cx="1550520"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02D7BEB-D97E-7467-FE1C-C6AFAFFF57B8}"/>
                </a:ext>
              </a:extLst>
            </p:cNvPr>
            <p:cNvSpPr/>
            <p:nvPr/>
          </p:nvSpPr>
          <p:spPr>
            <a:xfrm>
              <a:off x="430271" y="2949133"/>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280ED3D-37EF-284A-9867-36B041CEF201}"/>
                </a:ext>
              </a:extLst>
            </p:cNvPr>
            <p:cNvSpPr/>
            <p:nvPr/>
          </p:nvSpPr>
          <p:spPr>
            <a:xfrm>
              <a:off x="7096009" y="3028769"/>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341EB66B-D4C7-8A7C-C10D-0E6A4575459E}"/>
                </a:ext>
              </a:extLst>
            </p:cNvPr>
            <p:cNvSpPr/>
            <p:nvPr/>
          </p:nvSpPr>
          <p:spPr>
            <a:xfrm>
              <a:off x="6906920" y="2180400"/>
              <a:ext cx="1656381" cy="160438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8323565-B8B5-1BB7-D8D1-0B95288918B1}"/>
                </a:ext>
              </a:extLst>
            </p:cNvPr>
            <p:cNvSpPr/>
            <p:nvPr/>
          </p:nvSpPr>
          <p:spPr>
            <a:xfrm>
              <a:off x="3973602" y="217413"/>
              <a:ext cx="1684249" cy="173339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DEF3575-042A-8055-922E-F390244C6178}"/>
                </a:ext>
              </a:extLst>
            </p:cNvPr>
            <p:cNvSpPr/>
            <p:nvPr/>
          </p:nvSpPr>
          <p:spPr>
            <a:xfrm>
              <a:off x="672414" y="1843104"/>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186A3B5D-C758-17FF-3BBD-A011065D929C}"/>
                </a:ext>
              </a:extLst>
            </p:cNvPr>
            <p:cNvSpPr/>
            <p:nvPr/>
          </p:nvSpPr>
          <p:spPr>
            <a:xfrm>
              <a:off x="1156619" y="2662711"/>
              <a:ext cx="1613672" cy="155897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C9A5F83-70F7-4966-C802-8412E7609469}"/>
                </a:ext>
              </a:extLst>
            </p:cNvPr>
            <p:cNvSpPr/>
            <p:nvPr/>
          </p:nvSpPr>
          <p:spPr>
            <a:xfrm>
              <a:off x="1871208" y="1678787"/>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A82983C-C20D-AD3D-3AFA-835F0E2ADDA4}"/>
                </a:ext>
              </a:extLst>
            </p:cNvPr>
            <p:cNvSpPr/>
            <p:nvPr/>
          </p:nvSpPr>
          <p:spPr>
            <a:xfrm>
              <a:off x="5569898" y="156082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E46C4DB3-00F3-E0D6-7F00-51142291B622}"/>
              </a:ext>
            </a:extLst>
          </p:cNvPr>
          <p:cNvSpPr txBox="1"/>
          <p:nvPr/>
        </p:nvSpPr>
        <p:spPr>
          <a:xfrm>
            <a:off x="491610" y="4830144"/>
            <a:ext cx="8281509" cy="1406988"/>
          </a:xfrm>
          <a:prstGeom prst="rect">
            <a:avLst/>
          </a:prstGeom>
          <a:noFill/>
        </p:spPr>
        <p:txBody>
          <a:bodyPr wrap="square">
            <a:spAutoFit/>
          </a:bodyPr>
          <a:lstStyle/>
          <a:p>
            <a:pPr marL="152400" indent="-152400" algn="ctr">
              <a:lnSpc>
                <a:spcPct val="150000"/>
              </a:lnSpc>
            </a:pPr>
            <a:r>
              <a:rPr lang="ja-JP" altLang="en-US" sz="28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しかし、その社会は</a:t>
            </a:r>
            <a:endParaRPr lang="en-US" altLang="ja-JP" sz="28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医師の長時間労働</a:t>
            </a:r>
            <a:r>
              <a:rPr lang="ja-JP" altLang="en-US" sz="28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によって支えられています。</a:t>
            </a:r>
          </a:p>
        </p:txBody>
      </p:sp>
      <p:pic>
        <p:nvPicPr>
          <p:cNvPr id="20" name="図 19">
            <a:extLst>
              <a:ext uri="{FF2B5EF4-FFF2-40B4-BE49-F238E27FC236}">
                <a16:creationId xmlns:a16="http://schemas.microsoft.com/office/drawing/2014/main" id="{AEAC01D3-A09F-5905-1676-06BFD7ED6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6650" y="2764937"/>
            <a:ext cx="1544936" cy="1743168"/>
          </a:xfrm>
          <a:prstGeom prst="rect">
            <a:avLst/>
          </a:prstGeom>
          <a:ln>
            <a:noFill/>
          </a:ln>
        </p:spPr>
      </p:pic>
      <p:grpSp>
        <p:nvGrpSpPr>
          <p:cNvPr id="44" name="グループ化 43">
            <a:extLst>
              <a:ext uri="{FF2B5EF4-FFF2-40B4-BE49-F238E27FC236}">
                <a16:creationId xmlns:a16="http://schemas.microsoft.com/office/drawing/2014/main" id="{6DE5AD3F-FEC9-C8AE-1B8B-EE1262437A03}"/>
              </a:ext>
            </a:extLst>
          </p:cNvPr>
          <p:cNvGrpSpPr/>
          <p:nvPr/>
        </p:nvGrpSpPr>
        <p:grpSpPr>
          <a:xfrm>
            <a:off x="1001737" y="967098"/>
            <a:ext cx="2759730" cy="1356846"/>
            <a:chOff x="1001737" y="967098"/>
            <a:chExt cx="2759730" cy="1356846"/>
          </a:xfrm>
        </p:grpSpPr>
        <p:pic>
          <p:nvPicPr>
            <p:cNvPr id="25" name="図 24" descr="記号, シャツ が含まれている画像&#10;&#10;自動的に生成された説明">
              <a:extLst>
                <a:ext uri="{FF2B5EF4-FFF2-40B4-BE49-F238E27FC236}">
                  <a16:creationId xmlns:a16="http://schemas.microsoft.com/office/drawing/2014/main" id="{C1BD83B4-C39E-EA9F-6199-06896533C5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1200" y="974410"/>
              <a:ext cx="890267" cy="1347428"/>
            </a:xfrm>
            <a:prstGeom prst="rect">
              <a:avLst/>
            </a:prstGeom>
            <a:ln>
              <a:noFill/>
            </a:ln>
          </p:spPr>
        </p:pic>
        <p:pic>
          <p:nvPicPr>
            <p:cNvPr id="56" name="図 55" descr="記号 が含まれている画像&#10;&#10;自動的に生成された説明">
              <a:extLst>
                <a:ext uri="{FF2B5EF4-FFF2-40B4-BE49-F238E27FC236}">
                  <a16:creationId xmlns:a16="http://schemas.microsoft.com/office/drawing/2014/main" id="{8404CCE8-C13D-E79F-6BC2-B1FB45519F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9901" y="1009726"/>
              <a:ext cx="759004" cy="1314218"/>
            </a:xfrm>
            <a:prstGeom prst="rect">
              <a:avLst/>
            </a:prstGeom>
          </p:spPr>
        </p:pic>
        <p:pic>
          <p:nvPicPr>
            <p:cNvPr id="34" name="図 33" descr="男性の顔の絵&#10;&#10;低い精度で自動的に生成された説明">
              <a:extLst>
                <a:ext uri="{FF2B5EF4-FFF2-40B4-BE49-F238E27FC236}">
                  <a16:creationId xmlns:a16="http://schemas.microsoft.com/office/drawing/2014/main" id="{5630D1A2-0A5C-DA82-F536-1DB6954140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737" y="967098"/>
              <a:ext cx="1052586" cy="1354304"/>
            </a:xfrm>
            <a:prstGeom prst="rect">
              <a:avLst/>
            </a:prstGeom>
          </p:spPr>
        </p:pic>
      </p:grpSp>
      <p:sp>
        <p:nvSpPr>
          <p:cNvPr id="3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pic>
        <p:nvPicPr>
          <p:cNvPr id="5" name="図 4" descr="テーブル が含まれている画像&#10;&#10;自動的に生成された説明">
            <a:extLst>
              <a:ext uri="{FF2B5EF4-FFF2-40B4-BE49-F238E27FC236}">
                <a16:creationId xmlns:a16="http://schemas.microsoft.com/office/drawing/2014/main" id="{6D3AB875-BD84-743D-266F-F25ECBBF22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7506" y="405024"/>
            <a:ext cx="3092488" cy="2015543"/>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05FF54A3-3B97-BB55-E9E3-F49C2E7346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0161" y="2452945"/>
            <a:ext cx="2263678" cy="2213267"/>
          </a:xfrm>
          <a:prstGeom prst="rect">
            <a:avLst/>
          </a:prstGeom>
        </p:spPr>
      </p:pic>
      <p:pic>
        <p:nvPicPr>
          <p:cNvPr id="19" name="図 18" descr="記号, 時計, ストリート, ウィンドウ が含まれている画像&#10;&#10;自動的に生成された説明">
            <a:extLst>
              <a:ext uri="{FF2B5EF4-FFF2-40B4-BE49-F238E27FC236}">
                <a16:creationId xmlns:a16="http://schemas.microsoft.com/office/drawing/2014/main" id="{29609524-B914-D6C5-3624-7CF38B9114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686" y="2885742"/>
            <a:ext cx="2367733" cy="1615404"/>
          </a:xfrm>
          <a:prstGeom prst="rect">
            <a:avLst/>
          </a:prstGeom>
        </p:spPr>
      </p:pic>
    </p:spTree>
    <p:extLst>
      <p:ext uri="{BB962C8B-B14F-4D97-AF65-F5344CB8AC3E}">
        <p14:creationId xmlns:p14="http://schemas.microsoft.com/office/powerpoint/2010/main" val="3732573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a:latin typeface="游ゴシック" panose="020B0400000000000000" pitchFamily="50" charset="-128"/>
                          <a:ea typeface="游ゴシック" panose="020B0400000000000000" pitchFamily="50" charset="-128"/>
                        </a:rPr>
                        <a:t>1</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3</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4</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5</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6</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7</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8</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9</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10</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11</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12</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13</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14</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15</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16</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17</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18</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19</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20</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21</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22</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23</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24</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25</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26</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27</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28</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29</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30</a:t>
                      </a:r>
                      <a:endParaRPr kumimoji="1" lang="ja-JP" altLang="en-US" sz="100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AED799-85BD-84A1-0FCE-2741FFADB1F7}"/>
              </a:ext>
            </a:extLst>
          </p:cNvPr>
          <p:cNvSpPr txBox="1"/>
          <p:nvPr/>
        </p:nvSpPr>
        <p:spPr>
          <a:xfrm>
            <a:off x="7173224" y="1522018"/>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08329"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86" name="テキスト ボックス 85">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Ｂ水準（時間外・休日労働：年</a:t>
            </a:r>
            <a:r>
              <a:rPr kumimoji="1" lang="en-US" altLang="ja-JP"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1,200</a:t>
            </a:r>
            <a:r>
              <a:rPr kumimoji="1" lang="ja-JP" altLang="en-US"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卒後</a:t>
            </a:r>
            <a:r>
              <a:rPr kumimoji="1" lang="en-US" altLang="ja-JP" sz="16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15</a:t>
            </a:r>
            <a:r>
              <a:rPr kumimoji="1" lang="ja-JP" altLang="en-US" sz="16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年目　民間病院泌尿器科医</a:t>
            </a:r>
          </a:p>
        </p:txBody>
      </p:sp>
      <p:sp>
        <p:nvSpPr>
          <p:cNvPr id="165" name="テキスト ボックス 164">
            <a:extLst>
              <a:ext uri="{FF2B5EF4-FFF2-40B4-BE49-F238E27FC236}">
                <a16:creationId xmlns:a16="http://schemas.microsoft.com/office/drawing/2014/main" id="{E961A6AF-5336-C4EE-0397-2FEFA43F12D1}"/>
              </a:ext>
            </a:extLst>
          </p:cNvPr>
          <p:cNvSpPr txBox="1"/>
          <p:nvPr/>
        </p:nvSpPr>
        <p:spPr>
          <a:xfrm>
            <a:off x="4635678" y="1489791"/>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50" name="グループ化 149"/>
          <p:cNvGrpSpPr/>
          <p:nvPr/>
        </p:nvGrpSpPr>
        <p:grpSpPr>
          <a:xfrm>
            <a:off x="6875205" y="116632"/>
            <a:ext cx="2268795" cy="670967"/>
            <a:chOff x="6732239" y="154501"/>
            <a:chExt cx="2521331" cy="670967"/>
          </a:xfrm>
        </p:grpSpPr>
        <p:pic>
          <p:nvPicPr>
            <p:cNvPr id="158" name="図 157"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3133" y="564752"/>
              <a:ext cx="315542" cy="196752"/>
            </a:xfrm>
            <a:prstGeom prst="rect">
              <a:avLst/>
            </a:prstGeom>
          </p:spPr>
        </p:pic>
        <p:sp>
          <p:nvSpPr>
            <p:cNvPr id="159" name="テキスト ボックス 158">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61" name="テキスト ボックス 160">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6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81"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平日時間外労働３時間</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18</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 name="正方形/長方形 6">
            <a:extLst>
              <a:ext uri="{FF2B5EF4-FFF2-40B4-BE49-F238E27FC236}">
                <a16:creationId xmlns:a16="http://schemas.microsoft.com/office/drawing/2014/main" id="{F67179C4-CF1C-32FF-405F-C9D4614F8E94}"/>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コネクタ 8">
            <a:extLst>
              <a:ext uri="{FF2B5EF4-FFF2-40B4-BE49-F238E27FC236}">
                <a16:creationId xmlns:a16="http://schemas.microsoft.com/office/drawing/2014/main" id="{C1C02800-0F89-AED3-39D9-7FC069162AA2}"/>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2FDAB92-2CF4-CC62-B82D-F84330B5C1BE}"/>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9EE8760A-46F1-3EE0-EC6A-2EAB00FC6249}"/>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16609D8E-0073-CA7F-E6A7-A824F07A9E0E}"/>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E3DE5F1B-A9CC-75DD-96A8-0D906237F0B1}"/>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D7C6D0C4-BBBE-F3D1-BFB7-634CC3746A92}"/>
              </a:ext>
            </a:extLst>
          </p:cNvPr>
          <p:cNvSpPr/>
          <p:nvPr/>
        </p:nvSpPr>
        <p:spPr>
          <a:xfrm>
            <a:off x="7641337" y="2646847"/>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A976F24E-ACD2-B26E-271C-B0D0B96496ED}"/>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9" name="グループ化 18">
            <a:extLst>
              <a:ext uri="{FF2B5EF4-FFF2-40B4-BE49-F238E27FC236}">
                <a16:creationId xmlns:a16="http://schemas.microsoft.com/office/drawing/2014/main" id="{D82FFCAC-A7B1-4615-8B14-D09698276CFA}"/>
              </a:ext>
            </a:extLst>
          </p:cNvPr>
          <p:cNvGrpSpPr/>
          <p:nvPr/>
        </p:nvGrpSpPr>
        <p:grpSpPr>
          <a:xfrm>
            <a:off x="1065370" y="2214130"/>
            <a:ext cx="7623499" cy="360040"/>
            <a:chOff x="1065370" y="2214130"/>
            <a:chExt cx="7623499" cy="360040"/>
          </a:xfrm>
        </p:grpSpPr>
        <p:sp>
          <p:nvSpPr>
            <p:cNvPr id="20" name="正方形/長方形 19">
              <a:extLst>
                <a:ext uri="{FF2B5EF4-FFF2-40B4-BE49-F238E27FC236}">
                  <a16:creationId xmlns:a16="http://schemas.microsoft.com/office/drawing/2014/main" id="{839C50C0-F3E0-C959-C7FF-35BB0F6A89E3}"/>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1" name="正方形/長方形 20">
              <a:extLst>
                <a:ext uri="{FF2B5EF4-FFF2-40B4-BE49-F238E27FC236}">
                  <a16:creationId xmlns:a16="http://schemas.microsoft.com/office/drawing/2014/main" id="{9EAED461-FB75-659C-F63F-45BD92B5AC8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3F697179-F72C-980A-4257-0F3F1A581A14}"/>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6A560EF7-80DC-76A9-DAAA-A7EAF03F8F42}"/>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03FC763A-2847-494F-1844-3CB3BD869901}"/>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87CFDCF8-31FB-F2DE-3DD7-C560FF4C04B9}"/>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2" name="正方形/長方形 41">
              <a:extLst>
                <a:ext uri="{FF2B5EF4-FFF2-40B4-BE49-F238E27FC236}">
                  <a16:creationId xmlns:a16="http://schemas.microsoft.com/office/drawing/2014/main" id="{97306AF9-9A33-CA62-F8E0-897F01C6C06D}"/>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F574FE6A-534A-798E-A420-652BF25963C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2E03B4DA-219D-6D00-0E10-6AC8522A3802}"/>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45" name="テキスト ボックス 44">
              <a:extLst>
                <a:ext uri="{FF2B5EF4-FFF2-40B4-BE49-F238E27FC236}">
                  <a16:creationId xmlns:a16="http://schemas.microsoft.com/office/drawing/2014/main" id="{F3E44C9C-D63E-9031-0A91-DA081B5661D3}"/>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46" name="テキスト ボックス 45">
              <a:extLst>
                <a:ext uri="{FF2B5EF4-FFF2-40B4-BE49-F238E27FC236}">
                  <a16:creationId xmlns:a16="http://schemas.microsoft.com/office/drawing/2014/main" id="{87D21E35-686F-5760-824B-86F9CC4266E3}"/>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47" name="テキスト ボックス 46">
              <a:extLst>
                <a:ext uri="{FF2B5EF4-FFF2-40B4-BE49-F238E27FC236}">
                  <a16:creationId xmlns:a16="http://schemas.microsoft.com/office/drawing/2014/main" id="{47DF4864-45CC-793F-9352-00DA95B5B461}"/>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48" name="テキスト ボックス 47">
              <a:extLst>
                <a:ext uri="{FF2B5EF4-FFF2-40B4-BE49-F238E27FC236}">
                  <a16:creationId xmlns:a16="http://schemas.microsoft.com/office/drawing/2014/main" id="{FA6E5C4D-8917-AF97-0987-3BA697A3547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49" name="テキスト ボックス 48">
              <a:extLst>
                <a:ext uri="{FF2B5EF4-FFF2-40B4-BE49-F238E27FC236}">
                  <a16:creationId xmlns:a16="http://schemas.microsoft.com/office/drawing/2014/main" id="{4C6100B1-F27B-6A31-90D7-FF41A00CC501}"/>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50" name="テキスト ボックス 49">
            <a:extLst>
              <a:ext uri="{FF2B5EF4-FFF2-40B4-BE49-F238E27FC236}">
                <a16:creationId xmlns:a16="http://schemas.microsoft.com/office/drawing/2014/main" id="{C4C1E57A-9195-7002-6F00-896E4D0E72ED}"/>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1" name="四角形: 角を丸くする 50">
            <a:extLst>
              <a:ext uri="{FF2B5EF4-FFF2-40B4-BE49-F238E27FC236}">
                <a16:creationId xmlns:a16="http://schemas.microsoft.com/office/drawing/2014/main" id="{1ED876DC-ACA0-7323-F6CB-74475C747A19}"/>
              </a:ext>
            </a:extLst>
          </p:cNvPr>
          <p:cNvSpPr/>
          <p:nvPr/>
        </p:nvSpPr>
        <p:spPr>
          <a:xfrm>
            <a:off x="1121875" y="4063839"/>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2" name="四角形: 角を丸くする 51">
            <a:extLst>
              <a:ext uri="{FF2B5EF4-FFF2-40B4-BE49-F238E27FC236}">
                <a16:creationId xmlns:a16="http://schemas.microsoft.com/office/drawing/2014/main" id="{9C409B53-C42F-05E6-7022-38CD3D5E94DB}"/>
              </a:ext>
            </a:extLst>
          </p:cNvPr>
          <p:cNvSpPr/>
          <p:nvPr/>
        </p:nvSpPr>
        <p:spPr>
          <a:xfrm>
            <a:off x="1121875" y="383765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53" name="四角形: 角を丸くする 52">
            <a:extLst>
              <a:ext uri="{FF2B5EF4-FFF2-40B4-BE49-F238E27FC236}">
                <a16:creationId xmlns:a16="http://schemas.microsoft.com/office/drawing/2014/main" id="{8D789CED-4A10-85E3-4A59-63DA470350F2}"/>
              </a:ext>
            </a:extLst>
          </p:cNvPr>
          <p:cNvSpPr/>
          <p:nvPr/>
        </p:nvSpPr>
        <p:spPr>
          <a:xfrm>
            <a:off x="3312360" y="3163043"/>
            <a:ext cx="990000" cy="658334"/>
          </a:xfrm>
          <a:prstGeom prst="roundRect">
            <a:avLst>
              <a:gd name="adj" fmla="val 650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専攻医外来の指導兼務</a:t>
            </a:r>
            <a:endParaRPr kumimoji="1" lang="en-US" altLang="ja-JP"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4" name="四角形: 角を丸くする 53">
            <a:extLst>
              <a:ext uri="{FF2B5EF4-FFF2-40B4-BE49-F238E27FC236}">
                <a16:creationId xmlns:a16="http://schemas.microsoft.com/office/drawing/2014/main" id="{F959DD79-D454-EBD0-15C6-9F9E9A2E50D2}"/>
              </a:ext>
            </a:extLst>
          </p:cNvPr>
          <p:cNvSpPr/>
          <p:nvPr/>
        </p:nvSpPr>
        <p:spPr>
          <a:xfrm>
            <a:off x="6606535" y="4982827"/>
            <a:ext cx="990000" cy="1392283"/>
          </a:xfrm>
          <a:prstGeom prst="roundRect">
            <a:avLst>
              <a:gd name="adj" fmla="val 5894"/>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D4F165E9-5789-C442-DCF3-FC603490C72B}"/>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四角形: 角を丸くする 56">
            <a:extLst>
              <a:ext uri="{FF2B5EF4-FFF2-40B4-BE49-F238E27FC236}">
                <a16:creationId xmlns:a16="http://schemas.microsoft.com/office/drawing/2014/main" id="{A078EFBC-0F13-2E0B-75BC-B945BC909448}"/>
              </a:ext>
            </a:extLst>
          </p:cNvPr>
          <p:cNvSpPr/>
          <p:nvPr/>
        </p:nvSpPr>
        <p:spPr>
          <a:xfrm>
            <a:off x="5514464" y="4147328"/>
            <a:ext cx="990000" cy="555053"/>
          </a:xfrm>
          <a:prstGeom prst="roundRect">
            <a:avLst>
              <a:gd name="adj" fmla="val 10296"/>
            </a:avLst>
          </a:prstGeom>
          <a:solidFill>
            <a:schemeClr val="bg1">
              <a:lumMod val="65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58" name="四角形: 角を丸くする 57">
            <a:extLst>
              <a:ext uri="{FF2B5EF4-FFF2-40B4-BE49-F238E27FC236}">
                <a16:creationId xmlns:a16="http://schemas.microsoft.com/office/drawing/2014/main" id="{8E532DD3-E9EE-501F-1F62-943A77A7AE9C}"/>
              </a:ext>
            </a:extLst>
          </p:cNvPr>
          <p:cNvSpPr/>
          <p:nvPr/>
        </p:nvSpPr>
        <p:spPr>
          <a:xfrm>
            <a:off x="3312360" y="4603031"/>
            <a:ext cx="990000" cy="389428"/>
          </a:xfrm>
          <a:prstGeom prst="roundRect">
            <a:avLst>
              <a:gd name="adj" fmla="val 11021"/>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9" name="テキスト ボックス 58">
            <a:extLst>
              <a:ext uri="{FF2B5EF4-FFF2-40B4-BE49-F238E27FC236}">
                <a16:creationId xmlns:a16="http://schemas.microsoft.com/office/drawing/2014/main" id="{3B2A4E60-77F7-8131-D6C7-9F454338D6CB}"/>
              </a:ext>
            </a:extLst>
          </p:cNvPr>
          <p:cNvSpPr txBox="1"/>
          <p:nvPr/>
        </p:nvSpPr>
        <p:spPr>
          <a:xfrm>
            <a:off x="3208045" y="5949280"/>
            <a:ext cx="11539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※9</a:t>
            </a:r>
            <a:r>
              <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時間</a:t>
            </a:r>
            <a:r>
              <a:rPr kumimoji="1" lang="en-US" altLang="ja-JP"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60" name="四角形: 角を丸くする 59">
            <a:extLst>
              <a:ext uri="{FF2B5EF4-FFF2-40B4-BE49-F238E27FC236}">
                <a16:creationId xmlns:a16="http://schemas.microsoft.com/office/drawing/2014/main" id="{63089539-0112-521E-87C8-387815CC22A3}"/>
              </a:ext>
            </a:extLst>
          </p:cNvPr>
          <p:cNvSpPr/>
          <p:nvPr/>
        </p:nvSpPr>
        <p:spPr>
          <a:xfrm>
            <a:off x="1121875" y="4359084"/>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1" name="四角形: 角を丸くする 60">
            <a:extLst>
              <a:ext uri="{FF2B5EF4-FFF2-40B4-BE49-F238E27FC236}">
                <a16:creationId xmlns:a16="http://schemas.microsoft.com/office/drawing/2014/main" id="{16C52971-C49D-2EED-F341-68169BA08A58}"/>
              </a:ext>
            </a:extLst>
          </p:cNvPr>
          <p:cNvSpPr/>
          <p:nvPr/>
        </p:nvSpPr>
        <p:spPr>
          <a:xfrm>
            <a:off x="3312360" y="384241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62" name="四角形: 角を丸くする 61">
            <a:extLst>
              <a:ext uri="{FF2B5EF4-FFF2-40B4-BE49-F238E27FC236}">
                <a16:creationId xmlns:a16="http://schemas.microsoft.com/office/drawing/2014/main" id="{E6F8978C-EE5D-EF8C-9785-19DDC7E8D711}"/>
              </a:ext>
            </a:extLst>
          </p:cNvPr>
          <p:cNvSpPr/>
          <p:nvPr/>
        </p:nvSpPr>
        <p:spPr>
          <a:xfrm>
            <a:off x="4426113" y="5093190"/>
            <a:ext cx="990000" cy="1281921"/>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AC522178-517D-7660-8BFB-C35AAD6CAA19}"/>
              </a:ext>
            </a:extLst>
          </p:cNvPr>
          <p:cNvSpPr txBox="1"/>
          <p:nvPr/>
        </p:nvSpPr>
        <p:spPr>
          <a:xfrm>
            <a:off x="4342040" y="5543003"/>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毎週木曜日は</a:t>
            </a:r>
            <a:endParaRPr kumimoji="1" lang="en-US" altLang="ja-JP"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64" name="四角形: 角を丸くする 138">
            <a:extLst>
              <a:ext uri="{FF2B5EF4-FFF2-40B4-BE49-F238E27FC236}">
                <a16:creationId xmlns:a16="http://schemas.microsoft.com/office/drawing/2014/main" id="{8F95F1D3-A310-660C-37E7-3A65B2E7598C}"/>
              </a:ext>
            </a:extLst>
          </p:cNvPr>
          <p:cNvSpPr/>
          <p:nvPr/>
        </p:nvSpPr>
        <p:spPr>
          <a:xfrm>
            <a:off x="2201956" y="3403788"/>
            <a:ext cx="996163" cy="216153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四角形: 角を丸くする 64">
            <a:extLst>
              <a:ext uri="{FF2B5EF4-FFF2-40B4-BE49-F238E27FC236}">
                <a16:creationId xmlns:a16="http://schemas.microsoft.com/office/drawing/2014/main" id="{7CDCDCB6-A1FF-7646-4045-42643C1808AF}"/>
              </a:ext>
            </a:extLst>
          </p:cNvPr>
          <p:cNvSpPr/>
          <p:nvPr/>
        </p:nvSpPr>
        <p:spPr>
          <a:xfrm>
            <a:off x="2218985" y="2705852"/>
            <a:ext cx="990000" cy="298758"/>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66" name="四角形: 角を丸くする 139">
            <a:extLst>
              <a:ext uri="{FF2B5EF4-FFF2-40B4-BE49-F238E27FC236}">
                <a16:creationId xmlns:a16="http://schemas.microsoft.com/office/drawing/2014/main" id="{803FB056-FAE2-179E-88EE-55E20661951F}"/>
              </a:ext>
            </a:extLst>
          </p:cNvPr>
          <p:cNvSpPr/>
          <p:nvPr/>
        </p:nvSpPr>
        <p:spPr>
          <a:xfrm>
            <a:off x="2207695" y="3101167"/>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67" name="四角形: 角を丸くする 140">
            <a:extLst>
              <a:ext uri="{FF2B5EF4-FFF2-40B4-BE49-F238E27FC236}">
                <a16:creationId xmlns:a16="http://schemas.microsoft.com/office/drawing/2014/main" id="{9D9D2FF5-079A-8C7E-E1E3-55A65997BFCA}"/>
              </a:ext>
            </a:extLst>
          </p:cNvPr>
          <p:cNvSpPr/>
          <p:nvPr/>
        </p:nvSpPr>
        <p:spPr>
          <a:xfrm>
            <a:off x="2203992" y="5837493"/>
            <a:ext cx="990000" cy="453825"/>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p>
        </p:txBody>
      </p:sp>
      <p:sp>
        <p:nvSpPr>
          <p:cNvPr id="68" name="四角形: 角を丸くする 139">
            <a:extLst>
              <a:ext uri="{FF2B5EF4-FFF2-40B4-BE49-F238E27FC236}">
                <a16:creationId xmlns:a16="http://schemas.microsoft.com/office/drawing/2014/main" id="{F37A42F2-4073-4967-B67B-86B43C592D7B}"/>
              </a:ext>
            </a:extLst>
          </p:cNvPr>
          <p:cNvSpPr/>
          <p:nvPr/>
        </p:nvSpPr>
        <p:spPr>
          <a:xfrm>
            <a:off x="1114272" y="2697116"/>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0" name="四角形: 角を丸くする 69">
            <a:extLst>
              <a:ext uri="{FF2B5EF4-FFF2-40B4-BE49-F238E27FC236}">
                <a16:creationId xmlns:a16="http://schemas.microsoft.com/office/drawing/2014/main" id="{86BF2E1B-F679-16AB-553F-2517EC6CDA7B}"/>
              </a:ext>
            </a:extLst>
          </p:cNvPr>
          <p:cNvSpPr/>
          <p:nvPr/>
        </p:nvSpPr>
        <p:spPr>
          <a:xfrm>
            <a:off x="1112342" y="3162933"/>
            <a:ext cx="990000" cy="600129"/>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1" name="四角形: 角を丸くする 148">
            <a:extLst>
              <a:ext uri="{FF2B5EF4-FFF2-40B4-BE49-F238E27FC236}">
                <a16:creationId xmlns:a16="http://schemas.microsoft.com/office/drawing/2014/main" id="{49E2F572-B492-54F0-0094-AC5499E6EB80}"/>
              </a:ext>
            </a:extLst>
          </p:cNvPr>
          <p:cNvSpPr/>
          <p:nvPr/>
        </p:nvSpPr>
        <p:spPr>
          <a:xfrm>
            <a:off x="4407520" y="3837652"/>
            <a:ext cx="990000" cy="893409"/>
          </a:xfrm>
          <a:prstGeom prst="roundRect">
            <a:avLst>
              <a:gd name="adj" fmla="val 11021"/>
            </a:avLst>
          </a:prstGeom>
          <a:solidFill>
            <a:schemeClr val="tx2">
              <a:lumMod val="40000"/>
              <a:lumOff val="6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2" name="四角形: 角を丸くする 3">
            <a:extLst>
              <a:ext uri="{FF2B5EF4-FFF2-40B4-BE49-F238E27FC236}">
                <a16:creationId xmlns:a16="http://schemas.microsoft.com/office/drawing/2014/main" id="{DF8B938C-A4B5-E590-C707-A479A67A3043}"/>
              </a:ext>
            </a:extLst>
          </p:cNvPr>
          <p:cNvSpPr/>
          <p:nvPr/>
        </p:nvSpPr>
        <p:spPr>
          <a:xfrm>
            <a:off x="5503137" y="3558241"/>
            <a:ext cx="990000" cy="560522"/>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外来緊急処置</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四角形: 角を丸くする 139">
            <a:extLst>
              <a:ext uri="{FF2B5EF4-FFF2-40B4-BE49-F238E27FC236}">
                <a16:creationId xmlns:a16="http://schemas.microsoft.com/office/drawing/2014/main" id="{25870D80-B9AA-9593-DC70-FD90BD7F954C}"/>
              </a:ext>
            </a:extLst>
          </p:cNvPr>
          <p:cNvSpPr/>
          <p:nvPr/>
        </p:nvSpPr>
        <p:spPr>
          <a:xfrm>
            <a:off x="5505028" y="4731061"/>
            <a:ext cx="990000" cy="259313"/>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4" name="四角形: 角を丸くする 138">
            <a:extLst>
              <a:ext uri="{FF2B5EF4-FFF2-40B4-BE49-F238E27FC236}">
                <a16:creationId xmlns:a16="http://schemas.microsoft.com/office/drawing/2014/main" id="{4C885A7D-FFCD-D6B1-AA05-2F15433C0DF9}"/>
              </a:ext>
            </a:extLst>
          </p:cNvPr>
          <p:cNvSpPr/>
          <p:nvPr/>
        </p:nvSpPr>
        <p:spPr>
          <a:xfrm>
            <a:off x="3318858" y="4067021"/>
            <a:ext cx="990000" cy="50434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5" name="四角形: 角を丸くする 16">
            <a:extLst>
              <a:ext uri="{FF2B5EF4-FFF2-40B4-BE49-F238E27FC236}">
                <a16:creationId xmlns:a16="http://schemas.microsoft.com/office/drawing/2014/main" id="{785B0FBC-60C1-DDCC-7F19-722D5B7BEAF9}"/>
              </a:ext>
            </a:extLst>
          </p:cNvPr>
          <p:cNvSpPr/>
          <p:nvPr/>
        </p:nvSpPr>
        <p:spPr>
          <a:xfrm>
            <a:off x="5510647" y="5650037"/>
            <a:ext cx="990000" cy="714712"/>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51E246F6-9859-3ACE-F41B-AF7DF726EF78}"/>
              </a:ext>
            </a:extLst>
          </p:cNvPr>
          <p:cNvSpPr txBox="1"/>
          <p:nvPr/>
        </p:nvSpPr>
        <p:spPr>
          <a:xfrm>
            <a:off x="5448185" y="5720205"/>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毎週金曜日は</a:t>
            </a:r>
            <a:endParaRPr kumimoji="1" lang="en-US" altLang="ja-JP"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77" name="四角形: 角を丸くする 19">
            <a:extLst>
              <a:ext uri="{FF2B5EF4-FFF2-40B4-BE49-F238E27FC236}">
                <a16:creationId xmlns:a16="http://schemas.microsoft.com/office/drawing/2014/main" id="{37525ACD-FD91-2ED4-6204-FB2C37673EAA}"/>
              </a:ext>
            </a:extLst>
          </p:cNvPr>
          <p:cNvSpPr/>
          <p:nvPr/>
        </p:nvSpPr>
        <p:spPr>
          <a:xfrm>
            <a:off x="7681992" y="2695108"/>
            <a:ext cx="96447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78" name="四角形: 角を丸くする 16">
            <a:extLst>
              <a:ext uri="{FF2B5EF4-FFF2-40B4-BE49-F238E27FC236}">
                <a16:creationId xmlns:a16="http://schemas.microsoft.com/office/drawing/2014/main" id="{0F121E2F-15B8-028B-CE3E-4DAE4ADD3055}"/>
              </a:ext>
            </a:extLst>
          </p:cNvPr>
          <p:cNvSpPr/>
          <p:nvPr/>
        </p:nvSpPr>
        <p:spPr>
          <a:xfrm>
            <a:off x="7687324" y="3043848"/>
            <a:ext cx="990000" cy="326384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D1770F47-9FF8-D18C-F417-3D1EA5A3966D}"/>
              </a:ext>
            </a:extLst>
          </p:cNvPr>
          <p:cNvSpPr txBox="1"/>
          <p:nvPr/>
        </p:nvSpPr>
        <p:spPr>
          <a:xfrm>
            <a:off x="7619310" y="4212377"/>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毎週日曜日は</a:t>
            </a:r>
            <a:endParaRPr kumimoji="1" lang="en-US" altLang="ja-JP"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時間オンコール</a:t>
            </a:r>
          </a:p>
        </p:txBody>
      </p:sp>
      <p:sp>
        <p:nvSpPr>
          <p:cNvPr id="81" name="四角形: 角を丸くする 163">
            <a:extLst>
              <a:ext uri="{FF2B5EF4-FFF2-40B4-BE49-F238E27FC236}">
                <a16:creationId xmlns:a16="http://schemas.microsoft.com/office/drawing/2014/main" id="{B164C4B1-D051-71EC-83C2-DD30D082D8E1}"/>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83" name="図 82" descr="テキスト が含まれている画像&#10;&#10;自動的に生成された説明">
            <a:extLst>
              <a:ext uri="{FF2B5EF4-FFF2-40B4-BE49-F238E27FC236}">
                <a16:creationId xmlns:a16="http://schemas.microsoft.com/office/drawing/2014/main" id="{DAB8DA15-C7DA-2021-305A-6D96D6BC98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3446" y="6180621"/>
            <a:ext cx="321884" cy="200707"/>
          </a:xfrm>
          <a:prstGeom prst="rect">
            <a:avLst/>
          </a:prstGeom>
        </p:spPr>
      </p:pic>
      <p:sp>
        <p:nvSpPr>
          <p:cNvPr id="84" name="テキスト ボックス 83">
            <a:extLst>
              <a:ext uri="{FF2B5EF4-FFF2-40B4-BE49-F238E27FC236}">
                <a16:creationId xmlns:a16="http://schemas.microsoft.com/office/drawing/2014/main" id="{73CED511-43F4-36E1-550D-4C1C6B23A3F7}"/>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D9A3A21E-C868-22A3-7636-90C4BFFEFDA2}"/>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7" name="正方形/長方形 86">
            <a:extLst>
              <a:ext uri="{FF2B5EF4-FFF2-40B4-BE49-F238E27FC236}">
                <a16:creationId xmlns:a16="http://schemas.microsoft.com/office/drawing/2014/main" id="{6661C58F-0887-4CB6-82A8-6FFD9D5B081C}"/>
              </a:ext>
            </a:extLst>
          </p:cNvPr>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四角形: 角を丸くする 139">
            <a:extLst>
              <a:ext uri="{FF2B5EF4-FFF2-40B4-BE49-F238E27FC236}">
                <a16:creationId xmlns:a16="http://schemas.microsoft.com/office/drawing/2014/main" id="{97FB375A-8A65-D413-5396-E8FD7CA37807}"/>
              </a:ext>
            </a:extLst>
          </p:cNvPr>
          <p:cNvSpPr/>
          <p:nvPr/>
        </p:nvSpPr>
        <p:spPr>
          <a:xfrm>
            <a:off x="5499842" y="3116996"/>
            <a:ext cx="990000" cy="40175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0" name="四角形: 角を丸くする 138">
            <a:extLst>
              <a:ext uri="{FF2B5EF4-FFF2-40B4-BE49-F238E27FC236}">
                <a16:creationId xmlns:a16="http://schemas.microsoft.com/office/drawing/2014/main" id="{5A854DA5-4EC3-6CA7-4CFC-C1897136813E}"/>
              </a:ext>
            </a:extLst>
          </p:cNvPr>
          <p:cNvSpPr/>
          <p:nvPr/>
        </p:nvSpPr>
        <p:spPr>
          <a:xfrm>
            <a:off x="2213925" y="5022961"/>
            <a:ext cx="984194" cy="542361"/>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a:extLst>
              <a:ext uri="{FF2B5EF4-FFF2-40B4-BE49-F238E27FC236}">
                <a16:creationId xmlns:a16="http://schemas.microsoft.com/office/drawing/2014/main" id="{C89C0E9D-01D0-2B9D-971C-7898E6115CD1}"/>
              </a:ext>
            </a:extLst>
          </p:cNvPr>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四角形: 角を丸くする 139">
            <a:extLst>
              <a:ext uri="{FF2B5EF4-FFF2-40B4-BE49-F238E27FC236}">
                <a16:creationId xmlns:a16="http://schemas.microsoft.com/office/drawing/2014/main" id="{EFCD5926-C86A-609E-7DA9-187A39C532B0}"/>
              </a:ext>
            </a:extLst>
          </p:cNvPr>
          <p:cNvSpPr/>
          <p:nvPr/>
        </p:nvSpPr>
        <p:spPr>
          <a:xfrm>
            <a:off x="6612136" y="3114724"/>
            <a:ext cx="990000" cy="50836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（休日当番）</a:t>
            </a:r>
          </a:p>
        </p:txBody>
      </p:sp>
      <p:sp>
        <p:nvSpPr>
          <p:cNvPr id="93" name="四角形: 角を丸くする 140">
            <a:extLst>
              <a:ext uri="{FF2B5EF4-FFF2-40B4-BE49-F238E27FC236}">
                <a16:creationId xmlns:a16="http://schemas.microsoft.com/office/drawing/2014/main" id="{CDAF7983-19F6-E81D-45E9-44264952E078}"/>
              </a:ext>
            </a:extLst>
          </p:cNvPr>
          <p:cNvSpPr/>
          <p:nvPr/>
        </p:nvSpPr>
        <p:spPr>
          <a:xfrm>
            <a:off x="5519237" y="5322957"/>
            <a:ext cx="990000" cy="297958"/>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94" name="四角形: 角を丸くする 139">
            <a:extLst>
              <a:ext uri="{FF2B5EF4-FFF2-40B4-BE49-F238E27FC236}">
                <a16:creationId xmlns:a16="http://schemas.microsoft.com/office/drawing/2014/main" id="{946D70AF-2AFA-DB85-F566-D98F90017069}"/>
              </a:ext>
            </a:extLst>
          </p:cNvPr>
          <p:cNvSpPr/>
          <p:nvPr/>
        </p:nvSpPr>
        <p:spPr>
          <a:xfrm>
            <a:off x="2195815" y="5585124"/>
            <a:ext cx="990000" cy="232568"/>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手術検体処理</a:t>
            </a:r>
          </a:p>
        </p:txBody>
      </p:sp>
      <p:sp>
        <p:nvSpPr>
          <p:cNvPr id="95" name="四角形: 角を丸くする 174">
            <a:extLst>
              <a:ext uri="{FF2B5EF4-FFF2-40B4-BE49-F238E27FC236}">
                <a16:creationId xmlns:a16="http://schemas.microsoft.com/office/drawing/2014/main" id="{90593237-3A06-9695-5174-8848E73472B4}"/>
              </a:ext>
            </a:extLst>
          </p:cNvPr>
          <p:cNvSpPr/>
          <p:nvPr/>
        </p:nvSpPr>
        <p:spPr>
          <a:xfrm>
            <a:off x="4426133" y="475783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四角形: 角を丸くする 174">
            <a:extLst>
              <a:ext uri="{FF2B5EF4-FFF2-40B4-BE49-F238E27FC236}">
                <a16:creationId xmlns:a16="http://schemas.microsoft.com/office/drawing/2014/main" id="{87E1EF57-D843-0FEA-6D08-B2C39508874E}"/>
              </a:ext>
            </a:extLst>
          </p:cNvPr>
          <p:cNvSpPr/>
          <p:nvPr/>
        </p:nvSpPr>
        <p:spPr>
          <a:xfrm>
            <a:off x="5510647" y="50861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7" name="四角形: 角を丸くする 82">
            <a:extLst>
              <a:ext uri="{FF2B5EF4-FFF2-40B4-BE49-F238E27FC236}">
                <a16:creationId xmlns:a16="http://schemas.microsoft.com/office/drawing/2014/main" id="{131DBCBB-2E8D-1B59-4513-844B424784E8}"/>
              </a:ext>
            </a:extLst>
          </p:cNvPr>
          <p:cNvSpPr/>
          <p:nvPr/>
        </p:nvSpPr>
        <p:spPr>
          <a:xfrm>
            <a:off x="3310691" y="5090722"/>
            <a:ext cx="990000" cy="448787"/>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術前</a:t>
            </a:r>
            <a:endParaRPr kumimoji="1" lang="en-US" altLang="ja-JP"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0" name="四角形: 角を丸くする 140">
            <a:extLst>
              <a:ext uri="{FF2B5EF4-FFF2-40B4-BE49-F238E27FC236}">
                <a16:creationId xmlns:a16="http://schemas.microsoft.com/office/drawing/2014/main" id="{90EEB486-9D31-DA9C-F2B9-5FCDD6781C9A}"/>
              </a:ext>
            </a:extLst>
          </p:cNvPr>
          <p:cNvSpPr/>
          <p:nvPr/>
        </p:nvSpPr>
        <p:spPr>
          <a:xfrm>
            <a:off x="1115924" y="5084650"/>
            <a:ext cx="990000" cy="312260"/>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39">
            <a:extLst>
              <a:ext uri="{FF2B5EF4-FFF2-40B4-BE49-F238E27FC236}">
                <a16:creationId xmlns:a16="http://schemas.microsoft.com/office/drawing/2014/main" id="{B18C401C-46AC-9CCA-638A-17F912B2FCD6}"/>
              </a:ext>
            </a:extLst>
          </p:cNvPr>
          <p:cNvSpPr/>
          <p:nvPr/>
        </p:nvSpPr>
        <p:spPr>
          <a:xfrm>
            <a:off x="3304477" y="2699545"/>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3" name="四角形: 角を丸くする 139">
            <a:extLst>
              <a:ext uri="{FF2B5EF4-FFF2-40B4-BE49-F238E27FC236}">
                <a16:creationId xmlns:a16="http://schemas.microsoft.com/office/drawing/2014/main" id="{203AC91A-20F7-0A54-0F15-F0C2B06C2F24}"/>
              </a:ext>
            </a:extLst>
          </p:cNvPr>
          <p:cNvSpPr/>
          <p:nvPr/>
        </p:nvSpPr>
        <p:spPr>
          <a:xfrm>
            <a:off x="4382517" y="2693549"/>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4" name="四角形: 角を丸くする 3">
            <a:extLst>
              <a:ext uri="{FF2B5EF4-FFF2-40B4-BE49-F238E27FC236}">
                <a16:creationId xmlns:a16="http://schemas.microsoft.com/office/drawing/2014/main" id="{804846FF-840B-2014-D7C0-19C475B5AF75}"/>
              </a:ext>
            </a:extLst>
          </p:cNvPr>
          <p:cNvSpPr/>
          <p:nvPr/>
        </p:nvSpPr>
        <p:spPr>
          <a:xfrm>
            <a:off x="4405086" y="3158661"/>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5" name="四角形: 角を丸くする 21">
            <a:extLst>
              <a:ext uri="{FF2B5EF4-FFF2-40B4-BE49-F238E27FC236}">
                <a16:creationId xmlns:a16="http://schemas.microsoft.com/office/drawing/2014/main" id="{7DD46CB2-7272-F4DE-8873-69DB61E6A892}"/>
              </a:ext>
            </a:extLst>
          </p:cNvPr>
          <p:cNvSpPr/>
          <p:nvPr/>
        </p:nvSpPr>
        <p:spPr>
          <a:xfrm>
            <a:off x="5523010" y="2707031"/>
            <a:ext cx="990000" cy="29757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参加必須の</a:t>
            </a:r>
            <a:endParaRPr kumimoji="1" lang="en-US" altLang="ja-JP"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8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7086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a:t>1</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3</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4</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5</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6</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7</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8</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9</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10</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11</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12</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13</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14</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15</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16</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17</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18</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19</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20</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21</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22</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23</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24</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25</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26</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27</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28</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29</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a:t>30</a:t>
                      </a:r>
                      <a:endParaRPr kumimoji="1" lang="ja-JP" altLang="en-US" sz="100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92367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5005512"/>
            <a:ext cx="990000" cy="1386421"/>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28645" y="3794838"/>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19801" y="2717332"/>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2"/>
            <a:ext cx="990000" cy="331810"/>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endParaRPr kumimoji="1" lang="en-US" altLang="ja-JP"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37" name="四角形: 角を丸くする 36">
            <a:extLst>
              <a:ext uri="{FF2B5EF4-FFF2-40B4-BE49-F238E27FC236}">
                <a16:creationId xmlns:a16="http://schemas.microsoft.com/office/drawing/2014/main" id="{DC614CB7-2A80-D088-3487-49BCC70D2605}"/>
              </a:ext>
            </a:extLst>
          </p:cNvPr>
          <p:cNvSpPr/>
          <p:nvPr/>
        </p:nvSpPr>
        <p:spPr>
          <a:xfrm>
            <a:off x="5514987" y="2706039"/>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390211" y="4693728"/>
            <a:ext cx="990000" cy="691844"/>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193891" y="571857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68" name="テキスト ボックス 167">
            <a:extLst>
              <a:ext uri="{FF2B5EF4-FFF2-40B4-BE49-F238E27FC236}">
                <a16:creationId xmlns:a16="http://schemas.microsoft.com/office/drawing/2014/main" id="{5C5B5E0C-CAE6-86D0-45B6-BECF42B5977B}"/>
              </a:ext>
            </a:extLst>
          </p:cNvPr>
          <p:cNvSpPr txBox="1"/>
          <p:nvPr/>
        </p:nvSpPr>
        <p:spPr>
          <a:xfrm>
            <a:off x="147999" y="115225"/>
            <a:ext cx="701122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Ｃ</a:t>
            </a:r>
            <a:r>
              <a:rPr kumimoji="1" lang="en-US" altLang="ja-JP"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２水準（時間外・休日労働：年</a:t>
            </a:r>
            <a:r>
              <a:rPr kumimoji="1" lang="en-US" altLang="ja-JP"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1,800</a:t>
            </a:r>
            <a:r>
              <a:rPr kumimoji="1" lang="ja-JP" altLang="en-US"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卒後８年目　民間病院心臓血管外科医</a:t>
            </a:r>
          </a:p>
        </p:txBody>
      </p:sp>
      <p:sp>
        <p:nvSpPr>
          <p:cNvPr id="9" name="四角形: 角を丸くする 8">
            <a:extLst>
              <a:ext uri="{FF2B5EF4-FFF2-40B4-BE49-F238E27FC236}">
                <a16:creationId xmlns:a16="http://schemas.microsoft.com/office/drawing/2014/main" id="{A6A5FADB-FE75-7877-A688-B0FEE4C314D2}"/>
              </a:ext>
            </a:extLst>
          </p:cNvPr>
          <p:cNvSpPr/>
          <p:nvPr/>
        </p:nvSpPr>
        <p:spPr>
          <a:xfrm>
            <a:off x="2196360" y="3140094"/>
            <a:ext cx="990000" cy="220192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EC49ACB1-8C6C-4311-5C06-9EEE276FB384}"/>
              </a:ext>
            </a:extLst>
          </p:cNvPr>
          <p:cNvSpPr/>
          <p:nvPr/>
        </p:nvSpPr>
        <p:spPr>
          <a:xfrm>
            <a:off x="4404624" y="3120396"/>
            <a:ext cx="990000" cy="977311"/>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85" name="四角形: 角を丸くする 84">
            <a:extLst>
              <a:ext uri="{FF2B5EF4-FFF2-40B4-BE49-F238E27FC236}">
                <a16:creationId xmlns:a16="http://schemas.microsoft.com/office/drawing/2014/main" id="{DC8EE798-EF14-D973-90E6-FA7EC7CE3734}"/>
              </a:ext>
            </a:extLst>
          </p:cNvPr>
          <p:cNvSpPr/>
          <p:nvPr/>
        </p:nvSpPr>
        <p:spPr>
          <a:xfrm>
            <a:off x="1128645" y="3132155"/>
            <a:ext cx="990000" cy="636388"/>
          </a:xfrm>
          <a:prstGeom prst="roundRect">
            <a:avLst>
              <a:gd name="adj" fmla="val 6725"/>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p>
        </p:txBody>
      </p:sp>
      <p:sp>
        <p:nvSpPr>
          <p:cNvPr id="84" name="四角形: 角を丸くする 16">
            <a:extLst>
              <a:ext uri="{FF2B5EF4-FFF2-40B4-BE49-F238E27FC236}">
                <a16:creationId xmlns:a16="http://schemas.microsoft.com/office/drawing/2014/main" id="{60599EDE-2863-C5A2-F515-5A83369E4F91}"/>
              </a:ext>
            </a:extLst>
          </p:cNvPr>
          <p:cNvSpPr/>
          <p:nvPr/>
        </p:nvSpPr>
        <p:spPr>
          <a:xfrm>
            <a:off x="7682533" y="3058383"/>
            <a:ext cx="990000" cy="331263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2C97AB12-BE61-26D7-AB69-A87DF0931516}"/>
              </a:ext>
            </a:extLst>
          </p:cNvPr>
          <p:cNvSpPr txBox="1"/>
          <p:nvPr/>
        </p:nvSpPr>
        <p:spPr>
          <a:xfrm>
            <a:off x="7610850" y="4401956"/>
            <a:ext cx="1116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p:txBody>
      </p:sp>
      <p:sp>
        <p:nvSpPr>
          <p:cNvPr id="88" name="四角形: 角を丸くする 27">
            <a:extLst>
              <a:ext uri="{FF2B5EF4-FFF2-40B4-BE49-F238E27FC236}">
                <a16:creationId xmlns:a16="http://schemas.microsoft.com/office/drawing/2014/main" id="{4B016A85-6D24-4E24-7132-01663746FAE8}"/>
              </a:ext>
            </a:extLst>
          </p:cNvPr>
          <p:cNvSpPr/>
          <p:nvPr/>
        </p:nvSpPr>
        <p:spPr>
          <a:xfrm>
            <a:off x="4403394" y="5947520"/>
            <a:ext cx="990000" cy="361800"/>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90" name="タイトル 1">
            <a:extLst>
              <a:ext uri="{FF2B5EF4-FFF2-40B4-BE49-F238E27FC236}">
                <a16:creationId xmlns:a16="http://schemas.microsoft.com/office/drawing/2014/main" id="{8909EA7D-B014-7008-98AF-977EAA87873A}"/>
              </a:ext>
            </a:extLst>
          </p:cNvPr>
          <p:cNvSpPr txBox="1">
            <a:spLocks/>
          </p:cNvSpPr>
          <p:nvPr/>
        </p:nvSpPr>
        <p:spPr>
          <a:xfrm>
            <a:off x="799903" y="6519480"/>
            <a:ext cx="4085308" cy="23736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平日時間外労働６時間</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a:t>
            </a:r>
            <a:r>
              <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24</a:t>
            </a:r>
            <a:r>
              <a:rPr kumimoji="0"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9" name="四角形: 角を丸くする 82">
            <a:extLst>
              <a:ext uri="{FF2B5EF4-FFF2-40B4-BE49-F238E27FC236}">
                <a16:creationId xmlns:a16="http://schemas.microsoft.com/office/drawing/2014/main" id="{2DF31E2B-8DC1-68BE-0E18-B2B131A01262}"/>
              </a:ext>
            </a:extLst>
          </p:cNvPr>
          <p:cNvSpPr/>
          <p:nvPr/>
        </p:nvSpPr>
        <p:spPr>
          <a:xfrm>
            <a:off x="2213848" y="2708920"/>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4" name="四角形: 角を丸くする 82">
            <a:extLst>
              <a:ext uri="{FF2B5EF4-FFF2-40B4-BE49-F238E27FC236}">
                <a16:creationId xmlns:a16="http://schemas.microsoft.com/office/drawing/2014/main" id="{2DF31E2B-8DC1-68BE-0E18-B2B131A01262}"/>
              </a:ext>
            </a:extLst>
          </p:cNvPr>
          <p:cNvSpPr/>
          <p:nvPr/>
        </p:nvSpPr>
        <p:spPr>
          <a:xfrm>
            <a:off x="4395056" y="2703071"/>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28645" y="4027655"/>
            <a:ext cx="990000" cy="1602264"/>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7" name="四角形: 角を丸くする 27">
            <a:extLst>
              <a:ext uri="{FF2B5EF4-FFF2-40B4-BE49-F238E27FC236}">
                <a16:creationId xmlns:a16="http://schemas.microsoft.com/office/drawing/2014/main" id="{4B016A85-6D24-4E24-7132-01663746FAE8}"/>
              </a:ext>
            </a:extLst>
          </p:cNvPr>
          <p:cNvSpPr/>
          <p:nvPr/>
        </p:nvSpPr>
        <p:spPr>
          <a:xfrm>
            <a:off x="1126184" y="5641827"/>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事務業務</a:t>
            </a:r>
          </a:p>
        </p:txBody>
      </p:sp>
      <p:sp>
        <p:nvSpPr>
          <p:cNvPr id="110" name="四角形: 角を丸くする 86">
            <a:extLst>
              <a:ext uri="{FF2B5EF4-FFF2-40B4-BE49-F238E27FC236}">
                <a16:creationId xmlns:a16="http://schemas.microsoft.com/office/drawing/2014/main" id="{DE7A1C09-4E8A-1558-ED4A-CD7CC3C92308}"/>
              </a:ext>
            </a:extLst>
          </p:cNvPr>
          <p:cNvSpPr/>
          <p:nvPr/>
        </p:nvSpPr>
        <p:spPr>
          <a:xfrm>
            <a:off x="2193891" y="5349313"/>
            <a:ext cx="990000" cy="348693"/>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1" name="四角形: 角を丸くする 140">
            <a:extLst>
              <a:ext uri="{FF2B5EF4-FFF2-40B4-BE49-F238E27FC236}">
                <a16:creationId xmlns:a16="http://schemas.microsoft.com/office/drawing/2014/main" id="{6EE6429F-CFB7-A179-3CF5-378685F081E3}"/>
              </a:ext>
            </a:extLst>
          </p:cNvPr>
          <p:cNvSpPr/>
          <p:nvPr/>
        </p:nvSpPr>
        <p:spPr>
          <a:xfrm>
            <a:off x="2213516" y="5954223"/>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113" name="四角形: 角を丸くする 8">
            <a:extLst>
              <a:ext uri="{FF2B5EF4-FFF2-40B4-BE49-F238E27FC236}">
                <a16:creationId xmlns:a16="http://schemas.microsoft.com/office/drawing/2014/main" id="{A6A5FADB-FE75-7877-A688-B0FEE4C314D2}"/>
              </a:ext>
            </a:extLst>
          </p:cNvPr>
          <p:cNvSpPr/>
          <p:nvPr/>
        </p:nvSpPr>
        <p:spPr>
          <a:xfrm>
            <a:off x="3313815" y="4526262"/>
            <a:ext cx="990000" cy="18447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4" name="四角形: 角を丸くする 38">
            <a:extLst>
              <a:ext uri="{FF2B5EF4-FFF2-40B4-BE49-F238E27FC236}">
                <a16:creationId xmlns:a16="http://schemas.microsoft.com/office/drawing/2014/main" id="{C1390346-B762-7D58-505C-1B37963F805D}"/>
              </a:ext>
            </a:extLst>
          </p:cNvPr>
          <p:cNvSpPr/>
          <p:nvPr/>
        </p:nvSpPr>
        <p:spPr>
          <a:xfrm>
            <a:off x="3324220" y="3126270"/>
            <a:ext cx="990000" cy="77464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5" name="四角形: 角を丸くする 8">
            <a:extLst>
              <a:ext uri="{FF2B5EF4-FFF2-40B4-BE49-F238E27FC236}">
                <a16:creationId xmlns:a16="http://schemas.microsoft.com/office/drawing/2014/main" id="{A6A5FADB-FE75-7877-A688-B0FEE4C314D2}"/>
              </a:ext>
            </a:extLst>
          </p:cNvPr>
          <p:cNvSpPr/>
          <p:nvPr/>
        </p:nvSpPr>
        <p:spPr>
          <a:xfrm>
            <a:off x="6601409" y="2710651"/>
            <a:ext cx="990000" cy="1258675"/>
          </a:xfrm>
          <a:prstGeom prst="roundRect">
            <a:avLst>
              <a:gd name="adj" fmla="val 4242"/>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四角形: 角を丸くする 8">
            <a:extLst>
              <a:ext uri="{FF2B5EF4-FFF2-40B4-BE49-F238E27FC236}">
                <a16:creationId xmlns:a16="http://schemas.microsoft.com/office/drawing/2014/main" id="{A6A5FADB-FE75-7877-A688-B0FEE4C314D2}"/>
              </a:ext>
            </a:extLst>
          </p:cNvPr>
          <p:cNvSpPr/>
          <p:nvPr/>
        </p:nvSpPr>
        <p:spPr>
          <a:xfrm>
            <a:off x="5498852" y="3140093"/>
            <a:ext cx="990000" cy="185236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7" name="四角形: 角を丸くする 100">
            <a:extLst>
              <a:ext uri="{FF2B5EF4-FFF2-40B4-BE49-F238E27FC236}">
                <a16:creationId xmlns:a16="http://schemas.microsoft.com/office/drawing/2014/main" id="{DCA195EF-2D05-2F6C-36B6-F4774E73D7EA}"/>
              </a:ext>
            </a:extLst>
          </p:cNvPr>
          <p:cNvSpPr/>
          <p:nvPr/>
        </p:nvSpPr>
        <p:spPr>
          <a:xfrm>
            <a:off x="5496083" y="542285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18" name="四角形: 角を丸くする 86">
            <a:extLst>
              <a:ext uri="{FF2B5EF4-FFF2-40B4-BE49-F238E27FC236}">
                <a16:creationId xmlns:a16="http://schemas.microsoft.com/office/drawing/2014/main" id="{DE7A1C09-4E8A-1558-ED4A-CD7CC3C92308}"/>
              </a:ext>
            </a:extLst>
          </p:cNvPr>
          <p:cNvSpPr/>
          <p:nvPr/>
        </p:nvSpPr>
        <p:spPr>
          <a:xfrm>
            <a:off x="5483850" y="5085184"/>
            <a:ext cx="990000" cy="323457"/>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9" name="四角形: 角を丸くする 140">
            <a:extLst>
              <a:ext uri="{FF2B5EF4-FFF2-40B4-BE49-F238E27FC236}">
                <a16:creationId xmlns:a16="http://schemas.microsoft.com/office/drawing/2014/main" id="{6EE6429F-CFB7-A179-3CF5-378685F081E3}"/>
              </a:ext>
            </a:extLst>
          </p:cNvPr>
          <p:cNvSpPr/>
          <p:nvPr/>
        </p:nvSpPr>
        <p:spPr>
          <a:xfrm>
            <a:off x="5502522" y="5650634"/>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35" name="四角形: 角を丸くする 34">
            <a:extLst>
              <a:ext uri="{FF2B5EF4-FFF2-40B4-BE49-F238E27FC236}">
                <a16:creationId xmlns:a16="http://schemas.microsoft.com/office/drawing/2014/main" id="{AF8604E1-237D-029A-FD5A-A5D5ED185173}"/>
              </a:ext>
            </a:extLst>
          </p:cNvPr>
          <p:cNvSpPr/>
          <p:nvPr/>
        </p:nvSpPr>
        <p:spPr>
          <a:xfrm>
            <a:off x="6587544" y="4217204"/>
            <a:ext cx="990000" cy="526517"/>
          </a:xfrm>
          <a:prstGeom prst="roundRect">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症例登録</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症状詳記</a:t>
            </a:r>
          </a:p>
        </p:txBody>
      </p:sp>
      <p:sp>
        <p:nvSpPr>
          <p:cNvPr id="129" name="四角形: 角を丸くする 100">
            <a:extLst>
              <a:ext uri="{FF2B5EF4-FFF2-40B4-BE49-F238E27FC236}">
                <a16:creationId xmlns:a16="http://schemas.microsoft.com/office/drawing/2014/main" id="{DCA195EF-2D05-2F6C-36B6-F4774E73D7EA}"/>
              </a:ext>
            </a:extLst>
          </p:cNvPr>
          <p:cNvSpPr/>
          <p:nvPr/>
        </p:nvSpPr>
        <p:spPr>
          <a:xfrm>
            <a:off x="4398553" y="412311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0" name="四角形: 角を丸くする 38">
            <a:extLst>
              <a:ext uri="{FF2B5EF4-FFF2-40B4-BE49-F238E27FC236}">
                <a16:creationId xmlns:a16="http://schemas.microsoft.com/office/drawing/2014/main" id="{C1390346-B762-7D58-505C-1B37963F805D}"/>
              </a:ext>
            </a:extLst>
          </p:cNvPr>
          <p:cNvSpPr/>
          <p:nvPr/>
        </p:nvSpPr>
        <p:spPr>
          <a:xfrm>
            <a:off x="4409417" y="5412406"/>
            <a:ext cx="990000" cy="508279"/>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31"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132" name="図 131"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3446" y="6180621"/>
            <a:ext cx="321884" cy="200707"/>
          </a:xfrm>
          <a:prstGeom prst="rect">
            <a:avLst/>
          </a:prstGeom>
        </p:spPr>
      </p:pic>
      <p:sp>
        <p:nvSpPr>
          <p:cNvPr id="133" name="四角形: 角を丸くする 100">
            <a:extLst>
              <a:ext uri="{FF2B5EF4-FFF2-40B4-BE49-F238E27FC236}">
                <a16:creationId xmlns:a16="http://schemas.microsoft.com/office/drawing/2014/main" id="{DCA195EF-2D05-2F6C-36B6-F4774E73D7EA}"/>
              </a:ext>
            </a:extLst>
          </p:cNvPr>
          <p:cNvSpPr/>
          <p:nvPr/>
        </p:nvSpPr>
        <p:spPr>
          <a:xfrm>
            <a:off x="6607794" y="399710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4" name="四角形: 角を丸くする 100">
            <a:extLst>
              <a:ext uri="{FF2B5EF4-FFF2-40B4-BE49-F238E27FC236}">
                <a16:creationId xmlns:a16="http://schemas.microsoft.com/office/drawing/2014/main" id="{DCA195EF-2D05-2F6C-36B6-F4774E73D7EA}"/>
              </a:ext>
            </a:extLst>
          </p:cNvPr>
          <p:cNvSpPr/>
          <p:nvPr/>
        </p:nvSpPr>
        <p:spPr>
          <a:xfrm>
            <a:off x="6594195" y="478541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5"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42" name="テキスト ボックス 141">
            <a:extLst>
              <a:ext uri="{FF2B5EF4-FFF2-40B4-BE49-F238E27FC236}">
                <a16:creationId xmlns:a16="http://schemas.microsoft.com/office/drawing/2014/main" id="{E961A6AF-5336-C4EE-0397-2FEFA43F12D1}"/>
              </a:ext>
            </a:extLst>
          </p:cNvPr>
          <p:cNvSpPr txBox="1"/>
          <p:nvPr/>
        </p:nvSpPr>
        <p:spPr>
          <a:xfrm>
            <a:off x="1835696" y="14775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3" name="テキスト ボックス 142">
            <a:extLst>
              <a:ext uri="{FF2B5EF4-FFF2-40B4-BE49-F238E27FC236}">
                <a16:creationId xmlns:a16="http://schemas.microsoft.com/office/drawing/2014/main" id="{E961A6AF-5336-C4EE-0397-2FEFA43F12D1}"/>
              </a:ext>
            </a:extLst>
          </p:cNvPr>
          <p:cNvSpPr txBox="1"/>
          <p:nvPr/>
        </p:nvSpPr>
        <p:spPr>
          <a:xfrm>
            <a:off x="3244596" y="1467798"/>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4" name="テキスト ボックス 143">
            <a:extLst>
              <a:ext uri="{FF2B5EF4-FFF2-40B4-BE49-F238E27FC236}">
                <a16:creationId xmlns:a16="http://schemas.microsoft.com/office/drawing/2014/main" id="{E961A6AF-5336-C4EE-0397-2FEFA43F12D1}"/>
              </a:ext>
            </a:extLst>
          </p:cNvPr>
          <p:cNvSpPr txBox="1"/>
          <p:nvPr/>
        </p:nvSpPr>
        <p:spPr>
          <a:xfrm>
            <a:off x="6052908"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5" name="テキスト ボックス 144">
            <a:extLst>
              <a:ext uri="{FF2B5EF4-FFF2-40B4-BE49-F238E27FC236}">
                <a16:creationId xmlns:a16="http://schemas.microsoft.com/office/drawing/2014/main" id="{E961A6AF-5336-C4EE-0397-2FEFA43F12D1}"/>
              </a:ext>
            </a:extLst>
          </p:cNvPr>
          <p:cNvSpPr txBox="1"/>
          <p:nvPr/>
        </p:nvSpPr>
        <p:spPr>
          <a:xfrm>
            <a:off x="5188812"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03" name="グループ化 102"/>
          <p:cNvGrpSpPr/>
          <p:nvPr/>
        </p:nvGrpSpPr>
        <p:grpSpPr>
          <a:xfrm>
            <a:off x="6875205" y="116632"/>
            <a:ext cx="2268795" cy="670967"/>
            <a:chOff x="6732239" y="154501"/>
            <a:chExt cx="2521331" cy="670967"/>
          </a:xfrm>
        </p:grpSpPr>
        <p:pic>
          <p:nvPicPr>
            <p:cNvPr id="121" name="図 12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3133" y="564752"/>
              <a:ext cx="315542" cy="196752"/>
            </a:xfrm>
            <a:prstGeom prst="rect">
              <a:avLst/>
            </a:prstGeom>
          </p:spPr>
        </p:pic>
        <p:sp>
          <p:nvSpPr>
            <p:cNvPr id="126" name="テキスト ボックス 125">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27" name="テキスト ボックス 126">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2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6" name="テキスト ボックス 145">
            <a:extLst>
              <a:ext uri="{FF2B5EF4-FFF2-40B4-BE49-F238E27FC236}">
                <a16:creationId xmlns:a16="http://schemas.microsoft.com/office/drawing/2014/main" id="{5271C58A-CE5E-317A-FE71-6F90559BF462}"/>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47" name="テキスト ボックス 146">
            <a:extLst>
              <a:ext uri="{FF2B5EF4-FFF2-40B4-BE49-F238E27FC236}">
                <a16:creationId xmlns:a16="http://schemas.microsoft.com/office/drawing/2014/main" id="{F2F41DA5-EEDC-1C72-9E65-ABFFC30412D0}"/>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50" name="正方形/長方形 149"/>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四角形: 角を丸くする 27">
            <a:extLst>
              <a:ext uri="{FF2B5EF4-FFF2-40B4-BE49-F238E27FC236}">
                <a16:creationId xmlns:a16="http://schemas.microsoft.com/office/drawing/2014/main" id="{4B016A85-6D24-4E24-7132-01663746FAE8}"/>
              </a:ext>
            </a:extLst>
          </p:cNvPr>
          <p:cNvSpPr/>
          <p:nvPr/>
        </p:nvSpPr>
        <p:spPr>
          <a:xfrm>
            <a:off x="3313815" y="4149179"/>
            <a:ext cx="990000" cy="361800"/>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カンファレンス準備</a:t>
            </a:r>
            <a:endPar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3" name="四角形: 角を丸くする 86">
            <a:extLst>
              <a:ext uri="{FF2B5EF4-FFF2-40B4-BE49-F238E27FC236}">
                <a16:creationId xmlns:a16="http://schemas.microsoft.com/office/drawing/2014/main" id="{DE7A1C09-4E8A-1558-ED4A-CD7CC3C92308}"/>
              </a:ext>
            </a:extLst>
          </p:cNvPr>
          <p:cNvSpPr/>
          <p:nvPr/>
        </p:nvSpPr>
        <p:spPr>
          <a:xfrm>
            <a:off x="4395996" y="4358751"/>
            <a:ext cx="990000" cy="323719"/>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55" name="四角形: 角を丸くする 138">
            <a:extLst>
              <a:ext uri="{FF2B5EF4-FFF2-40B4-BE49-F238E27FC236}">
                <a16:creationId xmlns:a16="http://schemas.microsoft.com/office/drawing/2014/main" id="{A63A61FA-8F91-5439-3315-0A62D760552E}"/>
              </a:ext>
            </a:extLst>
          </p:cNvPr>
          <p:cNvSpPr/>
          <p:nvPr/>
        </p:nvSpPr>
        <p:spPr>
          <a:xfrm>
            <a:off x="2193824" y="5022838"/>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6" name="四角形: 角を丸くする 138">
            <a:extLst>
              <a:ext uri="{FF2B5EF4-FFF2-40B4-BE49-F238E27FC236}">
                <a16:creationId xmlns:a16="http://schemas.microsoft.com/office/drawing/2014/main" id="{A63A61FA-8F91-5439-3315-0A62D760552E}"/>
              </a:ext>
            </a:extLst>
          </p:cNvPr>
          <p:cNvSpPr/>
          <p:nvPr/>
        </p:nvSpPr>
        <p:spPr>
          <a:xfrm>
            <a:off x="4393356" y="5055936"/>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7" name="四角形: 角を丸くする 138">
            <a:extLst>
              <a:ext uri="{FF2B5EF4-FFF2-40B4-BE49-F238E27FC236}">
                <a16:creationId xmlns:a16="http://schemas.microsoft.com/office/drawing/2014/main" id="{A63A61FA-8F91-5439-3315-0A62D760552E}"/>
              </a:ext>
            </a:extLst>
          </p:cNvPr>
          <p:cNvSpPr/>
          <p:nvPr/>
        </p:nvSpPr>
        <p:spPr>
          <a:xfrm>
            <a:off x="1134748" y="5043786"/>
            <a:ext cx="984194" cy="578562"/>
          </a:xfrm>
          <a:prstGeom prst="roundRect">
            <a:avLst>
              <a:gd name="adj" fmla="val 8693"/>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38">
            <a:extLst>
              <a:ext uri="{FF2B5EF4-FFF2-40B4-BE49-F238E27FC236}">
                <a16:creationId xmlns:a16="http://schemas.microsoft.com/office/drawing/2014/main" id="{A63A61FA-8F91-5439-3315-0A62D760552E}"/>
              </a:ext>
            </a:extLst>
          </p:cNvPr>
          <p:cNvSpPr/>
          <p:nvPr/>
        </p:nvSpPr>
        <p:spPr>
          <a:xfrm>
            <a:off x="3314583" y="5021666"/>
            <a:ext cx="984194" cy="1334739"/>
          </a:xfrm>
          <a:prstGeom prst="roundRect">
            <a:avLst>
              <a:gd name="adj" fmla="val 3644"/>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26</a:t>
            </a:r>
            <a:r>
              <a:rPr kumimoji="1" lang="ja-JP" altLang="en-US"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時）</a:t>
            </a:r>
            <a:endParaRPr kumimoji="1" lang="en-US" altLang="ja-JP" sz="10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1" name="正方形/長方形 150"/>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02522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なぜ上限時間が</a:t>
            </a:r>
            <a:r>
              <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960</a:t>
            </a: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時間や</a:t>
            </a:r>
            <a:r>
              <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1,860</a:t>
            </a: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時間になっているのですか？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7423A3D7-BBE0-6168-ABBB-C5DDE714801D}"/>
              </a:ext>
            </a:extLst>
          </p:cNvPr>
          <p:cNvSpPr txBox="1">
            <a:spLocks/>
          </p:cNvSpPr>
          <p:nvPr/>
        </p:nvSpPr>
        <p:spPr>
          <a:xfrm>
            <a:off x="457200" y="1893600"/>
            <a:ext cx="8229600" cy="2831543"/>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960</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水準が適用される場合の上限時間）</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・通常予見される時間外労働として、</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36</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協定によって延長することが可能な時間数は、医師についても一般労働者と同等の働き方を目指すという視点に立って、月</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45</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時間、年</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360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時間とされています。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・その上で、「臨時的な必要がある場合」に延長することが可能な時間数の上限については、</a:t>
            </a:r>
            <a:r>
              <a:rPr kumimoji="1" lang="ja-JP" altLang="en-US"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脳・心臓疾患の労災認定基準における時間外労働の水準</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（複数月平均</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80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時間以下、休日労働込み）を考慮し、</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12</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ヶ月分として</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a:t>
            </a:r>
            <a:r>
              <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960</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とされています。</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ts val="1200"/>
              </a:spcBef>
              <a:spcAft>
                <a:spcPts val="0"/>
              </a:spcAft>
              <a:buClrTx/>
              <a:buSzTx/>
              <a:buFontTx/>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この水準で毎月平均的に働くとした場合には月</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80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a:t>
            </a:r>
            <a:r>
              <a:rPr kumimoji="1" lang="ja-JP" altLang="en-US" sz="1400"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以下の時間外・休日労働</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となり、一般労働者の休日労働込み時間外労働の上限である「複数月平均</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80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時間以下」と同様の水準となっています。</a:t>
            </a:r>
            <a:endParaRPr kumimoji="1" lang="ja-JP" altLang="en-US" sz="12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0E89667-19CC-FDAF-D45E-7DD7AC3AAA1E}"/>
              </a:ext>
            </a:extLst>
          </p:cNvPr>
          <p:cNvSpPr txBox="1"/>
          <p:nvPr/>
        </p:nvSpPr>
        <p:spPr>
          <a:xfrm>
            <a:off x="349200" y="1521090"/>
            <a:ext cx="5016630" cy="52200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 1/2</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pic>
        <p:nvPicPr>
          <p:cNvPr id="11" name="図 10" descr="時計, 男, 民衆 が含まれている画像&#10;&#10;自動的に生成された説明">
            <a:extLst>
              <a:ext uri="{FF2B5EF4-FFF2-40B4-BE49-F238E27FC236}">
                <a16:creationId xmlns:a16="http://schemas.microsoft.com/office/drawing/2014/main" id="{0CEBDB1A-859A-B5EE-43D3-3F2E0DAA2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1" y="4787839"/>
            <a:ext cx="1873950" cy="2006618"/>
          </a:xfrm>
          <a:prstGeom prst="rect">
            <a:avLst/>
          </a:prstGeom>
        </p:spPr>
      </p:pic>
    </p:spTree>
    <p:extLst>
      <p:ext uri="{BB962C8B-B14F-4D97-AF65-F5344CB8AC3E}">
        <p14:creationId xmlns:p14="http://schemas.microsoft.com/office/powerpoint/2010/main" val="2818002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なぜ上限時間が</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960</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時間や</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1,860</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時間になっているのですか？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7423A3D7-BBE0-6168-ABBB-C5DDE714801D}"/>
              </a:ext>
            </a:extLst>
          </p:cNvPr>
          <p:cNvSpPr txBox="1">
            <a:spLocks/>
          </p:cNvSpPr>
          <p:nvPr/>
        </p:nvSpPr>
        <p:spPr>
          <a:xfrm>
            <a:off x="457200" y="1893601"/>
            <a:ext cx="8229600" cy="4487728"/>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1,860</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水準・連携</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C-1</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C-2</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水準が適用される場合の上限時間）</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・地域での医療提供体制を確保する観点からやむを得ず年</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960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時間を超えざるを得ない場合には、「臨時的な必要がある場合」に延長することが可能な時間数の上限は</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a:t>
            </a:r>
            <a:r>
              <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1,860</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とされています。</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・連携</a:t>
            </a:r>
            <a:r>
              <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・平成</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28</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年と令和元年に行われた調査において、約１割の医師が年</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1,860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時間を超える時間外・休日労働を行っていたことから、まずはその</a:t>
            </a:r>
            <a:r>
              <a:rPr kumimoji="1" lang="ja-JP" altLang="en-US"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上位１割に該当する医師の労働時間を確実に短縮すること</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として、この水準が定められました。</a:t>
            </a:r>
            <a:endParaRPr lang="en-US" altLang="ja-JP" sz="1400" noProof="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・また、一定の期間集中的に技能向上のための診療を必要とするためにやむを得ず年</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960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時間を超えざるを得ない場合にも、「臨時的な必要がある場合」に延長することが可能な時間数の上限が</a:t>
            </a:r>
            <a:r>
              <a:rPr kumimoji="1" lang="ja-JP" altLang="en-US"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a:t>
            </a:r>
            <a:r>
              <a:rPr kumimoji="1" lang="en-US" altLang="ja-JP"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1,860</a:t>
            </a:r>
            <a:r>
              <a:rPr kumimoji="1" lang="ja-JP" altLang="en-US"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とされています。　</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C-1</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C-2</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・この上限時間については、</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576000" marR="0" lvl="0" indent="-39600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①  日本では、時間外労働と</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C-1</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C-2</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水準の業務の関係性を検証したエビデンスは現在のところ存在しないこと</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576000" marR="0" lvl="0" indent="-396000" algn="l" defTabSz="914400" rtl="0" eaLnBrk="1" fontAlgn="auto" latinLnBrk="0" hangingPunct="1">
              <a:lnSpc>
                <a:spcPct val="100000"/>
              </a:lnSpc>
              <a:spcBef>
                <a:spcPts val="300"/>
              </a:spcBef>
              <a:spcAft>
                <a:spcPts val="0"/>
              </a:spcAft>
              <a:buClrTx/>
              <a:buSzTx/>
              <a:buFontTx/>
              <a:buNone/>
              <a:tabLst/>
              <a:defRPr/>
            </a:pP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②  医師としての能力の向上に資する業務と、それ以外の日常の診療業務を切り分けて考えることは困難なこと</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4400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から、</a:t>
            </a:r>
            <a:r>
              <a:rPr kumimoji="1" lang="en-US" altLang="ja-JP"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2024</a:t>
            </a:r>
            <a:r>
              <a:rPr kumimoji="1" lang="ja-JP" altLang="en-US"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年４月からの上限規制適用段階においては、</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その段階で医師に適用される時間外労働の上限のうち高いものと同じ水準として、</a:t>
            </a:r>
            <a:r>
              <a:rPr kumimoji="1" lang="en-US" altLang="ja-JP"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水準と同様のもの</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が定められています。</a:t>
            </a: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90648210-3BDE-C400-048F-7FA86CADD552}"/>
              </a:ext>
            </a:extLst>
          </p:cNvPr>
          <p:cNvSpPr txBox="1"/>
          <p:nvPr/>
        </p:nvSpPr>
        <p:spPr>
          <a:xfrm>
            <a:off x="349200" y="1521090"/>
            <a:ext cx="5016630" cy="52200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 2/2</a:t>
            </a:r>
            <a:r>
              <a:rPr kumimoji="1" lang="ja-JP" altLang="en-US" sz="2800">
                <a:solidFill>
                  <a:schemeClr val="accent6">
                    <a:lumMod val="60000"/>
                    <a:lumOff val="40000"/>
                  </a:schemeClr>
                </a:solidFill>
                <a:latin typeface="Bernard MT Condensed" panose="02050806060905020404" pitchFamily="18" charset="0"/>
                <a:ea typeface="メイリオ" panose="020B0604030504040204" pitchFamily="50" charset="-128"/>
              </a:rPr>
              <a:t>　</a:t>
            </a:r>
            <a:endPar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endParaRPr>
          </a:p>
        </p:txBody>
      </p:sp>
    </p:spTree>
    <p:extLst>
      <p:ext uri="{BB962C8B-B14F-4D97-AF65-F5344CB8AC3E}">
        <p14:creationId xmlns:p14="http://schemas.microsoft.com/office/powerpoint/2010/main" val="3459410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5FAE0BE-8F25-4C48-8023-6E06D995DB1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A34A05B4-D9FE-E540-1EEA-7BC612FB3225}"/>
              </a:ext>
            </a:extLst>
          </p:cNvPr>
          <p:cNvSpPr txBox="1"/>
          <p:nvPr/>
        </p:nvSpPr>
        <p:spPr>
          <a:xfrm>
            <a:off x="348363" y="188640"/>
            <a:ext cx="4727693" cy="461665"/>
          </a:xfrm>
          <a:prstGeom prst="rect">
            <a:avLst/>
          </a:prstGeom>
          <a:noFill/>
        </p:spPr>
        <p:txBody>
          <a:bodyPr wrap="square">
            <a:spAutoFit/>
          </a:bodyPr>
          <a:lstStyle/>
          <a:p>
            <a:pPr marL="152400" indent="-152400"/>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病院勤務医の勤務実態調査</a:t>
            </a:r>
          </a:p>
        </p:txBody>
      </p:sp>
      <p:sp>
        <p:nvSpPr>
          <p:cNvPr id="8" name="テキスト ボックス 7">
            <a:extLst>
              <a:ext uri="{FF2B5EF4-FFF2-40B4-BE49-F238E27FC236}">
                <a16:creationId xmlns:a16="http://schemas.microsoft.com/office/drawing/2014/main" id="{BA0F4AB5-B0DD-E850-213C-898CBC0CCD9D}"/>
              </a:ext>
            </a:extLst>
          </p:cNvPr>
          <p:cNvSpPr txBox="1"/>
          <p:nvPr/>
        </p:nvSpPr>
        <p:spPr>
          <a:xfrm>
            <a:off x="354132" y="692696"/>
            <a:ext cx="8363729" cy="646331"/>
          </a:xfrm>
          <a:prstGeom prst="rect">
            <a:avLst/>
          </a:prstGeom>
          <a:noFill/>
        </p:spPr>
        <p:txBody>
          <a:bodyPr wrap="square">
            <a:spAutoFit/>
          </a:bodyPr>
          <a:lstStyle/>
          <a:p>
            <a:pPr marL="152400" indent="-152400"/>
            <a:r>
              <a:rPr lang="ja-JP" altLang="en-US"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医師の勤務実態調査結果を踏まえ、上限時間の設定は段階的に行うこととされた。</a:t>
            </a:r>
            <a:endParaRPr lang="en-US" altLang="ja-JP"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en-US" altLang="ja-JP"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2024</a:t>
            </a:r>
            <a:r>
              <a:rPr lang="ja-JP" altLang="en-US"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年</a:t>
            </a:r>
            <a:r>
              <a:rPr lang="en-US" altLang="ja-JP"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4</a:t>
            </a:r>
            <a:r>
              <a:rPr lang="ja-JP" altLang="en-US"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月までには、まず上位</a:t>
            </a:r>
            <a:r>
              <a:rPr lang="en-US" altLang="ja-JP"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a:t>
            </a:r>
            <a:r>
              <a:rPr lang="ja-JP" altLang="en-US"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割の時短を着実に進め、すべての医師の時間外・休日労働を年</a:t>
            </a:r>
            <a:r>
              <a:rPr lang="en-US" altLang="ja-JP"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1860</a:t>
            </a:r>
            <a:r>
              <a:rPr lang="ja-JP" altLang="en-US"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時間以下とする。また、一般労働者超の労働が許容される場合（時間外・休日労働が年</a:t>
            </a:r>
            <a:r>
              <a:rPr lang="en-US" altLang="ja-JP"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960</a:t>
            </a:r>
            <a:r>
              <a:rPr lang="ja-JP" altLang="en-US" sz="12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時間超となる場合）を限定する）</a:t>
            </a:r>
          </a:p>
        </p:txBody>
      </p:sp>
      <p:sp>
        <p:nvSpPr>
          <p:cNvPr id="9" name="テキスト ボックス 8">
            <a:extLst>
              <a:ext uri="{FF2B5EF4-FFF2-40B4-BE49-F238E27FC236}">
                <a16:creationId xmlns:a16="http://schemas.microsoft.com/office/drawing/2014/main" id="{38936077-00D4-C1A9-C189-C5D234547ACB}"/>
              </a:ext>
            </a:extLst>
          </p:cNvPr>
          <p:cNvSpPr txBox="1"/>
          <p:nvPr/>
        </p:nvSpPr>
        <p:spPr>
          <a:xfrm>
            <a:off x="755576" y="5585881"/>
            <a:ext cx="7732319" cy="923330"/>
          </a:xfrm>
          <a:prstGeom prst="rect">
            <a:avLst/>
          </a:prstGeom>
          <a:noFill/>
        </p:spPr>
        <p:txBody>
          <a:bodyPr wrap="square">
            <a:spAutoFit/>
          </a:bodyPr>
          <a:lstStyle/>
          <a:p>
            <a:pPr marL="152400" indent="-152400"/>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H28</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前回調査、今回調査ともに、兼業先の労働時間を含み、指示無し時間を除外している</a:t>
            </a:r>
          </a:p>
          <a:p>
            <a:pPr marL="152400" indent="-152400"/>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※2 </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前回調査ではグラフにおける分布の上位</a:t>
            </a:r>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10%</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は年</a:t>
            </a:r>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1,904</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時間であったが、雇用管理の便宜上、</a:t>
            </a:r>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12</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月で割り切れるきりのよい近似値として</a:t>
            </a:r>
            <a:endPar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a:t>
            </a:r>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1,860</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時間としている</a:t>
            </a:r>
          </a:p>
          <a:p>
            <a:pPr marL="152400" indent="-152400"/>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※3 </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今回調査では宿日直許可を取得していることがわかっている医療機関に勤務する医師の宿日直中の待機時間を労働時間から除外した上で、</a:t>
            </a:r>
            <a:endPar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診療科別の性、年齢調整、診療科ごとの勤務医療機関調整を行っていることに留意が必要</a:t>
            </a:r>
          </a:p>
          <a:p>
            <a:pPr marL="152400" indent="-152400"/>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※4 </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週労働時間の区分別割合は、小数点第</a:t>
            </a:r>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2</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位で四捨五入している</a:t>
            </a:r>
          </a:p>
        </p:txBody>
      </p:sp>
      <p:grpSp>
        <p:nvGrpSpPr>
          <p:cNvPr id="26" name="グループ化 25">
            <a:extLst>
              <a:ext uri="{FF2B5EF4-FFF2-40B4-BE49-F238E27FC236}">
                <a16:creationId xmlns:a16="http://schemas.microsoft.com/office/drawing/2014/main" id="{B69D6C42-3F8A-582C-CC26-5B855E4981EC}"/>
              </a:ext>
            </a:extLst>
          </p:cNvPr>
          <p:cNvGrpSpPr/>
          <p:nvPr/>
        </p:nvGrpSpPr>
        <p:grpSpPr>
          <a:xfrm>
            <a:off x="790140" y="1408329"/>
            <a:ext cx="7563720" cy="4130183"/>
            <a:chOff x="862148" y="1408329"/>
            <a:chExt cx="7563720" cy="4130183"/>
          </a:xfrm>
        </p:grpSpPr>
        <p:sp>
          <p:nvSpPr>
            <p:cNvPr id="15" name="正方形/長方形 14">
              <a:extLst>
                <a:ext uri="{FF2B5EF4-FFF2-40B4-BE49-F238E27FC236}">
                  <a16:creationId xmlns:a16="http://schemas.microsoft.com/office/drawing/2014/main" id="{CC5031BD-D7D3-39A8-06EF-EDB52C54A1A1}"/>
                </a:ext>
              </a:extLst>
            </p:cNvPr>
            <p:cNvSpPr/>
            <p:nvPr/>
          </p:nvSpPr>
          <p:spPr>
            <a:xfrm>
              <a:off x="862148" y="1408329"/>
              <a:ext cx="7563720" cy="4130183"/>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8866A797-F229-831C-3302-5124864F20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9490" y="1484784"/>
              <a:ext cx="7011136" cy="4010681"/>
            </a:xfrm>
            <a:prstGeom prst="rect">
              <a:avLst/>
            </a:prstGeom>
          </p:spPr>
        </p:pic>
        <p:sp>
          <p:nvSpPr>
            <p:cNvPr id="13" name="正方形/長方形 12">
              <a:extLst>
                <a:ext uri="{FF2B5EF4-FFF2-40B4-BE49-F238E27FC236}">
                  <a16:creationId xmlns:a16="http://schemas.microsoft.com/office/drawing/2014/main" id="{6A020EA6-B9AB-5446-A759-24E7B4EDF939}"/>
                </a:ext>
              </a:extLst>
            </p:cNvPr>
            <p:cNvSpPr/>
            <p:nvPr/>
          </p:nvSpPr>
          <p:spPr>
            <a:xfrm>
              <a:off x="1043374" y="1484784"/>
              <a:ext cx="28826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63ABC44-3599-5F34-6B9D-AA6C57EBE785}"/>
                </a:ext>
              </a:extLst>
            </p:cNvPr>
            <p:cNvSpPr txBox="1"/>
            <p:nvPr/>
          </p:nvSpPr>
          <p:spPr>
            <a:xfrm flipH="1">
              <a:off x="1000175" y="1428775"/>
              <a:ext cx="667569" cy="369332"/>
            </a:xfrm>
            <a:prstGeom prst="rect">
              <a:avLst/>
            </a:prstGeom>
            <a:noFill/>
          </p:spPr>
          <p:txBody>
            <a:bodyPr wrap="square">
              <a:spAutoFit/>
            </a:bodyPr>
            <a:lstStyle/>
            <a:p>
              <a:pPr marL="152400" indent="-152400"/>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30</a:t>
              </a:r>
            </a:p>
            <a:p>
              <a:pPr marL="152400" indent="-152400"/>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p>
          </p:txBody>
        </p:sp>
        <p:sp>
          <p:nvSpPr>
            <p:cNvPr id="16" name="正方形/長方形 15">
              <a:extLst>
                <a:ext uri="{FF2B5EF4-FFF2-40B4-BE49-F238E27FC236}">
                  <a16:creationId xmlns:a16="http://schemas.microsoft.com/office/drawing/2014/main" id="{7BCAD1EB-A23A-BAB4-3368-71542F06D7B5}"/>
                </a:ext>
              </a:extLst>
            </p:cNvPr>
            <p:cNvSpPr/>
            <p:nvPr/>
          </p:nvSpPr>
          <p:spPr>
            <a:xfrm>
              <a:off x="1053320" y="5373215"/>
              <a:ext cx="4022736" cy="13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C6769BF-59B7-1993-ABCD-7983E664A085}"/>
                </a:ext>
              </a:extLst>
            </p:cNvPr>
            <p:cNvSpPr/>
            <p:nvPr/>
          </p:nvSpPr>
          <p:spPr>
            <a:xfrm>
              <a:off x="3396434" y="1697383"/>
              <a:ext cx="2056750" cy="128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73BEA69-DC5A-8FC3-B40B-53D8FB9AE642}"/>
                </a:ext>
              </a:extLst>
            </p:cNvPr>
            <p:cNvSpPr/>
            <p:nvPr/>
          </p:nvSpPr>
          <p:spPr>
            <a:xfrm>
              <a:off x="3563888" y="1720600"/>
              <a:ext cx="288032" cy="148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E41A8B1-A68D-2D34-6DB5-EA688F161A80}"/>
                </a:ext>
              </a:extLst>
            </p:cNvPr>
            <p:cNvSpPr txBox="1"/>
            <p:nvPr/>
          </p:nvSpPr>
          <p:spPr>
            <a:xfrm flipH="1">
              <a:off x="3329051" y="1687320"/>
              <a:ext cx="667569" cy="248683"/>
            </a:xfrm>
            <a:prstGeom prst="rect">
              <a:avLst/>
            </a:prstGeom>
            <a:noFill/>
          </p:spPr>
          <p:txBody>
            <a:bodyPr wrap="square">
              <a:spAutoFit/>
            </a:bodyPr>
            <a:lstStyle/>
            <a:p>
              <a:pPr marL="152400" indent="-152400"/>
              <a:r>
                <a:rPr lang="en-US" altLang="ja-JP" sz="1000" kern="100">
                  <a:solidFill>
                    <a:schemeClr val="tx1">
                      <a:lumMod val="75000"/>
                      <a:lumOff val="25000"/>
                    </a:schemeClr>
                  </a:solidFill>
                  <a:latin typeface="Calibri" panose="020F0502020204030204" pitchFamily="34" charset="0"/>
                  <a:ea typeface="Yu Gothic" panose="020B0400000000000000" pitchFamily="34" charset="-128"/>
                  <a:cs typeface="Calibri" panose="020F0502020204030204" pitchFamily="34" charset="0"/>
                </a:rPr>
                <a:t>26.3</a:t>
              </a:r>
              <a:endParaRPr lang="ja-JP" altLang="en-US" sz="1000" kern="100">
                <a:solidFill>
                  <a:schemeClr val="tx1">
                    <a:lumMod val="75000"/>
                    <a:lumOff val="25000"/>
                  </a:schemeClr>
                </a:solidFill>
                <a:latin typeface="Calibri" panose="020F0502020204030204" pitchFamily="34" charset="0"/>
                <a:ea typeface="Yu Gothic" panose="020B0400000000000000" pitchFamily="34" charset="-128"/>
                <a:cs typeface="Calibri" panose="020F0502020204030204" pitchFamily="34" charset="0"/>
              </a:endParaRPr>
            </a:p>
          </p:txBody>
        </p:sp>
        <p:sp>
          <p:nvSpPr>
            <p:cNvPr id="24" name="テキスト ボックス 23">
              <a:extLst>
                <a:ext uri="{FF2B5EF4-FFF2-40B4-BE49-F238E27FC236}">
                  <a16:creationId xmlns:a16="http://schemas.microsoft.com/office/drawing/2014/main" id="{1E71C6DB-E92F-D1A9-3A27-168AC4733DFF}"/>
                </a:ext>
              </a:extLst>
            </p:cNvPr>
            <p:cNvSpPr txBox="1"/>
            <p:nvPr/>
          </p:nvSpPr>
          <p:spPr>
            <a:xfrm flipH="1">
              <a:off x="2840633" y="1490351"/>
              <a:ext cx="3168352" cy="246221"/>
            </a:xfrm>
            <a:prstGeom prst="rect">
              <a:avLst/>
            </a:prstGeom>
            <a:noFill/>
          </p:spPr>
          <p:txBody>
            <a:bodyPr wrap="square">
              <a:spAutoFit/>
            </a:bodyPr>
            <a:lstStyle/>
            <a:p>
              <a:pPr marL="152400" indent="-152400"/>
              <a:r>
                <a:rPr lang="ja-JP" altLang="en-US" sz="1000" b="1" kern="100">
                  <a:solidFill>
                    <a:srgbClr val="FF0000"/>
                  </a:solidFill>
                  <a:latin typeface="Yu Gothic" panose="020B0400000000000000" pitchFamily="34" charset="-128"/>
                  <a:ea typeface="Yu Gothic" panose="020B0400000000000000" pitchFamily="34" charset="-128"/>
                  <a:cs typeface="Times New Roman" panose="02020603050405020304" pitchFamily="18" charset="0"/>
                </a:rPr>
                <a:t>（年</a:t>
              </a:r>
              <a:r>
                <a:rPr lang="en-US" altLang="ja-JP" sz="1000" b="1" kern="100">
                  <a:solidFill>
                    <a:srgbClr val="FF0000"/>
                  </a:solidFill>
                  <a:latin typeface="Yu Gothic" panose="020B0400000000000000" pitchFamily="34" charset="-128"/>
                  <a:ea typeface="Yu Gothic" panose="020B0400000000000000" pitchFamily="34" charset="-128"/>
                  <a:cs typeface="Times New Roman" panose="02020603050405020304" pitchFamily="18" charset="0"/>
                </a:rPr>
                <a:t>960</a:t>
              </a:r>
              <a:r>
                <a:rPr lang="ja-JP" altLang="en-US" sz="1000" b="1" kern="100">
                  <a:solidFill>
                    <a:srgbClr val="FF0000"/>
                  </a:solidFill>
                  <a:latin typeface="Yu Gothic" panose="020B0400000000000000" pitchFamily="34" charset="-128"/>
                  <a:ea typeface="Yu Gothic" panose="020B0400000000000000" pitchFamily="34" charset="-128"/>
                  <a:cs typeface="Times New Roman" panose="02020603050405020304" pitchFamily="18" charset="0"/>
                </a:rPr>
                <a:t>時間換算　</a:t>
              </a:r>
              <a:r>
                <a:rPr lang="en-US" altLang="ja-JP" sz="1000" b="1" kern="100">
                  <a:solidFill>
                    <a:srgbClr val="FF0000"/>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1000" b="1" kern="100">
                  <a:solidFill>
                    <a:srgbClr val="FF0000"/>
                  </a:solidFill>
                  <a:latin typeface="Yu Gothic" panose="020B0400000000000000" pitchFamily="34" charset="-128"/>
                  <a:ea typeface="Yu Gothic" panose="020B0400000000000000" pitchFamily="34" charset="-128"/>
                  <a:cs typeface="Times New Roman" panose="02020603050405020304" pitchFamily="18" charset="0"/>
                </a:rPr>
                <a:t>休日込み（以下同じ）</a:t>
              </a:r>
            </a:p>
          </p:txBody>
        </p:sp>
      </p:grpSp>
      <p:sp>
        <p:nvSpPr>
          <p:cNvPr id="27" name="正方形/長方形 26">
            <a:extLst>
              <a:ext uri="{FF2B5EF4-FFF2-40B4-BE49-F238E27FC236}">
                <a16:creationId xmlns:a16="http://schemas.microsoft.com/office/drawing/2014/main" id="{03C23A2A-99BE-96BA-F5E3-3DA92D2AC326}"/>
              </a:ext>
            </a:extLst>
          </p:cNvPr>
          <p:cNvSpPr/>
          <p:nvPr/>
        </p:nvSpPr>
        <p:spPr>
          <a:xfrm>
            <a:off x="336454" y="609802"/>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9064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C30BE4BD-C271-15F6-8F1C-4D7A31074864}"/>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今後この上限時間（</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1860</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時間）は変わらないのですか？</a:t>
            </a: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2D6E5365-0163-7F22-5848-22E58D443D53}"/>
              </a:ext>
            </a:extLst>
          </p:cNvPr>
          <p:cNvSpPr txBox="1">
            <a:spLocks/>
          </p:cNvSpPr>
          <p:nvPr/>
        </p:nvSpPr>
        <p:spPr>
          <a:xfrm>
            <a:off x="457200" y="1882170"/>
            <a:ext cx="8229600" cy="3851086"/>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水準・連携</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水準の上限時間について</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水準・連携</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水準は、あくまでも暫定的な特例であることから、将来的にはなくなり、</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水準の適用に収斂していくものとされています。</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ts val="1200"/>
              </a:spcBef>
              <a:spcAft>
                <a:spcPts val="0"/>
              </a:spcAft>
              <a:buClrTx/>
              <a:buSzTx/>
              <a:buFontTx/>
              <a:buNone/>
              <a:tabLst/>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・都道府県単位での医師偏在を解消する目標年とされている</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2036</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年に向けて、医師偏在対策の効果が徐々に現れてくると考えられ、</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2024</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4</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月以降も３年に１回のサイクル（</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2027</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年度、</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2030</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年度、</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2033</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年度）で、実態調査等を踏まえた段階的</a:t>
            </a:r>
            <a:r>
              <a:rPr kumimoji="1" lang="ja-JP" altLang="en-US" sz="1400" i="0" u="non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な見直しの検討を行いつつ、</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規制水準の必要な引き下げを実施し、</a:t>
            </a:r>
            <a:r>
              <a:rPr kumimoji="1" lang="en-US" altLang="ja-JP"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2035</a:t>
            </a:r>
            <a:r>
              <a:rPr kumimoji="1" lang="ja-JP" altLang="en-US"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年度末を目標にＢ水準・連携Ｂ水準は終了する</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こととなります。</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C-1</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C-2</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水準の上限時間について</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水準については、研修及び医療の質を低下させずに効率的な研修を実現していくことによって、技能向上に要する時間の短縮が図られる可能性もあります。</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80000" marR="0" lvl="0" indent="-180000" algn="l" defTabSz="914400" rtl="0" eaLnBrk="1" fontAlgn="auto" latinLnBrk="0" hangingPunct="1">
              <a:lnSpc>
                <a:spcPct val="100000"/>
              </a:lnSpc>
              <a:spcBef>
                <a:spcPts val="1200"/>
              </a:spcBef>
              <a:spcAft>
                <a:spcPts val="0"/>
              </a:spcAft>
              <a:buClrTx/>
              <a:buSzTx/>
              <a:buFontTx/>
              <a:buNone/>
              <a:tabLst/>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・そのため、この規制水準については将来的な縮減を志向しつつ、医療機関ごとに作成される「医師労働時間短縮計画」において把握される実績も踏まえて、</a:t>
            </a:r>
            <a:r>
              <a:rPr kumimoji="1" lang="ja-JP" altLang="en-US" sz="1400" b="1" i="0" u="sng"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研修及び医療の質の評価とともに中長期的に検証していく</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こととされています。</a:t>
            </a:r>
          </a:p>
        </p:txBody>
      </p:sp>
      <p:sp>
        <p:nvSpPr>
          <p:cNvPr id="9" name="テキスト ボックス 8">
            <a:extLst>
              <a:ext uri="{FF2B5EF4-FFF2-40B4-BE49-F238E27FC236}">
                <a16:creationId xmlns:a16="http://schemas.microsoft.com/office/drawing/2014/main" id="{AE37A678-16C5-DA14-593E-4B8305778E09}"/>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13" name="テキスト ボックス 12">
            <a:extLst>
              <a:ext uri="{FF2B5EF4-FFF2-40B4-BE49-F238E27FC236}">
                <a16:creationId xmlns:a16="http://schemas.microsoft.com/office/drawing/2014/main" id="{E16D532E-CBBC-08B6-64FB-64E17557DBA1}"/>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Tree>
    <p:extLst>
      <p:ext uri="{BB962C8B-B14F-4D97-AF65-F5344CB8AC3E}">
        <p14:creationId xmlns:p14="http://schemas.microsoft.com/office/powerpoint/2010/main" val="3517931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医師に対する時間外・休日労働の上限規制が</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適用されない医師はいますか？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7423A3D7-BBE0-6168-ABBB-C5DDE714801D}"/>
              </a:ext>
            </a:extLst>
          </p:cNvPr>
          <p:cNvSpPr txBox="1">
            <a:spLocks/>
          </p:cNvSpPr>
          <p:nvPr/>
        </p:nvSpPr>
        <p:spPr>
          <a:xfrm>
            <a:off x="457200" y="2181601"/>
            <a:ext cx="8229600" cy="2471536"/>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2024</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年４月から始まる医師の時間外・休日労働の上限規制については</a:t>
            </a:r>
            <a:r>
              <a:rPr kumimoji="1" lang="ja-JP" altLang="en-US" sz="1600" i="0" u="non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、病院、診療所、介護老人保健施設、介護医療院で勤務する医師を対象としていますが、</a:t>
            </a:r>
            <a:r>
              <a:rPr kumimoji="1" lang="ja-JP" altLang="en-US" sz="1600" b="1" i="0" u="non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病院や診療所で勤務する医師であっても、患者への診療を直接の目的とする業務を行わない医師は対象としていません</a:t>
            </a:r>
            <a:r>
              <a:rPr kumimoji="1" lang="ja-JP" altLang="en-US" sz="1600" i="0" u="non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endParaRPr kumimoji="1" lang="en-US" altLang="ja-JP" sz="1600" i="0" u="non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endParaRPr lang="en-US" altLang="ja-JP" sz="1600" strike="noStrike"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・このため、患者への診療を直接の目的とする業務を行わない者（産業医、検診センターの医師、裁量労働制（大学における教授研究等）が適用される医師等）については、</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2024</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年４月から、一般の業種の労働者と同様の時間外・休日労働の上限規制（１年</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720</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時間など）が適用されることになります。</a:t>
            </a:r>
          </a:p>
        </p:txBody>
      </p:sp>
      <p:sp>
        <p:nvSpPr>
          <p:cNvPr id="10" name="テキスト ボックス 9">
            <a:extLst>
              <a:ext uri="{FF2B5EF4-FFF2-40B4-BE49-F238E27FC236}">
                <a16:creationId xmlns:a16="http://schemas.microsoft.com/office/drawing/2014/main" id="{A64E185F-C10E-392A-528B-49C456707B6E}"/>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5849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2206A9F-CDB0-113C-90A0-0B2C292733C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水準が適用される医師であっても、</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時期によっては長時間労働となる月があっても良いのですか？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5A85973B-9BA6-C9A8-457A-60222FB359FC}"/>
              </a:ext>
            </a:extLst>
          </p:cNvPr>
          <p:cNvSpPr txBox="1">
            <a:spLocks/>
          </p:cNvSpPr>
          <p:nvPr/>
        </p:nvSpPr>
        <p:spPr>
          <a:xfrm>
            <a:off x="457200" y="2181600"/>
            <a:ext cx="8229600" cy="3191616"/>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・月の時間外・休日労働が</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100</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時間以上となる医師に対しては、特例水準（</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・連携</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C</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）に限らず、</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水準の適用医師も含めて、原則として当月の時間外・休日労働が</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100</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時間に到達する前に睡眠及び疲労の状況の確認と面接指導を行う必要があります。</a:t>
            </a:r>
            <a:endPar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lvl="0" indent="-216000" algn="l">
              <a:defRPr/>
            </a:pP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臨時的な特別の事情がある場合には、</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この</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面接指導が適切な時期に行われることで</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36</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協定に定められている上限を超えない範囲において、</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その月に</a:t>
            </a:r>
            <a:r>
              <a:rPr kumimoji="1" lang="en-US" altLang="ja-JP"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100</a:t>
            </a:r>
            <a:r>
              <a:rPr kumimoji="1" lang="ja-JP" altLang="en-US" sz="16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時間以上の時間外・休日労働を行うことは可能</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です。</a:t>
            </a:r>
            <a:endPar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・なお、面接指導の実施時期については、ある程度の疲労蓄積が想定される、時間外・休日労働が</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80</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時間前後となった時期を目安とすることが推奨されます。また、特例水準が適用されていない医師（</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水準が適用されている医師）であって、疲労蓄積がないと認められる場合は、月</a:t>
            </a:r>
            <a:r>
              <a:rPr kumimoji="1" lang="en-US" altLang="ja-JP"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100</a:t>
            </a:r>
            <a:r>
              <a:rPr kumimoji="1" lang="ja-JP" altLang="en-US" sz="16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時間に達した後遅滞なく面接指導を行うことでもよいとされています。</a:t>
            </a: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06AAF773-EE84-869B-45E2-2254B129700B}"/>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pic>
        <p:nvPicPr>
          <p:cNvPr id="8" name="図 7" descr="テーブル, 選手 が含まれている画像&#10;&#10;自動的に生成された説明">
            <a:extLst>
              <a:ext uri="{FF2B5EF4-FFF2-40B4-BE49-F238E27FC236}">
                <a16:creationId xmlns:a16="http://schemas.microsoft.com/office/drawing/2014/main" id="{1225C5A5-498E-4D80-987E-C2DE98CF7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426" y="5063215"/>
            <a:ext cx="2016224" cy="1644377"/>
          </a:xfrm>
          <a:prstGeom prst="rect">
            <a:avLst/>
          </a:prstGeom>
        </p:spPr>
      </p:pic>
    </p:spTree>
    <p:extLst>
      <p:ext uri="{BB962C8B-B14F-4D97-AF65-F5344CB8AC3E}">
        <p14:creationId xmlns:p14="http://schemas.microsoft.com/office/powerpoint/2010/main" val="853346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B</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水準の適用対象となるのは、具体的にはどういう業務ですか？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586C4AA2-0C5A-2192-549A-C8EDA2A714B0}"/>
              </a:ext>
            </a:extLst>
          </p:cNvPr>
          <p:cNvSpPr txBox="1">
            <a:spLocks/>
          </p:cNvSpPr>
          <p:nvPr/>
        </p:nvSpPr>
        <p:spPr>
          <a:xfrm>
            <a:off x="457200" y="1893600"/>
            <a:ext cx="8229600" cy="4273199"/>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000" indent="-180000" algn="l">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B</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水準は、</a:t>
            </a: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rPr>
              <a:t>地域医療の観点から必須とされる機能を果たすためにやむなく長時間労働となる医療機関を指定するもの</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で、以下の医療機能を有する医療機関が想定されます。</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576000" indent="-396000" algn="l">
              <a:spcBef>
                <a:spcPts val="1200"/>
              </a:spcBef>
              <a:defRPr/>
            </a:pP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①  「</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救急医療体制及び在宅医療提供体制のうち、特に予見不可能で緊急性の高い医療ニーズに対するために整備しているもの</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」と「政策的に医療の確保が必要であるとして都道府県医療計画において計画的な確保を図っている「</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５疾病・５事業</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」」の双方の観点から、</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936000" indent="-360000" algn="l">
              <a:spcBef>
                <a:spcPts val="600"/>
              </a:spcBef>
              <a:defRPr/>
            </a:pP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Ⅰ</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三次救急医療機関</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936000" indent="-360000" algn="l">
              <a:spcBef>
                <a:spcPts val="0"/>
              </a:spcBef>
              <a:defRPr/>
            </a:pP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Ⅱ</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二次救急医療機関　かつ　「年間救急車受入台数</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1000</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台以上又は年間での夜間・休日・時間外入院件数</a:t>
            </a: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500</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件以上」　かつ　「医療計画において５疾病５事業の確保のために必要な役割を担うと位置づけられた医療機関」</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936000" indent="-360000" algn="l">
              <a:spcBef>
                <a:spcPts val="0"/>
              </a:spcBef>
              <a:defRPr/>
            </a:pP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Ⅲ</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在宅医療において特に積極的な役割を担う医療機関</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936000" indent="-360000" algn="l">
              <a:spcBef>
                <a:spcPts val="0"/>
              </a:spcBef>
              <a:defRPr/>
            </a:pPr>
            <a:r>
              <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Ⅳ</a:t>
            </a:r>
            <a:r>
              <a:rPr kumimoji="1" lang="ja-JP" altLang="en-US"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　公共性と不確実性が強く働くものとして、都道府県知事が地域医療の確保のために必要と認める医療機関</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1332000" indent="-468000" algn="l">
              <a:spcBef>
                <a:spcPts val="0"/>
              </a:spcBef>
              <a:defRPr/>
            </a:pPr>
            <a:r>
              <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（例）精神科救急に対する医療機関（特に患者が集中するもの）、小児救急のみを提供する医療機関、へき地において中核的な役割を果たす医療機関</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76000" marR="0" lvl="0" indent="-396000" algn="l" defTabSz="914400" rtl="0" eaLnBrk="1" fontAlgn="auto" latinLnBrk="0" hangingPunct="1">
              <a:lnSpc>
                <a:spcPct val="100000"/>
              </a:lnSpc>
              <a:spcBef>
                <a:spcPts val="1200"/>
              </a:spcBef>
              <a:spcAft>
                <a:spcPts val="0"/>
              </a:spcAft>
              <a:buClrTx/>
              <a:buSzTx/>
              <a:buFontTx/>
              <a:buNone/>
              <a:tabLst/>
              <a:defRPr/>
            </a:pP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②  </a:t>
            </a: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特に専門的な知識・技術や高度かつ継続的な疾病治療・管理が求められ、代替することが困難な医療を提供する医療機関</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04000" algn="l">
              <a:defRPr/>
            </a:pPr>
            <a:r>
              <a:rPr kumimoji="1" lang="ja-JP" altLang="en-US" sz="120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（例）高度のがん治療、移植医療等極めて高度な手術・病棟管理、児童精神科等</a:t>
            </a:r>
          </a:p>
        </p:txBody>
      </p:sp>
      <p:sp>
        <p:nvSpPr>
          <p:cNvPr id="9" name="テキスト ボックス 8">
            <a:extLst>
              <a:ext uri="{FF2B5EF4-FFF2-40B4-BE49-F238E27FC236}">
                <a16:creationId xmlns:a16="http://schemas.microsoft.com/office/drawing/2014/main" id="{362A1F05-364B-4737-610A-6A17FAEB44DE}"/>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Tree>
    <p:extLst>
      <p:ext uri="{BB962C8B-B14F-4D97-AF65-F5344CB8AC3E}">
        <p14:creationId xmlns:p14="http://schemas.microsoft.com/office/powerpoint/2010/main" val="319843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2700806C-2574-854B-4E3A-05916C600E6A}"/>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連携</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B</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水準で考えられている、</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医師派遣</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とは</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医師のバイト全てを含むのですか？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D430B8A1-C82C-C396-318A-6F7C07EB5BD2}"/>
              </a:ext>
            </a:extLst>
          </p:cNvPr>
          <p:cNvSpPr txBox="1">
            <a:spLocks/>
          </p:cNvSpPr>
          <p:nvPr/>
        </p:nvSpPr>
        <p:spPr>
          <a:xfrm>
            <a:off x="457200" y="2181600"/>
            <a:ext cx="8229600" cy="3119608"/>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indent="-216000" algn="just"/>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・医師が行う副業・兼業のうち、</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管理者が医療提供体制確保のために必要と認めたもの</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が連携</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B</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水準の対象業務になります。例えば、</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indent="-432000" algn="just">
              <a:spcBef>
                <a:spcPts val="600"/>
              </a:spcBef>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①  管理者からの指示があるもの</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indent="-432000" algn="l">
              <a:spcBef>
                <a:spcPts val="0"/>
              </a:spcBef>
            </a:pP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②  医師から（事前・事後に）副業・兼業の事実について申告を受けた管理者が医療提供体制の確保のために必要と認めたもの</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just">
              <a:spcBef>
                <a:spcPts val="600"/>
              </a:spcBef>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などが想定されますので、管理者が把握していない副業・兼業は対象となりません。</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just"/>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indent="-216000" algn="just"/>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・ただし、複数の医療機関で勤務している医師は、副業や兼業先での労働時間・勤務先・勤務内容などを、主に勤務している医療機関に対して</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事前に自己申告しておきましょう</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。チームメンバーがお互いの仕事を把握するきっかけとなるとともに、困ったときにも助けあえる第一歩となります。</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57F44BE8-1F87-F8C5-CB49-167952C4FA61}"/>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pic>
        <p:nvPicPr>
          <p:cNvPr id="14" name="図 13" descr="選手, 男 が含まれている画像&#10;&#10;自動的に生成された説明">
            <a:extLst>
              <a:ext uri="{FF2B5EF4-FFF2-40B4-BE49-F238E27FC236}">
                <a16:creationId xmlns:a16="http://schemas.microsoft.com/office/drawing/2014/main" id="{74B29ECA-53CC-4373-8007-3AE4279E41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4932983"/>
            <a:ext cx="1944216" cy="1464654"/>
          </a:xfrm>
          <a:prstGeom prst="rect">
            <a:avLst/>
          </a:prstGeom>
        </p:spPr>
      </p:pic>
    </p:spTree>
    <p:extLst>
      <p:ext uri="{BB962C8B-B14F-4D97-AF65-F5344CB8AC3E}">
        <p14:creationId xmlns:p14="http://schemas.microsoft.com/office/powerpoint/2010/main" val="70801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アイコン&#10;&#10;自動的に生成された説明">
            <a:extLst>
              <a:ext uri="{FF2B5EF4-FFF2-40B4-BE49-F238E27FC236}">
                <a16:creationId xmlns:a16="http://schemas.microsoft.com/office/drawing/2014/main" id="{E06616AB-525C-5393-0F21-67298025DC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08330" y="2965207"/>
            <a:ext cx="2673600" cy="2002510"/>
          </a:xfrm>
          <a:prstGeom prst="rect">
            <a:avLst/>
          </a:prstGeom>
        </p:spPr>
      </p:pic>
      <p:pic>
        <p:nvPicPr>
          <p:cNvPr id="24" name="図 23" descr="アイコン&#10;&#10;自動的に生成された説明">
            <a:extLst>
              <a:ext uri="{FF2B5EF4-FFF2-40B4-BE49-F238E27FC236}">
                <a16:creationId xmlns:a16="http://schemas.microsoft.com/office/drawing/2014/main" id="{9912880C-9F90-73B5-09D9-0BE7A30D6B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1161" y="1641592"/>
            <a:ext cx="2764509" cy="2002510"/>
          </a:xfrm>
          <a:prstGeom prst="rect">
            <a:avLst/>
          </a:prstGeom>
        </p:spPr>
      </p:pic>
      <p:sp>
        <p:nvSpPr>
          <p:cNvPr id="4" name="テキスト ボックス 3">
            <a:extLst>
              <a:ext uri="{FF2B5EF4-FFF2-40B4-BE49-F238E27FC236}">
                <a16:creationId xmlns:a16="http://schemas.microsoft.com/office/drawing/2014/main" id="{2AE565DC-79ED-FE4F-4D13-E90D57BAB702}"/>
              </a:ext>
            </a:extLst>
          </p:cNvPr>
          <p:cNvSpPr txBox="1"/>
          <p:nvPr/>
        </p:nvSpPr>
        <p:spPr>
          <a:xfrm>
            <a:off x="1212067" y="592136"/>
            <a:ext cx="6719866" cy="954107"/>
          </a:xfrm>
          <a:prstGeom prst="rect">
            <a:avLst/>
          </a:prstGeom>
          <a:noFill/>
        </p:spPr>
        <p:txBody>
          <a:bodyPr wrap="square">
            <a:spAutoFit/>
          </a:bodyPr>
          <a:lstStyle/>
          <a:p>
            <a:pPr marL="152400" indent="-152400" algn="ctr"/>
            <a:r>
              <a:rPr lang="ja-JP" altLang="en-US"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長時間、医療現場と向き合う中で</a:t>
            </a:r>
            <a:endParaRPr lang="en-US" altLang="ja-JP"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こんな事を考えることはありませんか？</a:t>
            </a:r>
          </a:p>
        </p:txBody>
      </p:sp>
      <p:sp>
        <p:nvSpPr>
          <p:cNvPr id="15" name="テキスト ボックス 14">
            <a:extLst>
              <a:ext uri="{FF2B5EF4-FFF2-40B4-BE49-F238E27FC236}">
                <a16:creationId xmlns:a16="http://schemas.microsoft.com/office/drawing/2014/main" id="{EE1ACE99-B25C-CF27-C8BF-66B430AA26B7}"/>
              </a:ext>
            </a:extLst>
          </p:cNvPr>
          <p:cNvSpPr txBox="1"/>
          <p:nvPr/>
        </p:nvSpPr>
        <p:spPr>
          <a:xfrm>
            <a:off x="6348194" y="2320053"/>
            <a:ext cx="2515573" cy="584775"/>
          </a:xfrm>
          <a:prstGeom prst="rect">
            <a:avLst/>
          </a:prstGeom>
          <a:noFill/>
        </p:spPr>
        <p:txBody>
          <a:bodyPr wrap="square" rtlCol="0">
            <a:spAutoFit/>
          </a:bodyPr>
          <a:lstStyle/>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休んだり、自分の時間も</a:t>
            </a:r>
            <a:endPar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大切にしたいな</a:t>
            </a:r>
          </a:p>
        </p:txBody>
      </p:sp>
      <p:sp>
        <p:nvSpPr>
          <p:cNvPr id="19" name="テキスト ボックス 18">
            <a:extLst>
              <a:ext uri="{FF2B5EF4-FFF2-40B4-BE49-F238E27FC236}">
                <a16:creationId xmlns:a16="http://schemas.microsoft.com/office/drawing/2014/main" id="{D35A121B-CA1B-FA5F-66D7-8C0042E08D53}"/>
              </a:ext>
            </a:extLst>
          </p:cNvPr>
          <p:cNvSpPr txBox="1"/>
          <p:nvPr/>
        </p:nvSpPr>
        <p:spPr>
          <a:xfrm>
            <a:off x="224034" y="3526533"/>
            <a:ext cx="2585043" cy="830997"/>
          </a:xfrm>
          <a:prstGeom prst="rect">
            <a:avLst/>
          </a:prstGeom>
          <a:noFill/>
        </p:spPr>
        <p:txBody>
          <a:bodyPr wrap="square" rtlCol="0">
            <a:spAutoFit/>
          </a:bodyPr>
          <a:lstStyle/>
          <a:p>
            <a:pPr algn="ct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助けてもらえそうな</a:t>
            </a:r>
            <a:endPar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業務はシェアして</a:t>
            </a:r>
            <a:endPar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いきたいな</a:t>
            </a:r>
            <a:endPar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82BA7BF0-CDFB-3276-7422-9F52C29AC4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6820" y="2642847"/>
            <a:ext cx="2079660" cy="3457634"/>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67AC32D5-5D24-C4AF-75F9-8B9C15EACC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91104" y="2992618"/>
            <a:ext cx="3691634" cy="3541671"/>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98665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6808025-E46C-4A85-223B-DCA8312B2EC6}"/>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臨床研修のプログラムが</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水準か</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C-1</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水準のプログラムであるかは</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どうやって知ることができますか？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14" name="図 13" descr="アイコン&#10;&#10;自動的に生成された説明">
            <a:extLst>
              <a:ext uri="{FF2B5EF4-FFF2-40B4-BE49-F238E27FC236}">
                <a16:creationId xmlns:a16="http://schemas.microsoft.com/office/drawing/2014/main" id="{34ED38AD-8CC8-A8E0-4E27-1277E0877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5592" y="3759974"/>
            <a:ext cx="3163441" cy="1982595"/>
          </a:xfrm>
          <a:prstGeom prst="rect">
            <a:avLst/>
          </a:prstGeom>
        </p:spPr>
      </p:pic>
      <p:sp>
        <p:nvSpPr>
          <p:cNvPr id="8" name="タイトル 1">
            <a:extLst>
              <a:ext uri="{FF2B5EF4-FFF2-40B4-BE49-F238E27FC236}">
                <a16:creationId xmlns:a16="http://schemas.microsoft.com/office/drawing/2014/main" id="{718CCD52-FE47-5D12-2584-A17581F8001E}"/>
              </a:ext>
            </a:extLst>
          </p:cNvPr>
          <p:cNvSpPr txBox="1">
            <a:spLocks/>
          </p:cNvSpPr>
          <p:nvPr/>
        </p:nvSpPr>
        <p:spPr>
          <a:xfrm>
            <a:off x="457200" y="2181600"/>
            <a:ext cx="8229600" cy="75600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・各医療機関のホームページで、プログラムごとに、研修医療機関における想定される１年間の時間外・休日労働の最大時間数が明示されていますので、確認しましょう。</a:t>
            </a:r>
          </a:p>
        </p:txBody>
      </p:sp>
      <p:sp>
        <p:nvSpPr>
          <p:cNvPr id="9" name="テキスト ボックス 8">
            <a:extLst>
              <a:ext uri="{FF2B5EF4-FFF2-40B4-BE49-F238E27FC236}">
                <a16:creationId xmlns:a16="http://schemas.microsoft.com/office/drawing/2014/main" id="{D57E3295-01E7-BA26-446E-280F5F0F5F5B}"/>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pic>
        <p:nvPicPr>
          <p:cNvPr id="6" name="図 5">
            <a:extLst>
              <a:ext uri="{FF2B5EF4-FFF2-40B4-BE49-F238E27FC236}">
                <a16:creationId xmlns:a16="http://schemas.microsoft.com/office/drawing/2014/main" id="{F27BEB43-C2D8-1C0D-CDEF-8693DAA05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3771" y="3973198"/>
            <a:ext cx="2880885" cy="2092817"/>
          </a:xfrm>
          <a:prstGeom prst="rect">
            <a:avLst/>
          </a:prstGeom>
        </p:spPr>
      </p:pic>
    </p:spTree>
    <p:extLst>
      <p:ext uri="{BB962C8B-B14F-4D97-AF65-F5344CB8AC3E}">
        <p14:creationId xmlns:p14="http://schemas.microsoft.com/office/powerpoint/2010/main" val="1939513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EE4A61E2-7A39-2985-654D-3214CEA9B527}"/>
              </a:ext>
            </a:extLst>
          </p:cNvPr>
          <p:cNvSpPr/>
          <p:nvPr/>
        </p:nvSpPr>
        <p:spPr>
          <a:xfrm>
            <a:off x="1783353" y="1868753"/>
            <a:ext cx="5577294" cy="255680"/>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9408D5D-BE34-FE04-CDE7-306D944874E2}"/>
              </a:ext>
            </a:extLst>
          </p:cNvPr>
          <p:cNvSpPr/>
          <p:nvPr/>
        </p:nvSpPr>
        <p:spPr>
          <a:xfrm>
            <a:off x="542191" y="1500558"/>
            <a:ext cx="8059618" cy="238477"/>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EA38689F-073F-9E3B-ADDB-A6BFDB68A42F}"/>
              </a:ext>
            </a:extLst>
          </p:cNvPr>
          <p:cNvSpPr txBox="1"/>
          <p:nvPr/>
        </p:nvSpPr>
        <p:spPr>
          <a:xfrm>
            <a:off x="360272" y="188640"/>
            <a:ext cx="8256085" cy="707886"/>
          </a:xfrm>
          <a:prstGeom prst="rect">
            <a:avLst/>
          </a:prstGeom>
          <a:noFill/>
        </p:spPr>
        <p:txBody>
          <a:bodyPr wrap="square">
            <a:spAutoFit/>
          </a:body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臨床研修プログラムにおける最大想定労働時間数の明示</a:t>
            </a:r>
            <a:b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（記載例）</a:t>
            </a:r>
          </a:p>
        </p:txBody>
      </p:sp>
      <p:sp>
        <p:nvSpPr>
          <p:cNvPr id="7" name="正方形/長方形 6">
            <a:extLst>
              <a:ext uri="{FF2B5EF4-FFF2-40B4-BE49-F238E27FC236}">
                <a16:creationId xmlns:a16="http://schemas.microsoft.com/office/drawing/2014/main" id="{EE9AF9C2-2049-5353-2A4F-ADE0DDEF7158}"/>
              </a:ext>
            </a:extLst>
          </p:cNvPr>
          <p:cNvSpPr/>
          <p:nvPr/>
        </p:nvSpPr>
        <p:spPr>
          <a:xfrm>
            <a:off x="438003" y="1223041"/>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1D8828F-01C7-CA2D-4410-25FB2FFDC8B5}"/>
              </a:ext>
            </a:extLst>
          </p:cNvPr>
          <p:cNvSpPr txBox="1"/>
          <p:nvPr/>
        </p:nvSpPr>
        <p:spPr>
          <a:xfrm>
            <a:off x="1599384" y="1495817"/>
            <a:ext cx="5945233" cy="276999"/>
          </a:xfrm>
          <a:prstGeom prst="rect">
            <a:avLst/>
          </a:prstGeom>
          <a:noFill/>
        </p:spPr>
        <p:txBody>
          <a:bodyPr wrap="square">
            <a:spAutoFit/>
          </a:bodyPr>
          <a:lstStyle/>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複数医療機関にまたがる臨床研修プログラムにおける想定労働時間の記載方法</a:t>
            </a:r>
          </a:p>
        </p:txBody>
      </p:sp>
      <p:sp>
        <p:nvSpPr>
          <p:cNvPr id="9" name="テキスト ボックス 8">
            <a:extLst>
              <a:ext uri="{FF2B5EF4-FFF2-40B4-BE49-F238E27FC236}">
                <a16:creationId xmlns:a16="http://schemas.microsoft.com/office/drawing/2014/main" id="{F004C41D-5596-9411-69EE-9E842DED6240}"/>
              </a:ext>
            </a:extLst>
          </p:cNvPr>
          <p:cNvSpPr txBox="1"/>
          <p:nvPr/>
        </p:nvSpPr>
        <p:spPr>
          <a:xfrm>
            <a:off x="443957" y="1855857"/>
            <a:ext cx="8256085" cy="276999"/>
          </a:xfrm>
          <a:prstGeom prst="rect">
            <a:avLst/>
          </a:prstGeom>
          <a:noFill/>
        </p:spPr>
        <p:txBody>
          <a:bodyPr wrap="square">
            <a:spAutoFit/>
          </a:bodyPr>
          <a:lstStyle/>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例：</a:t>
            </a:r>
            <a:r>
              <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X</a:t>
            </a: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病院を基幹型臨床研修病院とした</a:t>
            </a:r>
            <a:r>
              <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X</a:t>
            </a: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病院〇〇臨床研修プログラムの場合</a:t>
            </a:r>
          </a:p>
        </p:txBody>
      </p:sp>
      <p:graphicFrame>
        <p:nvGraphicFramePr>
          <p:cNvPr id="10" name="表 10">
            <a:extLst>
              <a:ext uri="{FF2B5EF4-FFF2-40B4-BE49-F238E27FC236}">
                <a16:creationId xmlns:a16="http://schemas.microsoft.com/office/drawing/2014/main" id="{9E321BBC-6941-3085-A201-FCA109C347BA}"/>
              </a:ext>
            </a:extLst>
          </p:cNvPr>
          <p:cNvGraphicFramePr>
            <a:graphicFrameLocks noGrp="1"/>
          </p:cNvGraphicFramePr>
          <p:nvPr>
            <p:extLst>
              <p:ext uri="{D42A27DB-BD31-4B8C-83A1-F6EECF244321}">
                <p14:modId xmlns:p14="http://schemas.microsoft.com/office/powerpoint/2010/main" val="2661916763"/>
              </p:ext>
            </p:extLst>
          </p:nvPr>
        </p:nvGraphicFramePr>
        <p:xfrm>
          <a:off x="443957" y="2215554"/>
          <a:ext cx="8256086" cy="3764206"/>
        </p:xfrm>
        <a:graphic>
          <a:graphicData uri="http://schemas.openxmlformats.org/drawingml/2006/table">
            <a:tbl>
              <a:tblPr bandRow="1">
                <a:tableStyleId>{5C22544A-7EE6-4342-B048-85BDC9FD1C3A}</a:tableStyleId>
              </a:tblPr>
              <a:tblGrid>
                <a:gridCol w="324620">
                  <a:extLst>
                    <a:ext uri="{9D8B030D-6E8A-4147-A177-3AD203B41FA5}">
                      <a16:colId xmlns:a16="http://schemas.microsoft.com/office/drawing/2014/main" val="3298237636"/>
                    </a:ext>
                  </a:extLst>
                </a:gridCol>
                <a:gridCol w="1283143">
                  <a:extLst>
                    <a:ext uri="{9D8B030D-6E8A-4147-A177-3AD203B41FA5}">
                      <a16:colId xmlns:a16="http://schemas.microsoft.com/office/drawing/2014/main" val="3191365030"/>
                    </a:ext>
                  </a:extLst>
                </a:gridCol>
                <a:gridCol w="1152128">
                  <a:extLst>
                    <a:ext uri="{9D8B030D-6E8A-4147-A177-3AD203B41FA5}">
                      <a16:colId xmlns:a16="http://schemas.microsoft.com/office/drawing/2014/main" val="485013373"/>
                    </a:ext>
                  </a:extLst>
                </a:gridCol>
                <a:gridCol w="1512168">
                  <a:extLst>
                    <a:ext uri="{9D8B030D-6E8A-4147-A177-3AD203B41FA5}">
                      <a16:colId xmlns:a16="http://schemas.microsoft.com/office/drawing/2014/main" val="1948439889"/>
                    </a:ext>
                  </a:extLst>
                </a:gridCol>
                <a:gridCol w="1656184">
                  <a:extLst>
                    <a:ext uri="{9D8B030D-6E8A-4147-A177-3AD203B41FA5}">
                      <a16:colId xmlns:a16="http://schemas.microsoft.com/office/drawing/2014/main" val="325893555"/>
                    </a:ext>
                  </a:extLst>
                </a:gridCol>
                <a:gridCol w="216024">
                  <a:extLst>
                    <a:ext uri="{9D8B030D-6E8A-4147-A177-3AD203B41FA5}">
                      <a16:colId xmlns:a16="http://schemas.microsoft.com/office/drawing/2014/main" val="560251143"/>
                    </a:ext>
                  </a:extLst>
                </a:gridCol>
                <a:gridCol w="2111819">
                  <a:extLst>
                    <a:ext uri="{9D8B030D-6E8A-4147-A177-3AD203B41FA5}">
                      <a16:colId xmlns:a16="http://schemas.microsoft.com/office/drawing/2014/main" val="1808594123"/>
                    </a:ext>
                  </a:extLst>
                </a:gridCol>
              </a:tblGrid>
              <a:tr h="736050">
                <a:tc rowSpan="6">
                  <a:txBody>
                    <a:bodyPr/>
                    <a:lstStyle/>
                    <a:p>
                      <a:endParaRPr kumimoji="1" lang="ja-JP" altLang="en-US" sz="5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病院名</a:t>
                      </a:r>
                      <a:endPar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（基幹・協力）</a:t>
                      </a:r>
                    </a:p>
                  </a:txBody>
                  <a:tcPr anchor="ctr"/>
                </a:tc>
                <a:tc>
                  <a:txBody>
                    <a:bodyPr/>
                    <a:lstStyle/>
                    <a:p>
                      <a:pPr algn="ct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所在地</a:t>
                      </a:r>
                      <a:endParaRPr kumimoji="1"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（都道府県）</a:t>
                      </a:r>
                    </a:p>
                  </a:txBody>
                  <a:tcPr anchor="ctr"/>
                </a:tc>
                <a:tc>
                  <a:txBody>
                    <a:bodyPr/>
                    <a:lstStyle/>
                    <a:p>
                      <a:pPr algn="ct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時間外・休日労働</a:t>
                      </a:r>
                      <a:endPar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800">
                          <a:solidFill>
                            <a:schemeClr val="tx1">
                              <a:lumMod val="75000"/>
                              <a:lumOff val="25000"/>
                            </a:schemeClr>
                          </a:solidFill>
                          <a:latin typeface="游ゴシック" panose="020B0400000000000000" pitchFamily="50" charset="-128"/>
                          <a:ea typeface="游ゴシック" panose="020B0400000000000000" pitchFamily="50" charset="-128"/>
                        </a:rPr>
                        <a:t>（年単位換算）</a:t>
                      </a:r>
                      <a:endParaRPr kumimoji="1" lang="en-US" altLang="ja-JP" sz="8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800">
                          <a:solidFill>
                            <a:schemeClr val="tx1">
                              <a:lumMod val="75000"/>
                              <a:lumOff val="25000"/>
                            </a:schemeClr>
                          </a:solidFill>
                          <a:latin typeface="游ゴシック" panose="020B0400000000000000" pitchFamily="50" charset="-128"/>
                          <a:ea typeface="游ゴシック" panose="020B0400000000000000" pitchFamily="50" charset="-128"/>
                        </a:rPr>
                        <a:t>想定最大時間数</a:t>
                      </a:r>
                      <a:endPar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おおよその</a:t>
                      </a:r>
                      <a:endPar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100" b="1">
                          <a:solidFill>
                            <a:schemeClr val="tx1">
                              <a:lumMod val="75000"/>
                              <a:lumOff val="25000"/>
                            </a:schemeClr>
                          </a:solidFill>
                          <a:latin typeface="游ゴシック" panose="020B0400000000000000" pitchFamily="50" charset="-128"/>
                          <a:ea typeface="游ゴシック" panose="020B0400000000000000" pitchFamily="50" charset="-128"/>
                        </a:rPr>
                        <a:t>当直・日直回数</a:t>
                      </a:r>
                      <a:endParaRPr kumimoji="1" lang="en-US" altLang="ja-JP" sz="11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en-US" altLang="ja-JP" sz="7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700">
                          <a:solidFill>
                            <a:schemeClr val="tx1">
                              <a:lumMod val="75000"/>
                              <a:lumOff val="25000"/>
                            </a:schemeClr>
                          </a:solidFill>
                          <a:latin typeface="游ゴシック" panose="020B0400000000000000" pitchFamily="50" charset="-128"/>
                          <a:ea typeface="游ゴシック" panose="020B0400000000000000" pitchFamily="50" charset="-128"/>
                        </a:rPr>
                        <a:t>宿日直許可が取れている</a:t>
                      </a:r>
                      <a:endParaRPr kumimoji="1" lang="en-US" altLang="ja-JP" sz="7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700">
                          <a:solidFill>
                            <a:schemeClr val="tx1">
                              <a:lumMod val="75000"/>
                              <a:lumOff val="25000"/>
                            </a:schemeClr>
                          </a:solidFill>
                          <a:latin typeface="游ゴシック" panose="020B0400000000000000" pitchFamily="50" charset="-128"/>
                          <a:ea typeface="游ゴシック" panose="020B0400000000000000" pitchFamily="50" charset="-128"/>
                        </a:rPr>
                        <a:t>場合はその旨記載</a:t>
                      </a:r>
                      <a:endParaRPr kumimoji="1" lang="en-US" altLang="ja-JP" sz="7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endPar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参考</a:t>
                      </a:r>
                    </a:p>
                  </a:txBody>
                  <a:tcPr anchor="ctr"/>
                </a:tc>
                <a:extLst>
                  <a:ext uri="{0D108BD9-81ED-4DB2-BD59-A6C34878D82A}">
                    <a16:rowId xmlns:a16="http://schemas.microsoft.com/office/drawing/2014/main" val="77494539"/>
                  </a:ext>
                </a:extLst>
              </a:tr>
              <a:tr h="597019">
                <a:tc vMerge="1">
                  <a:txBody>
                    <a:bodyPr/>
                    <a:lstStyle/>
                    <a:p>
                      <a:endParaRPr kumimoji="1" lang="ja-JP" altLang="en-US" dirty="0"/>
                    </a:p>
                  </a:txBody>
                  <a:tcPr/>
                </a:tc>
                <a:tc>
                  <a:txBody>
                    <a:bodyPr/>
                    <a:lstStyle/>
                    <a:p>
                      <a:pPr algn="ctr"/>
                      <a:r>
                        <a:rPr kumimoji="1" lang="en-US" altLang="ja-JP" sz="1200">
                          <a:solidFill>
                            <a:schemeClr val="tx1">
                              <a:lumMod val="75000"/>
                              <a:lumOff val="25000"/>
                            </a:schemeClr>
                          </a:solidFill>
                          <a:latin typeface="游ゴシック" panose="020B0400000000000000" pitchFamily="50" charset="-128"/>
                          <a:ea typeface="游ゴシック" panose="020B0400000000000000" pitchFamily="50" charset="-128"/>
                        </a:rPr>
                        <a:t>X</a:t>
                      </a: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病院（基幹）</a:t>
                      </a:r>
                    </a:p>
                  </a:txBody>
                  <a:tcPr anchor="ct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東京都</a:t>
                      </a:r>
                      <a:endParaRPr kumimoji="1" lang="en-US" altLang="ja-JP" sz="12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200">
                          <a:solidFill>
                            <a:schemeClr val="tx1">
                              <a:lumMod val="75000"/>
                              <a:lumOff val="25000"/>
                            </a:schemeClr>
                          </a:solidFill>
                          <a:latin typeface="游ゴシック" panose="020B0400000000000000" pitchFamily="50" charset="-128"/>
                          <a:ea typeface="游ゴシック" panose="020B0400000000000000" pitchFamily="50" charset="-128"/>
                        </a:rPr>
                        <a:t>1,600</a:t>
                      </a: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tc>
                  <a:txBody>
                    <a:bodyPr/>
                    <a:lstStyle/>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月</a:t>
                      </a:r>
                      <a:r>
                        <a:rPr kumimoji="1" lang="en-US" altLang="ja-JP" sz="105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・２回</a:t>
                      </a:r>
                      <a:endParaRPr kumimoji="1"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宿日直許可なし</a:t>
                      </a:r>
                    </a:p>
                  </a:txBody>
                  <a:tcPr anchor="ctr"/>
                </a:tc>
                <a:tc>
                  <a:txBody>
                    <a:bodyPr/>
                    <a:lstStyle/>
                    <a:p>
                      <a:pPr algn="ctr"/>
                      <a:endPar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1,700</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対象となる臨床研修医</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30</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名</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2021</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年度）</a:t>
                      </a:r>
                    </a:p>
                  </a:txBody>
                  <a:tcPr anchor="ctr"/>
                </a:tc>
                <a:extLst>
                  <a:ext uri="{0D108BD9-81ED-4DB2-BD59-A6C34878D82A}">
                    <a16:rowId xmlns:a16="http://schemas.microsoft.com/office/drawing/2014/main" val="2614620837"/>
                  </a:ext>
                </a:extLst>
              </a:tr>
              <a:tr h="597019">
                <a:tc vMerge="1">
                  <a:txBody>
                    <a:bodyPr/>
                    <a:lstStyle/>
                    <a:p>
                      <a:endParaRPr kumimoji="1" lang="ja-JP" altLang="en-US" dirty="0"/>
                    </a:p>
                  </a:txBody>
                  <a:tcP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イ病院（協力）</a:t>
                      </a:r>
                    </a:p>
                  </a:txBody>
                  <a:tcPr anchor="ct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東京都</a:t>
                      </a:r>
                    </a:p>
                  </a:txBody>
                  <a:tcPr anchor="ctr"/>
                </a:tc>
                <a:tc>
                  <a:txBody>
                    <a:bodyPr/>
                    <a:lstStyle/>
                    <a:p>
                      <a:pPr algn="ctr"/>
                      <a:r>
                        <a:rPr kumimoji="1" lang="en-US" altLang="ja-JP" sz="1200">
                          <a:solidFill>
                            <a:schemeClr val="tx1">
                              <a:lumMod val="75000"/>
                              <a:lumOff val="25000"/>
                            </a:schemeClr>
                          </a:solidFill>
                          <a:latin typeface="游ゴシック" panose="020B0400000000000000" pitchFamily="50" charset="-128"/>
                          <a:ea typeface="游ゴシック" panose="020B0400000000000000" pitchFamily="50" charset="-128"/>
                        </a:rPr>
                        <a:t>900</a:t>
                      </a: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tc>
                  <a:txBody>
                    <a:bodyPr/>
                    <a:lstStyle/>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月１～３回</a:t>
                      </a:r>
                      <a:endParaRPr kumimoji="1"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宿日直許可あり</a:t>
                      </a:r>
                    </a:p>
                  </a:txBody>
                  <a:tcPr anchor="ctr"/>
                </a:tc>
                <a:tc>
                  <a:txBody>
                    <a:bodyPr/>
                    <a:lstStyle/>
                    <a:p>
                      <a:pPr algn="ctr"/>
                      <a:endPar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660</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対象となる臨床研修医</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6</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名</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うち</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名は</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か月の研修休止あり</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2021</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年度）</a:t>
                      </a:r>
                    </a:p>
                  </a:txBody>
                  <a:tcPr anchor="ctr"/>
                </a:tc>
                <a:extLst>
                  <a:ext uri="{0D108BD9-81ED-4DB2-BD59-A6C34878D82A}">
                    <a16:rowId xmlns:a16="http://schemas.microsoft.com/office/drawing/2014/main" val="2535776028"/>
                  </a:ext>
                </a:extLst>
              </a:tr>
              <a:tr h="597019">
                <a:tc vMerge="1">
                  <a:txBody>
                    <a:bodyPr/>
                    <a:lstStyle/>
                    <a:p>
                      <a:endParaRPr kumimoji="1" lang="ja-JP" altLang="en-US" dirty="0"/>
                    </a:p>
                  </a:txBody>
                  <a:tcP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ロ病院（協力）</a:t>
                      </a:r>
                    </a:p>
                  </a:txBody>
                  <a:tcPr anchor="ct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東京都</a:t>
                      </a:r>
                    </a:p>
                  </a:txBody>
                  <a:tcPr anchor="ctr"/>
                </a:tc>
                <a:tc>
                  <a:txBody>
                    <a:bodyPr/>
                    <a:lstStyle/>
                    <a:p>
                      <a:pPr algn="ctr"/>
                      <a:r>
                        <a:rPr kumimoji="1" lang="en-US" altLang="ja-JP" sz="1200">
                          <a:solidFill>
                            <a:schemeClr val="tx1">
                              <a:lumMod val="75000"/>
                              <a:lumOff val="25000"/>
                            </a:schemeClr>
                          </a:solidFill>
                          <a:latin typeface="游ゴシック" panose="020B0400000000000000" pitchFamily="50" charset="-128"/>
                          <a:ea typeface="游ゴシック" panose="020B0400000000000000" pitchFamily="50" charset="-128"/>
                        </a:rPr>
                        <a:t>1,500</a:t>
                      </a: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tc>
                  <a:txBody>
                    <a:bodyPr/>
                    <a:lstStyle/>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夜間の勤務が週１回</a:t>
                      </a:r>
                      <a:endParaRPr kumimoji="1"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000">
                          <a:solidFill>
                            <a:schemeClr val="tx1">
                              <a:lumMod val="75000"/>
                              <a:lumOff val="25000"/>
                            </a:schemeClr>
                          </a:solidFill>
                          <a:latin typeface="游ゴシック" panose="020B0400000000000000" pitchFamily="50" charset="-128"/>
                          <a:ea typeface="游ゴシック" panose="020B0400000000000000" pitchFamily="50" charset="-128"/>
                        </a:rPr>
                        <a:t>（救急科研修を目的と</a:t>
                      </a:r>
                      <a:endParaRPr kumimoji="1" lang="en-US" altLang="ja-JP" sz="10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000">
                          <a:solidFill>
                            <a:schemeClr val="tx1">
                              <a:lumMod val="75000"/>
                              <a:lumOff val="25000"/>
                            </a:schemeClr>
                          </a:solidFill>
                          <a:latin typeface="游ゴシック" panose="020B0400000000000000" pitchFamily="50" charset="-128"/>
                          <a:ea typeface="游ゴシック" panose="020B0400000000000000" pitchFamily="50" charset="-128"/>
                        </a:rPr>
                        <a:t>しているため）</a:t>
                      </a:r>
                      <a:endPar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endPar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1,580</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対象となる臨床研修医　２名</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2021</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年度）</a:t>
                      </a:r>
                    </a:p>
                  </a:txBody>
                  <a:tcPr anchor="ctr"/>
                </a:tc>
                <a:extLst>
                  <a:ext uri="{0D108BD9-81ED-4DB2-BD59-A6C34878D82A}">
                    <a16:rowId xmlns:a16="http://schemas.microsoft.com/office/drawing/2014/main" val="4180200262"/>
                  </a:ext>
                </a:extLst>
              </a:tr>
              <a:tr h="597019">
                <a:tc vMerge="1">
                  <a:txBody>
                    <a:bodyPr/>
                    <a:lstStyle/>
                    <a:p>
                      <a:endParaRPr kumimoji="1" lang="ja-JP" altLang="en-US" dirty="0"/>
                    </a:p>
                  </a:txBody>
                  <a:tcP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ハ病院（協力）</a:t>
                      </a:r>
                    </a:p>
                  </a:txBody>
                  <a:tcPr anchor="ct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山口県</a:t>
                      </a:r>
                    </a:p>
                  </a:txBody>
                  <a:tcPr anchor="ctr"/>
                </a:tc>
                <a:tc>
                  <a:txBody>
                    <a:bodyPr/>
                    <a:lstStyle/>
                    <a:p>
                      <a:pPr algn="ctr"/>
                      <a:r>
                        <a:rPr kumimoji="1" lang="en-US" altLang="ja-JP" sz="1200">
                          <a:solidFill>
                            <a:schemeClr val="tx1">
                              <a:lumMod val="75000"/>
                              <a:lumOff val="25000"/>
                            </a:schemeClr>
                          </a:solidFill>
                          <a:latin typeface="游ゴシック" panose="020B0400000000000000" pitchFamily="50" charset="-128"/>
                          <a:ea typeface="游ゴシック" panose="020B0400000000000000" pitchFamily="50" charset="-128"/>
                        </a:rPr>
                        <a:t>100</a:t>
                      </a: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tc>
                  <a:txBody>
                    <a:bodyPr/>
                    <a:lstStyle/>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臨床研修医の</a:t>
                      </a:r>
                      <a:endParaRPr kumimoji="1"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当直・日直なし</a:t>
                      </a:r>
                    </a:p>
                  </a:txBody>
                  <a:tcPr anchor="ctr"/>
                </a:tc>
                <a:tc>
                  <a:txBody>
                    <a:bodyPr/>
                    <a:lstStyle/>
                    <a:p>
                      <a:pPr algn="ctr"/>
                      <a:endPar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臨床研修医の受入がないため</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実績値なし</a:t>
                      </a:r>
                    </a:p>
                  </a:txBody>
                  <a:tcPr anchor="ctr"/>
                </a:tc>
                <a:extLst>
                  <a:ext uri="{0D108BD9-81ED-4DB2-BD59-A6C34878D82A}">
                    <a16:rowId xmlns:a16="http://schemas.microsoft.com/office/drawing/2014/main" val="1585201008"/>
                  </a:ext>
                </a:extLst>
              </a:tr>
              <a:tr h="597019">
                <a:tc vMerge="1">
                  <a:txBody>
                    <a:bodyPr/>
                    <a:lstStyle/>
                    <a:p>
                      <a:endParaRPr kumimoji="1" lang="ja-JP" altLang="en-US" dirty="0"/>
                    </a:p>
                  </a:txBody>
                  <a:tcP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ニ病院（協力）</a:t>
                      </a:r>
                    </a:p>
                  </a:txBody>
                  <a:tcPr anchor="ctr"/>
                </a:tc>
                <a:tc>
                  <a:txBody>
                    <a:bodyPr/>
                    <a:lstStyle/>
                    <a:p>
                      <a:pPr algn="ct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富山県</a:t>
                      </a:r>
                    </a:p>
                  </a:txBody>
                  <a:tcPr anchor="ctr"/>
                </a:tc>
                <a:tc>
                  <a:txBody>
                    <a:bodyPr/>
                    <a:lstStyle/>
                    <a:p>
                      <a:pPr algn="ctr"/>
                      <a:r>
                        <a:rPr kumimoji="1" lang="en-US" altLang="ja-JP" sz="1200">
                          <a:solidFill>
                            <a:schemeClr val="tx1">
                              <a:lumMod val="75000"/>
                              <a:lumOff val="25000"/>
                            </a:schemeClr>
                          </a:solidFill>
                          <a:latin typeface="游ゴシック" panose="020B0400000000000000" pitchFamily="50" charset="-128"/>
                          <a:ea typeface="游ゴシック" panose="020B0400000000000000" pitchFamily="50" charset="-128"/>
                        </a:rPr>
                        <a:t>1,600</a:t>
                      </a:r>
                      <a:r>
                        <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tc>
                  <a:txBody>
                    <a:bodyPr/>
                    <a:lstStyle/>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月１回</a:t>
                      </a:r>
                      <a:endParaRPr kumimoji="1"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〇〇科と△△科のみ</a:t>
                      </a:r>
                      <a:endParaRPr kumimoji="1"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宿日直許可あり</a:t>
                      </a:r>
                    </a:p>
                  </a:txBody>
                  <a:tcPr anchor="ctr"/>
                </a:tc>
                <a:tc>
                  <a:txBody>
                    <a:bodyPr/>
                    <a:lstStyle/>
                    <a:p>
                      <a:pPr algn="ctr"/>
                      <a:endParaRPr kumimoji="1" lang="ja-JP" altLang="en-US" sz="120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1,800</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対象となる臨床研修医　</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名</a:t>
                      </a:r>
                      <a:endPar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900">
                          <a:solidFill>
                            <a:schemeClr val="tx1">
                              <a:lumMod val="75000"/>
                              <a:lumOff val="25000"/>
                            </a:schemeClr>
                          </a:solidFill>
                          <a:latin typeface="游ゴシック" panose="020B0400000000000000" pitchFamily="50" charset="-128"/>
                          <a:ea typeface="游ゴシック" panose="020B0400000000000000" pitchFamily="50" charset="-128"/>
                        </a:rPr>
                        <a:t>2021</a:t>
                      </a:r>
                      <a:r>
                        <a:rPr kumimoji="1" lang="ja-JP" altLang="en-US" sz="900">
                          <a:solidFill>
                            <a:schemeClr val="tx1">
                              <a:lumMod val="75000"/>
                              <a:lumOff val="25000"/>
                            </a:schemeClr>
                          </a:solidFill>
                          <a:latin typeface="游ゴシック" panose="020B0400000000000000" pitchFamily="50" charset="-128"/>
                          <a:ea typeface="游ゴシック" panose="020B0400000000000000" pitchFamily="50" charset="-128"/>
                        </a:rPr>
                        <a:t>年度）</a:t>
                      </a:r>
                    </a:p>
                  </a:txBody>
                  <a:tcPr anchor="ctr"/>
                </a:tc>
                <a:extLst>
                  <a:ext uri="{0D108BD9-81ED-4DB2-BD59-A6C34878D82A}">
                    <a16:rowId xmlns:a16="http://schemas.microsoft.com/office/drawing/2014/main" val="855793241"/>
                  </a:ext>
                </a:extLst>
              </a:tr>
            </a:tbl>
          </a:graphicData>
        </a:graphic>
      </p:graphicFrame>
      <p:sp>
        <p:nvSpPr>
          <p:cNvPr id="11" name="テキスト ボックス 10">
            <a:extLst>
              <a:ext uri="{FF2B5EF4-FFF2-40B4-BE49-F238E27FC236}">
                <a16:creationId xmlns:a16="http://schemas.microsoft.com/office/drawing/2014/main" id="{60968308-6A5B-4BFD-C0FC-158D95B2D6A2}"/>
              </a:ext>
            </a:extLst>
          </p:cNvPr>
          <p:cNvSpPr txBox="1"/>
          <p:nvPr/>
        </p:nvSpPr>
        <p:spPr>
          <a:xfrm>
            <a:off x="444903" y="6030982"/>
            <a:ext cx="8256085" cy="369332"/>
          </a:xfrm>
          <a:prstGeom prst="rect">
            <a:avLst/>
          </a:prstGeom>
          <a:noFill/>
        </p:spPr>
        <p:txBody>
          <a:bodyPr wrap="square">
            <a:spAutoFit/>
          </a:bodyPr>
          <a:lstStyle/>
          <a:p>
            <a:pPr marL="152400" indent="-152400"/>
            <a:r>
              <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医師の働き方改革の推進に関する討論会において、毎年の研修医募集において、研修プログラム内の他の医療機関での労働時間も含め、</a:t>
            </a:r>
            <a:endParaRPr lang="en-US" altLang="ja-JP"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900"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募集前年度実績と想定時間外・休日労働時間数、当直・日直のおおよその回数と宿日直許可の有無を記載することとしている。</a:t>
            </a:r>
          </a:p>
        </p:txBody>
      </p:sp>
      <p:sp>
        <p:nvSpPr>
          <p:cNvPr id="2" name="テキスト ボックス 1">
            <a:extLst>
              <a:ext uri="{FF2B5EF4-FFF2-40B4-BE49-F238E27FC236}">
                <a16:creationId xmlns:a16="http://schemas.microsoft.com/office/drawing/2014/main" id="{D4B10B4C-3A94-6663-6CC3-E370F31F7D76}"/>
              </a:ext>
            </a:extLst>
          </p:cNvPr>
          <p:cNvSpPr txBox="1"/>
          <p:nvPr/>
        </p:nvSpPr>
        <p:spPr>
          <a:xfrm>
            <a:off x="448745" y="2806858"/>
            <a:ext cx="318920" cy="2677656"/>
          </a:xfrm>
          <a:prstGeom prst="rect">
            <a:avLst/>
          </a:prstGeom>
          <a:noFill/>
        </p:spPr>
        <p:txBody>
          <a:bodyPr wrap="square">
            <a:spAutoFit/>
          </a:bodyPr>
          <a:lstStyle/>
          <a:p>
            <a:pPr marL="152400" indent="-152400" algn="ctr"/>
            <a:r>
              <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X</a:t>
            </a: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病</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院</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〇</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〇</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臨</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床</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研</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修</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プ</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ロ</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グ</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ラ</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ム</a:t>
            </a:r>
            <a:endParaRPr lang="en-US" altLang="ja-JP" sz="1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3072458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D712A7B7-11FA-068D-B857-F13EADF62FDA}"/>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C-2</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水準の指定を受けていない医療機関でも、</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自分が希望すれば</a:t>
            </a:r>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C-2</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水準の適用を受けることはできますか？</a:t>
            </a:r>
          </a:p>
        </p:txBody>
      </p:sp>
      <p:sp>
        <p:nvSpPr>
          <p:cNvPr id="8" name="テキスト ボックス 7">
            <a:extLst>
              <a:ext uri="{FF2B5EF4-FFF2-40B4-BE49-F238E27FC236}">
                <a16:creationId xmlns:a16="http://schemas.microsoft.com/office/drawing/2014/main" id="{75822375-829C-6EE5-4D69-8A64DC83DFDC}"/>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10" name="タイトル 1">
            <a:extLst>
              <a:ext uri="{FF2B5EF4-FFF2-40B4-BE49-F238E27FC236}">
                <a16:creationId xmlns:a16="http://schemas.microsoft.com/office/drawing/2014/main" id="{6BCDAF7F-EBBD-E7B5-2D13-35FF5E216CBC}"/>
              </a:ext>
            </a:extLst>
          </p:cNvPr>
          <p:cNvSpPr txBox="1">
            <a:spLocks/>
          </p:cNvSpPr>
          <p:nvPr/>
        </p:nvSpPr>
        <p:spPr>
          <a:xfrm>
            <a:off x="457200" y="2181599"/>
            <a:ext cx="8229600" cy="1751751"/>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C-2</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水準の適用を受けるには、研修を希望する医療機関が、研修を希望する技能の分野における</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C-2</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水準の指定を受けている必要があります。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・このため、研修を希望する医療機関の診療科や人事労務管理部門等に、研修を希望する技能の分野における指定の有無や、今後の</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水準指定の意向の有無等について問い合わせをしてください。</a:t>
            </a:r>
          </a:p>
        </p:txBody>
      </p:sp>
      <p:sp>
        <p:nvSpPr>
          <p:cNvPr id="12" name="テキスト ボックス 11">
            <a:extLst>
              <a:ext uri="{FF2B5EF4-FFF2-40B4-BE49-F238E27FC236}">
                <a16:creationId xmlns:a16="http://schemas.microsoft.com/office/drawing/2014/main" id="{02AE9688-C808-8314-CEF6-791FD6E9C795}"/>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7CAD19B8-DEAE-0AE2-EB26-6E0A4330E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455" y="4101946"/>
            <a:ext cx="5008427" cy="2427361"/>
          </a:xfrm>
          <a:prstGeom prst="rect">
            <a:avLst/>
          </a:prstGeom>
        </p:spPr>
      </p:pic>
    </p:spTree>
    <p:extLst>
      <p:ext uri="{BB962C8B-B14F-4D97-AF65-F5344CB8AC3E}">
        <p14:creationId xmlns:p14="http://schemas.microsoft.com/office/powerpoint/2010/main" val="1064262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0EF47534-5EB5-A56F-40CD-ED49668E977B}"/>
              </a:ext>
            </a:extLst>
          </p:cNvPr>
          <p:cNvSpPr/>
          <p:nvPr/>
        </p:nvSpPr>
        <p:spPr>
          <a:xfrm>
            <a:off x="694010" y="2339363"/>
            <a:ext cx="7755980" cy="27560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8D7AE14-826F-1753-CA40-33E371BD3CE3}"/>
              </a:ext>
            </a:extLst>
          </p:cNvPr>
          <p:cNvSpPr txBox="1"/>
          <p:nvPr/>
        </p:nvSpPr>
        <p:spPr>
          <a:xfrm>
            <a:off x="558254" y="355434"/>
            <a:ext cx="6071174" cy="1138773"/>
          </a:xfrm>
          <a:prstGeom prst="rect">
            <a:avLst/>
          </a:prstGeom>
          <a:noFill/>
        </p:spPr>
        <p:txBody>
          <a:bodyPr wrap="square" rtlCol="0" anchor="ctr">
            <a:spAutoFit/>
          </a:bodyPr>
          <a:lstStyle/>
          <a:p>
            <a:r>
              <a:rPr kumimoji="1" lang="ja-JP" altLang="en-US" sz="2800" b="1" dirty="0">
                <a:solidFill>
                  <a:srgbClr val="FFC000"/>
                </a:solidFill>
                <a:latin typeface="游ゴシック" panose="020B0400000000000000" pitchFamily="50" charset="-128"/>
                <a:ea typeface="游ゴシック" panose="020B0400000000000000" pitchFamily="50" charset="-128"/>
              </a:rPr>
              <a:t>外科分野・産婦人科分野</a:t>
            </a:r>
            <a:r>
              <a:rPr kumimoji="1" lang="ja-JP" altLang="en-US" sz="2400" b="1" dirty="0">
                <a:solidFill>
                  <a:srgbClr val="FFC000"/>
                </a:solidFill>
                <a:latin typeface="游ゴシック" panose="020B0400000000000000" pitchFamily="50" charset="-128"/>
                <a:ea typeface="游ゴシック" panose="020B0400000000000000" pitchFamily="50" charset="-128"/>
              </a:rPr>
              <a:t>で</a:t>
            </a:r>
            <a:endParaRPr kumimoji="1" lang="en-US" altLang="ja-JP" sz="2400" b="1" dirty="0">
              <a:solidFill>
                <a:srgbClr val="FFC000"/>
              </a:solidFill>
              <a:latin typeface="游ゴシック" panose="020B0400000000000000" pitchFamily="50" charset="-128"/>
              <a:ea typeface="游ゴシック" panose="020B0400000000000000" pitchFamily="50" charset="-128"/>
            </a:endParaRPr>
          </a:p>
          <a:p>
            <a:r>
              <a:rPr lang="en-US" altLang="ja-JP" sz="4000" b="1" dirty="0">
                <a:solidFill>
                  <a:srgbClr val="FAC006"/>
                </a:solidFill>
                <a:latin typeface="游ゴシック" panose="020B0400000000000000" pitchFamily="50" charset="-128"/>
                <a:ea typeface="游ゴシック" panose="020B0400000000000000" pitchFamily="50" charset="-128"/>
              </a:rPr>
              <a:t>C-2</a:t>
            </a:r>
            <a:r>
              <a:rPr lang="en-US" altLang="ja-JP" sz="4000" b="1" dirty="0">
                <a:solidFill>
                  <a:schemeClr val="accent4"/>
                </a:solidFill>
                <a:latin typeface="游ゴシック" panose="020B0400000000000000" pitchFamily="50" charset="-128"/>
                <a:ea typeface="游ゴシック" panose="020B0400000000000000" pitchFamily="50" charset="-128"/>
              </a:rPr>
              <a:t> </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水準指定を受けている機関の場合</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EE574C79-1E6F-5695-E7A0-8C5B050DCA91}"/>
              </a:ext>
            </a:extLst>
          </p:cNvPr>
          <p:cNvSpPr txBox="1"/>
          <p:nvPr/>
        </p:nvSpPr>
        <p:spPr>
          <a:xfrm>
            <a:off x="3941465" y="2654886"/>
            <a:ext cx="1379930" cy="523220"/>
          </a:xfrm>
          <a:prstGeom prst="rect">
            <a:avLst/>
          </a:prstGeom>
          <a:noFill/>
        </p:spPr>
        <p:txBody>
          <a:bodyPr wrap="square" rtlCol="0">
            <a:spAutoFit/>
          </a:bodyPr>
          <a:lstStyle/>
          <a:p>
            <a:pPr algn="ctr"/>
            <a:r>
              <a:rPr kumimoji="1" lang="en-US" altLang="ja-JP" sz="2800" b="1">
                <a:solidFill>
                  <a:srgbClr val="FFCC00"/>
                </a:solidFill>
                <a:latin typeface="游ゴシック" panose="020B0400000000000000" pitchFamily="50" charset="-128"/>
                <a:ea typeface="游ゴシック" panose="020B0400000000000000" pitchFamily="50" charset="-128"/>
              </a:rPr>
              <a:t>C-2 </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水準</a:t>
            </a:r>
          </a:p>
        </p:txBody>
      </p:sp>
      <p:pic>
        <p:nvPicPr>
          <p:cNvPr id="24" name="図 23">
            <a:extLst>
              <a:ext uri="{FF2B5EF4-FFF2-40B4-BE49-F238E27FC236}">
                <a16:creationId xmlns:a16="http://schemas.microsoft.com/office/drawing/2014/main" id="{1C505FC0-D17E-C522-E795-62FA172918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4827" y="3184601"/>
            <a:ext cx="853207" cy="1171748"/>
          </a:xfrm>
          <a:prstGeom prst="rect">
            <a:avLst/>
          </a:prstGeom>
        </p:spPr>
      </p:pic>
      <p:pic>
        <p:nvPicPr>
          <p:cNvPr id="28" name="図 27" descr="アイコン&#10;&#10;自動的に生成された説明">
            <a:extLst>
              <a:ext uri="{FF2B5EF4-FFF2-40B4-BE49-F238E27FC236}">
                <a16:creationId xmlns:a16="http://schemas.microsoft.com/office/drawing/2014/main" id="{2687C567-9A8C-EFB6-AE8E-57AB28C464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1140" y="1578137"/>
            <a:ext cx="1557217" cy="973261"/>
          </a:xfrm>
          <a:prstGeom prst="rect">
            <a:avLst/>
          </a:prstGeom>
        </p:spPr>
      </p:pic>
      <p:pic>
        <p:nvPicPr>
          <p:cNvPr id="10" name="図 9">
            <a:extLst>
              <a:ext uri="{FF2B5EF4-FFF2-40B4-BE49-F238E27FC236}">
                <a16:creationId xmlns:a16="http://schemas.microsoft.com/office/drawing/2014/main" id="{441C916B-C80A-D2B4-4A73-4B67C03599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09400" y="3067436"/>
            <a:ext cx="828114" cy="1284383"/>
          </a:xfrm>
          <a:prstGeom prst="rect">
            <a:avLst/>
          </a:prstGeom>
        </p:spPr>
      </p:pic>
      <p:sp>
        <p:nvSpPr>
          <p:cNvPr id="11" name="テキスト ボックス 10">
            <a:extLst>
              <a:ext uri="{FF2B5EF4-FFF2-40B4-BE49-F238E27FC236}">
                <a16:creationId xmlns:a16="http://schemas.microsoft.com/office/drawing/2014/main" id="{ABF48A98-96E2-9CD7-7520-8D3E4FA1BF45}"/>
              </a:ext>
            </a:extLst>
          </p:cNvPr>
          <p:cNvSpPr txBox="1"/>
          <p:nvPr/>
        </p:nvSpPr>
        <p:spPr>
          <a:xfrm>
            <a:off x="1333492" y="2654886"/>
            <a:ext cx="1379930" cy="523220"/>
          </a:xfrm>
          <a:prstGeom prst="rect">
            <a:avLst/>
          </a:prstGeom>
          <a:noFill/>
        </p:spPr>
        <p:txBody>
          <a:bodyPr wrap="square" rtlCol="0">
            <a:spAutoFit/>
          </a:bodyPr>
          <a:lstStyle/>
          <a:p>
            <a:pPr algn="ctr"/>
            <a:r>
              <a:rPr kumimoji="1" lang="en-US" altLang="ja-JP" sz="2800" b="1">
                <a:solidFill>
                  <a:srgbClr val="FFCC00"/>
                </a:solidFill>
                <a:latin typeface="游ゴシック" panose="020B0400000000000000" pitchFamily="50" charset="-128"/>
                <a:ea typeface="游ゴシック" panose="020B0400000000000000" pitchFamily="50" charset="-128"/>
              </a:rPr>
              <a:t>C-2 </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水準</a:t>
            </a:r>
          </a:p>
        </p:txBody>
      </p:sp>
      <p:sp>
        <p:nvSpPr>
          <p:cNvPr id="2" name="テキスト ボックス 1"/>
          <p:cNvSpPr txBox="1"/>
          <p:nvPr/>
        </p:nvSpPr>
        <p:spPr>
          <a:xfrm>
            <a:off x="3441080" y="4444267"/>
            <a:ext cx="2287806" cy="584775"/>
          </a:xfrm>
          <a:prstGeom prst="rect">
            <a:avLst/>
          </a:prstGeom>
          <a:noFill/>
        </p:spPr>
        <p:txBody>
          <a:bodyPr wrap="none" rtlCol="0">
            <a:spAutoFit/>
          </a:bodyPr>
          <a:lstStyle/>
          <a:p>
            <a:r>
              <a:rPr kumimoji="1" lang="ja-JP" altLang="en-US" b="1">
                <a:solidFill>
                  <a:srgbClr val="FFC000"/>
                </a:solidFill>
                <a:latin typeface="游ゴシック" panose="020B0400000000000000" pitchFamily="50" charset="-128"/>
                <a:ea typeface="游ゴシック" panose="020B0400000000000000" pitchFamily="50" charset="-128"/>
              </a:rPr>
              <a:t>産婦人科分野</a:t>
            </a: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における</a:t>
            </a:r>
            <a:endParaRPr kumimoji="1"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技能研修計画を作成</a:t>
            </a:r>
          </a:p>
        </p:txBody>
      </p:sp>
      <p:sp>
        <p:nvSpPr>
          <p:cNvPr id="31" name="テキスト ボックス 30"/>
          <p:cNvSpPr txBox="1"/>
          <p:nvPr/>
        </p:nvSpPr>
        <p:spPr>
          <a:xfrm>
            <a:off x="1059091" y="4413489"/>
            <a:ext cx="1928733" cy="615553"/>
          </a:xfrm>
          <a:prstGeom prst="rect">
            <a:avLst/>
          </a:prstGeom>
          <a:noFill/>
        </p:spPr>
        <p:txBody>
          <a:bodyPr wrap="none" rtlCol="0">
            <a:spAutoFit/>
          </a:bodyPr>
          <a:lstStyle/>
          <a:p>
            <a:r>
              <a:rPr kumimoji="1" lang="ja-JP" altLang="en-US" sz="2000" b="1">
                <a:solidFill>
                  <a:srgbClr val="FFC000"/>
                </a:solidFill>
                <a:latin typeface="游ゴシック" panose="020B0400000000000000" pitchFamily="50" charset="-128"/>
                <a:ea typeface="游ゴシック" panose="020B0400000000000000" pitchFamily="50" charset="-128"/>
              </a:rPr>
              <a:t>外科分野</a:t>
            </a:r>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における</a:t>
            </a:r>
            <a:endParaRPr kumimoji="1" lang="en-US" altLang="ja-JP" sz="140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技能研修計画を作成</a:t>
            </a:r>
          </a:p>
        </p:txBody>
      </p:sp>
      <p:sp>
        <p:nvSpPr>
          <p:cNvPr id="35" name="テキスト ボックス 34"/>
          <p:cNvSpPr txBox="1"/>
          <p:nvPr/>
        </p:nvSpPr>
        <p:spPr>
          <a:xfrm>
            <a:off x="6022348" y="4459656"/>
            <a:ext cx="2185214" cy="553998"/>
          </a:xfrm>
          <a:prstGeom prst="rect">
            <a:avLst/>
          </a:prstGeom>
          <a:noFill/>
        </p:spPr>
        <p:txBody>
          <a:bodyPr wrap="none" rtlCol="0">
            <a:spAutoFit/>
          </a:bodyPr>
          <a:lstStyle/>
          <a:p>
            <a:r>
              <a:rPr kumimoji="1" lang="ja-JP" altLang="en-US" b="1">
                <a:solidFill>
                  <a:schemeClr val="accent1"/>
                </a:solidFill>
                <a:latin typeface="游ゴシック" panose="020B0400000000000000" pitchFamily="50" charset="-128"/>
                <a:ea typeface="游ゴシック" panose="020B0400000000000000" pitchFamily="50" charset="-128"/>
              </a:rPr>
              <a:t>泌尿器科分野</a:t>
            </a:r>
            <a:r>
              <a:rPr kumimoji="1" lang="ja-JP" altLang="en-US" sz="1200">
                <a:latin typeface="游ゴシック" panose="020B0400000000000000" pitchFamily="50" charset="-128"/>
                <a:ea typeface="游ゴシック" panose="020B0400000000000000" pitchFamily="50" charset="-128"/>
              </a:rPr>
              <a:t>における</a:t>
            </a:r>
            <a:endParaRPr kumimoji="1" lang="en-US" altLang="ja-JP" sz="1200">
              <a:latin typeface="游ゴシック" panose="020B0400000000000000" pitchFamily="50" charset="-128"/>
              <a:ea typeface="游ゴシック" panose="020B0400000000000000" pitchFamily="50" charset="-128"/>
            </a:endParaRPr>
          </a:p>
          <a:p>
            <a:r>
              <a:rPr kumimoji="1" lang="ja-JP" altLang="en-US" sz="1200">
                <a:latin typeface="游ゴシック" panose="020B0400000000000000" pitchFamily="50" charset="-128"/>
                <a:ea typeface="游ゴシック" panose="020B0400000000000000" pitchFamily="50" charset="-128"/>
              </a:rPr>
              <a:t>技能研修計画を作成</a:t>
            </a:r>
          </a:p>
        </p:txBody>
      </p:sp>
      <p:sp>
        <p:nvSpPr>
          <p:cNvPr id="36" name="テキスト ボックス 35">
            <a:extLst>
              <a:ext uri="{FF2B5EF4-FFF2-40B4-BE49-F238E27FC236}">
                <a16:creationId xmlns:a16="http://schemas.microsoft.com/office/drawing/2014/main" id="{EE574C79-1E6F-5695-E7A0-8C5B050DCA91}"/>
              </a:ext>
            </a:extLst>
          </p:cNvPr>
          <p:cNvSpPr txBox="1"/>
          <p:nvPr/>
        </p:nvSpPr>
        <p:spPr>
          <a:xfrm>
            <a:off x="702360" y="5374173"/>
            <a:ext cx="7830080" cy="104644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この医療機関では、</a:t>
            </a:r>
            <a:r>
              <a:rPr kumimoji="1" lang="ja-JP" altLang="en-US" sz="2600" b="1" dirty="0">
                <a:solidFill>
                  <a:schemeClr val="accent1"/>
                </a:solidFill>
                <a:latin typeface="游ゴシック" panose="020B0400000000000000" pitchFamily="50" charset="-128"/>
                <a:ea typeface="游ゴシック" panose="020B0400000000000000" pitchFamily="50" charset="-128"/>
              </a:rPr>
              <a:t>泌尿器科分野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の医師に</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3600" b="1" dirty="0">
                <a:solidFill>
                  <a:srgbClr val="FAC006"/>
                </a:solidFill>
                <a:latin typeface="游ゴシック" panose="020B0400000000000000" pitchFamily="50" charset="-128"/>
                <a:ea typeface="游ゴシック" panose="020B0400000000000000" pitchFamily="50" charset="-128"/>
              </a:rPr>
              <a:t>C-2</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適用できません</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5" name="タイトル 1">
            <a:extLst>
              <a:ext uri="{FF2B5EF4-FFF2-40B4-BE49-F238E27FC236}">
                <a16:creationId xmlns:a16="http://schemas.microsoft.com/office/drawing/2014/main" id="{33F89A99-0DFA-41DF-BBC2-5146C94C248F}"/>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9150EC6F-39F4-DAA9-5996-F3054F264D7D}"/>
              </a:ext>
            </a:extLst>
          </p:cNvPr>
          <p:cNvSpPr txBox="1"/>
          <p:nvPr/>
        </p:nvSpPr>
        <p:spPr>
          <a:xfrm>
            <a:off x="6469354" y="2654886"/>
            <a:ext cx="1379930" cy="523220"/>
          </a:xfrm>
          <a:prstGeom prst="rect">
            <a:avLst/>
          </a:prstGeom>
          <a:noFill/>
        </p:spPr>
        <p:txBody>
          <a:bodyPr wrap="square" rtlCol="0">
            <a:spAutoFit/>
          </a:bodyPr>
          <a:lstStyle/>
          <a:p>
            <a:pPr algn="ctr"/>
            <a:r>
              <a:rPr kumimoji="1" lang="en-US" altLang="ja-JP" sz="2800" b="1">
                <a:solidFill>
                  <a:srgbClr val="FFCC00"/>
                </a:solidFill>
                <a:latin typeface="游ゴシック" panose="020B0400000000000000" pitchFamily="50" charset="-128"/>
                <a:ea typeface="游ゴシック" panose="020B0400000000000000" pitchFamily="50" charset="-128"/>
              </a:rPr>
              <a:t>C-2 </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水準</a:t>
            </a:r>
          </a:p>
        </p:txBody>
      </p:sp>
      <p:sp>
        <p:nvSpPr>
          <p:cNvPr id="18" name="円: 塗りつぶしなし 17">
            <a:extLst>
              <a:ext uri="{FF2B5EF4-FFF2-40B4-BE49-F238E27FC236}">
                <a16:creationId xmlns:a16="http://schemas.microsoft.com/office/drawing/2014/main" id="{B0000013-93F5-0897-A61A-2F4F83F906F9}"/>
              </a:ext>
            </a:extLst>
          </p:cNvPr>
          <p:cNvSpPr/>
          <p:nvPr/>
        </p:nvSpPr>
        <p:spPr>
          <a:xfrm>
            <a:off x="971600" y="2699177"/>
            <a:ext cx="375537" cy="366904"/>
          </a:xfrm>
          <a:prstGeom prst="donut">
            <a:avLst>
              <a:gd name="adj" fmla="val 1918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円: 塗りつぶしなし 18">
            <a:extLst>
              <a:ext uri="{FF2B5EF4-FFF2-40B4-BE49-F238E27FC236}">
                <a16:creationId xmlns:a16="http://schemas.microsoft.com/office/drawing/2014/main" id="{1410AE24-FEA4-3004-B891-24CE71B0AA79}"/>
              </a:ext>
            </a:extLst>
          </p:cNvPr>
          <p:cNvSpPr/>
          <p:nvPr/>
        </p:nvSpPr>
        <p:spPr>
          <a:xfrm>
            <a:off x="3542826" y="2699177"/>
            <a:ext cx="375537" cy="366904"/>
          </a:xfrm>
          <a:prstGeom prst="donut">
            <a:avLst>
              <a:gd name="adj" fmla="val 1918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十字形 19">
            <a:extLst>
              <a:ext uri="{FF2B5EF4-FFF2-40B4-BE49-F238E27FC236}">
                <a16:creationId xmlns:a16="http://schemas.microsoft.com/office/drawing/2014/main" id="{6124FB73-1FEE-613F-CFE8-B04C034F55FE}"/>
              </a:ext>
            </a:extLst>
          </p:cNvPr>
          <p:cNvSpPr/>
          <p:nvPr/>
        </p:nvSpPr>
        <p:spPr>
          <a:xfrm rot="18848976">
            <a:off x="6076854" y="2661992"/>
            <a:ext cx="436124" cy="441275"/>
          </a:xfrm>
          <a:prstGeom prst="plus">
            <a:avLst>
              <a:gd name="adj" fmla="val 3874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0314960-11B6-A51F-8AE0-23CADC323826}"/>
              </a:ext>
            </a:extLst>
          </p:cNvPr>
          <p:cNvSpPr txBox="1"/>
          <p:nvPr/>
        </p:nvSpPr>
        <p:spPr>
          <a:xfrm>
            <a:off x="558254" y="66952"/>
            <a:ext cx="6071174" cy="523220"/>
          </a:xfrm>
          <a:prstGeom prst="rect">
            <a:avLst/>
          </a:prstGeom>
          <a:noFill/>
        </p:spPr>
        <p:txBody>
          <a:bodyPr wrap="square" rtlCol="0" anchor="ctr">
            <a:spAutoFit/>
          </a:bodyPr>
          <a:lstStyle/>
          <a:p>
            <a:r>
              <a:rPr kumimoji="1" lang="ja-JP" altLang="en-US" sz="2800" b="1">
                <a:solidFill>
                  <a:srgbClr val="FFC000"/>
                </a:solidFill>
                <a:latin typeface="游ゴシック" panose="020B0400000000000000" pitchFamily="50" charset="-128"/>
                <a:ea typeface="游ゴシック" panose="020B0400000000000000" pitchFamily="50" charset="-128"/>
              </a:rPr>
              <a:t>・・・・　・・・・・・</a:t>
            </a:r>
            <a:endParaRPr lang="en-US" altLang="ja-JP" sz="2400" b="1">
              <a:solidFill>
                <a:srgbClr val="FFC000"/>
              </a:solidFill>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74D5B8EF-19B5-4ACA-638C-8DC594C4EBCC}"/>
              </a:ext>
            </a:extLst>
          </p:cNvPr>
          <p:cNvSpPr txBox="1"/>
          <p:nvPr/>
        </p:nvSpPr>
        <p:spPr>
          <a:xfrm>
            <a:off x="4067944" y="5109041"/>
            <a:ext cx="2896540" cy="492443"/>
          </a:xfrm>
          <a:prstGeom prst="rect">
            <a:avLst/>
          </a:prstGeom>
          <a:noFill/>
        </p:spPr>
        <p:txBody>
          <a:bodyPr wrap="square" rtlCol="0" anchor="ctr">
            <a:spAutoFit/>
          </a:bodyPr>
          <a:lstStyle/>
          <a:p>
            <a:r>
              <a:rPr kumimoji="1" lang="ja-JP" altLang="en-US" sz="2600" b="1">
                <a:solidFill>
                  <a:schemeClr val="accent1"/>
                </a:solidFill>
                <a:latin typeface="游ゴシック" panose="020B0400000000000000" pitchFamily="50" charset="-128"/>
                <a:ea typeface="游ゴシック" panose="020B0400000000000000" pitchFamily="50" charset="-128"/>
              </a:rPr>
              <a:t>・・・・・・</a:t>
            </a:r>
            <a:endParaRPr lang="en-US" altLang="ja-JP" sz="2600" b="1">
              <a:solidFill>
                <a:schemeClr val="accent1"/>
              </a:solidFill>
              <a:latin typeface="游ゴシック" panose="020B0400000000000000" pitchFamily="50" charset="-128"/>
              <a:ea typeface="游ゴシック" panose="020B0400000000000000" pitchFamily="50" charset="-128"/>
            </a:endParaRPr>
          </a:p>
        </p:txBody>
      </p:sp>
      <p:pic>
        <p:nvPicPr>
          <p:cNvPr id="30" name="図 29" descr="アイコン&#10;&#10;自動的に生成された説明">
            <a:extLst>
              <a:ext uri="{FF2B5EF4-FFF2-40B4-BE49-F238E27FC236}">
                <a16:creationId xmlns:a16="http://schemas.microsoft.com/office/drawing/2014/main" id="{383856A0-E099-AA89-1CEB-9BDFB02C5F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100" y="5565714"/>
            <a:ext cx="726536" cy="683547"/>
          </a:xfrm>
          <a:prstGeom prst="rect">
            <a:avLst/>
          </a:prstGeom>
        </p:spPr>
      </p:pic>
      <p:pic>
        <p:nvPicPr>
          <p:cNvPr id="6" name="図 5" descr="時計, 記号, マグカップ, 選手 が含まれている画像&#10;&#10;自動的に生成された説明">
            <a:extLst>
              <a:ext uri="{FF2B5EF4-FFF2-40B4-BE49-F238E27FC236}">
                <a16:creationId xmlns:a16="http://schemas.microsoft.com/office/drawing/2014/main" id="{42DB7584-D457-BC16-2FF5-F6B30BFED90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5661" y="3170038"/>
            <a:ext cx="813165" cy="1184469"/>
          </a:xfrm>
          <a:prstGeom prst="rect">
            <a:avLst/>
          </a:prstGeom>
        </p:spPr>
      </p:pic>
    </p:spTree>
    <p:extLst>
      <p:ext uri="{BB962C8B-B14F-4D97-AF65-F5344CB8AC3E}">
        <p14:creationId xmlns:p14="http://schemas.microsoft.com/office/powerpoint/2010/main" val="2535942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C-2</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水準の適用を希望する医師は、どのような手続きが必要ですか？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1893601"/>
            <a:ext cx="8229600" cy="153540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indent="-216000" algn="l">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C-2</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水準の適用を希望する医師は、「</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C-2</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水準対象技能となり得る技能の考え方」に合致する技能修得のためにやむを得ず年</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960</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を超える時間外・休日労働を必要とするものとして、本人の発意に基づき作成した技能研修計画が適格な内容であることについて、厚生労働大臣の確認（審査組織による審査）を受け、内容が承認されている必要があります。</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pic>
        <p:nvPicPr>
          <p:cNvPr id="18" name="図 17" descr="テキスト が含まれている画像&#10;&#10;自動的に生成された説明">
            <a:extLst>
              <a:ext uri="{FF2B5EF4-FFF2-40B4-BE49-F238E27FC236}">
                <a16:creationId xmlns:a16="http://schemas.microsoft.com/office/drawing/2014/main" id="{606F8FB2-820A-D982-6F19-879453553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6243" y="5393805"/>
            <a:ext cx="1281260" cy="905308"/>
          </a:xfrm>
          <a:prstGeom prst="rect">
            <a:avLst/>
          </a:prstGeom>
        </p:spPr>
      </p:pic>
      <p:pic>
        <p:nvPicPr>
          <p:cNvPr id="20" name="図 19" descr="テキスト&#10;&#10;低い精度で自動的に生成された説明">
            <a:extLst>
              <a:ext uri="{FF2B5EF4-FFF2-40B4-BE49-F238E27FC236}">
                <a16:creationId xmlns:a16="http://schemas.microsoft.com/office/drawing/2014/main" id="{6338EA2E-D59C-13B0-5322-361C0635A1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7401" y="5505706"/>
            <a:ext cx="1606088" cy="809059"/>
          </a:xfrm>
          <a:prstGeom prst="rect">
            <a:avLst/>
          </a:prstGeom>
        </p:spPr>
      </p:pic>
      <p:pic>
        <p:nvPicPr>
          <p:cNvPr id="11" name="図 10" descr="男性の顔の絵&#10;&#10;中程度の精度で自動的に生成された説明">
            <a:extLst>
              <a:ext uri="{FF2B5EF4-FFF2-40B4-BE49-F238E27FC236}">
                <a16:creationId xmlns:a16="http://schemas.microsoft.com/office/drawing/2014/main" id="{65FA9C7D-B7E4-91D5-83ED-5B7F1D82C7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6165" y="3652472"/>
            <a:ext cx="3289153" cy="2631326"/>
          </a:xfrm>
          <a:prstGeom prst="rect">
            <a:avLst/>
          </a:prstGeom>
        </p:spPr>
      </p:pic>
    </p:spTree>
    <p:extLst>
      <p:ext uri="{BB962C8B-B14F-4D97-AF65-F5344CB8AC3E}">
        <p14:creationId xmlns:p14="http://schemas.microsoft.com/office/powerpoint/2010/main" val="2377861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3838"/>
            <a:ext cx="8229600" cy="1143000"/>
          </a:xfrm>
        </p:spPr>
        <p:txBody>
          <a:bodyPr>
            <a:normAutofit/>
          </a:bodyPr>
          <a:lstStyle/>
          <a:p>
            <a:r>
              <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水準の技能研修計画に記載する技能</a:t>
            </a:r>
            <a:br>
              <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C-2</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水準対象技能となり得る技能の考え方</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2425" y="1192522"/>
            <a:ext cx="6499151" cy="5254503"/>
          </a:xfrm>
        </p:spPr>
      </p:pic>
      <p:sp>
        <p:nvSpPr>
          <p:cNvPr id="5" name="タイトル 1">
            <a:extLst>
              <a:ext uri="{FF2B5EF4-FFF2-40B4-BE49-F238E27FC236}">
                <a16:creationId xmlns:a16="http://schemas.microsoft.com/office/drawing/2014/main" id="{C4519ACF-5E0D-471D-A097-DC4E602BA419}"/>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フレーム 2">
            <a:extLst>
              <a:ext uri="{FF2B5EF4-FFF2-40B4-BE49-F238E27FC236}">
                <a16:creationId xmlns:a16="http://schemas.microsoft.com/office/drawing/2014/main" id="{746021D1-F88C-B85D-56F1-89731DADFAE5}"/>
              </a:ext>
            </a:extLst>
          </p:cNvPr>
          <p:cNvSpPr/>
          <p:nvPr/>
        </p:nvSpPr>
        <p:spPr>
          <a:xfrm>
            <a:off x="99159" y="117262"/>
            <a:ext cx="8945683" cy="6669494"/>
          </a:xfrm>
          <a:prstGeom prst="frame">
            <a:avLst>
              <a:gd name="adj1" fmla="val 42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01443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C-2</a:t>
            </a: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水準の技能研修計画は、だれが審査するのですか？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3" name="タイトル 1">
            <a:extLst>
              <a:ext uri="{FF2B5EF4-FFF2-40B4-BE49-F238E27FC236}">
                <a16:creationId xmlns:a16="http://schemas.microsoft.com/office/drawing/2014/main" id="{103D7DF6-ED8B-D98B-1307-226EC48F1106}"/>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1893600"/>
            <a:ext cx="8229600" cy="1018303"/>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indent="-216000" algn="l">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C-2</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水準に関する審査は、相当の専門性が必要になると想定されることから、日本専門医機構の定める基本</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19</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領域の関連学術団体の協力を得て、学術団体所属の医師による審査が行われます。 </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pic>
        <p:nvPicPr>
          <p:cNvPr id="8" name="図 7" descr="記号, らくがき, 時計, シャツ が含まれている画像&#10;&#10;自動的に生成された説明">
            <a:extLst>
              <a:ext uri="{FF2B5EF4-FFF2-40B4-BE49-F238E27FC236}">
                <a16:creationId xmlns:a16="http://schemas.microsoft.com/office/drawing/2014/main" id="{A8394724-CC0E-27E1-E4BC-7E8F196C5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2732" y="3615542"/>
            <a:ext cx="4583293" cy="2304819"/>
          </a:xfrm>
          <a:prstGeom prst="rect">
            <a:avLst/>
          </a:prstGeom>
        </p:spPr>
      </p:pic>
    </p:spTree>
    <p:extLst>
      <p:ext uri="{BB962C8B-B14F-4D97-AF65-F5344CB8AC3E}">
        <p14:creationId xmlns:p14="http://schemas.microsoft.com/office/powerpoint/2010/main" val="4125745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3052"/>
            <a:ext cx="8229600" cy="569573"/>
          </a:xfrm>
        </p:spPr>
        <p:txBody>
          <a:bodyPr>
            <a:normAutofit/>
          </a:bodyPr>
          <a:lstStyle/>
          <a:p>
            <a:r>
              <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水準に関する審査の流れ</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0921" y="762625"/>
            <a:ext cx="4582159" cy="4525963"/>
          </a:xfrm>
        </p:spPr>
      </p:pic>
      <p:sp>
        <p:nvSpPr>
          <p:cNvPr id="6" name="正方形/長方形 5"/>
          <p:cNvSpPr/>
          <p:nvPr/>
        </p:nvSpPr>
        <p:spPr>
          <a:xfrm>
            <a:off x="707665" y="5373216"/>
            <a:ext cx="7728670" cy="1077218"/>
          </a:xfrm>
          <a:prstGeom prst="rect">
            <a:avLst/>
          </a:prstGeom>
        </p:spPr>
        <p:txBody>
          <a:bodyPr wrap="square">
            <a:spAutoFit/>
          </a:bodyPr>
          <a:lstStyle/>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医師の作成した技能研修計画は、その計画に記載されている分野の関連学術団体を</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含む複数の学術団体の所属医師により事前の書面審査が行われます。</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その後、事前審査に基づき、学術団体の代表者を一堂に集めた審査委員会にて、</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審査結果がとりまとめられます。</a:t>
            </a:r>
          </a:p>
        </p:txBody>
      </p:sp>
      <p:sp>
        <p:nvSpPr>
          <p:cNvPr id="7" name="タイトル 1">
            <a:extLst>
              <a:ext uri="{FF2B5EF4-FFF2-40B4-BE49-F238E27FC236}">
                <a16:creationId xmlns:a16="http://schemas.microsoft.com/office/drawing/2014/main" id="{31205AA3-1654-4BB5-B367-FCC63140A521}"/>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12" name="図 11" descr="選手, 男, マグカップ が含まれている画像&#10;&#10;自動的に生成された説明">
            <a:extLst>
              <a:ext uri="{FF2B5EF4-FFF2-40B4-BE49-F238E27FC236}">
                <a16:creationId xmlns:a16="http://schemas.microsoft.com/office/drawing/2014/main" id="{E7AB5C46-C3B2-C374-7473-A0181740EE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981" y="3007300"/>
            <a:ext cx="1440160" cy="2087321"/>
          </a:xfrm>
          <a:prstGeom prst="rect">
            <a:avLst/>
          </a:prstGeom>
        </p:spPr>
      </p:pic>
      <p:sp>
        <p:nvSpPr>
          <p:cNvPr id="3" name="フレーム 2">
            <a:extLst>
              <a:ext uri="{FF2B5EF4-FFF2-40B4-BE49-F238E27FC236}">
                <a16:creationId xmlns:a16="http://schemas.microsoft.com/office/drawing/2014/main" id="{3A49FC3E-3C84-AD38-E0EB-9D19E3F43EFE}"/>
              </a:ext>
            </a:extLst>
          </p:cNvPr>
          <p:cNvSpPr/>
          <p:nvPr/>
        </p:nvSpPr>
        <p:spPr>
          <a:xfrm>
            <a:off x="99159" y="117262"/>
            <a:ext cx="8945683" cy="6669494"/>
          </a:xfrm>
          <a:prstGeom prst="frame">
            <a:avLst>
              <a:gd name="adj1" fmla="val 42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097924EC-C7C2-479E-9071-63B9BE5B82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80732" y="3117005"/>
            <a:ext cx="1440000" cy="1977616"/>
          </a:xfrm>
          <a:prstGeom prst="rect">
            <a:avLst/>
          </a:prstGeom>
        </p:spPr>
      </p:pic>
    </p:spTree>
    <p:extLst>
      <p:ext uri="{BB962C8B-B14F-4D97-AF65-F5344CB8AC3E}">
        <p14:creationId xmlns:p14="http://schemas.microsoft.com/office/powerpoint/2010/main" val="2999541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52EEED95-EF18-A587-42B0-964BBAF6DD06}"/>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5A6AB06-7CE5-21F3-C4E3-B54992F6BD4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F5FB6CF-87DE-F38E-6A87-CDC075372796}"/>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 name="正方形/長方形 1">
            <a:extLst>
              <a:ext uri="{FF2B5EF4-FFF2-40B4-BE49-F238E27FC236}">
                <a16:creationId xmlns:a16="http://schemas.microsoft.com/office/drawing/2014/main" id="{4B0298A5-46FE-44FA-761F-A6E1B22A8165}"/>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41E5E6-42C0-7147-7242-7B0FB4033273}"/>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2703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a:solidFill>
                  <a:schemeClr val="accent1"/>
                </a:solidFill>
                <a:latin typeface="游ゴシック" panose="020B0400000000000000" pitchFamily="50" charset="-128"/>
                <a:ea typeface="游ゴシック" panose="020B0400000000000000" pitchFamily="50" charset="-128"/>
              </a:rPr>
              <a:t>ルール</a:t>
            </a:r>
            <a:r>
              <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角丸四角形 5">
            <a:extLst>
              <a:ext uri="{FF2B5EF4-FFF2-40B4-BE49-F238E27FC236}">
                <a16:creationId xmlns:a16="http://schemas.microsoft.com/office/drawing/2014/main" id="{35A325DB-6D9D-1F3F-55A3-551D86C5C5CE}"/>
              </a:ext>
            </a:extLst>
          </p:cNvPr>
          <p:cNvSpPr/>
          <p:nvPr/>
        </p:nvSpPr>
        <p:spPr>
          <a:xfrm>
            <a:off x="611560" y="2569723"/>
            <a:ext cx="2448000" cy="12344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F11AEFE6-D808-6CBE-AE59-FFB20F261958}"/>
              </a:ext>
            </a:extLst>
          </p:cNvPr>
          <p:cNvSpPr txBox="1"/>
          <p:nvPr/>
        </p:nvSpPr>
        <p:spPr>
          <a:xfrm>
            <a:off x="701560" y="2725278"/>
            <a:ext cx="2268000" cy="923330"/>
          </a:xfrm>
          <a:prstGeom prst="rect">
            <a:avLst/>
          </a:prstGeom>
          <a:noFill/>
        </p:spPr>
        <p:txBody>
          <a:bodyPr wrap="square" rtlCol="0">
            <a:spAutoFit/>
          </a:bodyPr>
          <a:lstStyle/>
          <a:p>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9" name="グループ化 8">
            <a:extLst>
              <a:ext uri="{FF2B5EF4-FFF2-40B4-BE49-F238E27FC236}">
                <a16:creationId xmlns:a16="http://schemas.microsoft.com/office/drawing/2014/main" id="{56F78298-B81C-8A26-9EBE-B7830FD5780D}"/>
              </a:ext>
            </a:extLst>
          </p:cNvPr>
          <p:cNvGrpSpPr/>
          <p:nvPr/>
        </p:nvGrpSpPr>
        <p:grpSpPr>
          <a:xfrm>
            <a:off x="5796408" y="2569723"/>
            <a:ext cx="2448000" cy="1234440"/>
            <a:chOff x="6651133" y="3017520"/>
            <a:chExt cx="2544599" cy="1234440"/>
          </a:xfrm>
          <a:solidFill>
            <a:schemeClr val="accent1"/>
          </a:solidFill>
        </p:grpSpPr>
        <p:sp>
          <p:nvSpPr>
            <p:cNvPr id="10" name="角丸四角形 9">
              <a:extLst>
                <a:ext uri="{FF2B5EF4-FFF2-40B4-BE49-F238E27FC236}">
                  <a16:creationId xmlns:a16="http://schemas.microsoft.com/office/drawing/2014/main" id="{FA625E89-29A5-7190-C4DC-9936185DB247}"/>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423282F-C901-F7E2-DB52-038F5E92DE9F}"/>
                </a:ext>
              </a:extLst>
            </p:cNvPr>
            <p:cNvSpPr txBox="1"/>
            <p:nvPr/>
          </p:nvSpPr>
          <p:spPr>
            <a:xfrm>
              <a:off x="6777116" y="3180263"/>
              <a:ext cx="2357496" cy="923330"/>
            </a:xfrm>
            <a:prstGeom prst="rect">
              <a:avLst/>
            </a:prstGeom>
            <a:grpFill/>
          </p:spPr>
          <p:txBody>
            <a:bodyPr wrap="square" rtlCol="0">
              <a:spAutoFit/>
            </a:bodyPr>
            <a:lstStyle/>
            <a:p>
              <a:r>
                <a:rPr kumimoji="1" lang="ja-JP" altLang="en-US" b="1">
                  <a:solidFill>
                    <a:schemeClr val="bg1"/>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sp>
        <p:nvSpPr>
          <p:cNvPr id="1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8" name="図 7" descr="時計 が含まれている画像&#10;&#10;自動的に生成された説明">
            <a:extLst>
              <a:ext uri="{FF2B5EF4-FFF2-40B4-BE49-F238E27FC236}">
                <a16:creationId xmlns:a16="http://schemas.microsoft.com/office/drawing/2014/main" id="{E113280D-3EB0-B998-1C77-28A62E509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473" y="2390981"/>
            <a:ext cx="2703582" cy="1606299"/>
          </a:xfrm>
          <a:prstGeom prst="rect">
            <a:avLst/>
          </a:prstGeom>
        </p:spPr>
      </p:pic>
      <p:pic>
        <p:nvPicPr>
          <p:cNvPr id="20" name="図 19" descr="時計が付いている｜｜｜ｐ&#10;&#10;中程度の精度で自動的に生成された説明">
            <a:extLst>
              <a:ext uri="{FF2B5EF4-FFF2-40B4-BE49-F238E27FC236}">
                <a16:creationId xmlns:a16="http://schemas.microsoft.com/office/drawing/2014/main" id="{3530AA49-27C4-7F1A-314E-574E6B176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144" y="4026864"/>
            <a:ext cx="1972831" cy="1972831"/>
          </a:xfrm>
          <a:prstGeom prst="rect">
            <a:avLst/>
          </a:prstGeom>
        </p:spPr>
      </p:pic>
      <p:pic>
        <p:nvPicPr>
          <p:cNvPr id="21" name="図 20" descr="アイコン&#10;&#10;自動的に生成された説明">
            <a:extLst>
              <a:ext uri="{FF2B5EF4-FFF2-40B4-BE49-F238E27FC236}">
                <a16:creationId xmlns:a16="http://schemas.microsoft.com/office/drawing/2014/main" id="{08CC492F-3260-AA37-99BE-A1A797800E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1028" y="4096246"/>
            <a:ext cx="1971128" cy="1971128"/>
          </a:xfrm>
          <a:prstGeom prst="rect">
            <a:avLst/>
          </a:prstGeom>
        </p:spPr>
      </p:pic>
    </p:spTree>
    <p:extLst>
      <p:ext uri="{BB962C8B-B14F-4D97-AF65-F5344CB8AC3E}">
        <p14:creationId xmlns:p14="http://schemas.microsoft.com/office/powerpoint/2010/main" val="234886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アイコン&#10;&#10;自動的に生成された説明">
            <a:extLst>
              <a:ext uri="{FF2B5EF4-FFF2-40B4-BE49-F238E27FC236}">
                <a16:creationId xmlns:a16="http://schemas.microsoft.com/office/drawing/2014/main" id="{A9056243-E4E8-F651-B67B-31A4E4E01A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465970" y="1516697"/>
            <a:ext cx="2871857" cy="2151003"/>
          </a:xfrm>
          <a:prstGeom prst="rect">
            <a:avLst/>
          </a:prstGeom>
        </p:spPr>
      </p:pic>
      <p:pic>
        <p:nvPicPr>
          <p:cNvPr id="26" name="図 25" descr="アイコン&#10;&#10;自動的に生成された説明">
            <a:extLst>
              <a:ext uri="{FF2B5EF4-FFF2-40B4-BE49-F238E27FC236}">
                <a16:creationId xmlns:a16="http://schemas.microsoft.com/office/drawing/2014/main" id="{33F8891E-9A53-6ABE-64DE-7D08292A60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20895" y="3898145"/>
            <a:ext cx="3103967" cy="2324851"/>
          </a:xfrm>
          <a:prstGeom prst="rect">
            <a:avLst/>
          </a:prstGeom>
        </p:spPr>
      </p:pic>
      <p:sp>
        <p:nvSpPr>
          <p:cNvPr id="12" name="正方形/長方形 11">
            <a:extLst>
              <a:ext uri="{FF2B5EF4-FFF2-40B4-BE49-F238E27FC236}">
                <a16:creationId xmlns:a16="http://schemas.microsoft.com/office/drawing/2014/main" id="{68707BD2-0B21-64D3-69C1-CB6EB1B2F1BA}"/>
              </a:ext>
            </a:extLst>
          </p:cNvPr>
          <p:cNvSpPr/>
          <p:nvPr/>
        </p:nvSpPr>
        <p:spPr>
          <a:xfrm rot="1416594">
            <a:off x="1983241" y="1993664"/>
            <a:ext cx="276226" cy="37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18541B-12C8-338D-4D31-CE86BE0623A0}"/>
              </a:ext>
            </a:extLst>
          </p:cNvPr>
          <p:cNvSpPr txBox="1"/>
          <p:nvPr/>
        </p:nvSpPr>
        <p:spPr>
          <a:xfrm>
            <a:off x="3644111" y="2106780"/>
            <a:ext cx="2515573" cy="830997"/>
          </a:xfrm>
          <a:prstGeom prst="rect">
            <a:avLst/>
          </a:prstGeom>
          <a:noFill/>
        </p:spPr>
        <p:txBody>
          <a:bodyPr wrap="square" rtlCol="0">
            <a:spAutoFit/>
          </a:bodyPr>
          <a:lstStyle/>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先生疲れてそうだな</a:t>
            </a: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今日の私の手術、</a:t>
            </a:r>
          </a:p>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大丈夫かな</a:t>
            </a: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a:t>
            </a:r>
          </a:p>
        </p:txBody>
      </p:sp>
      <p:sp>
        <p:nvSpPr>
          <p:cNvPr id="19" name="テキスト ボックス 18">
            <a:extLst>
              <a:ext uri="{FF2B5EF4-FFF2-40B4-BE49-F238E27FC236}">
                <a16:creationId xmlns:a16="http://schemas.microsoft.com/office/drawing/2014/main" id="{D83C3F8C-5EFB-C30C-B325-4473DBF95E31}"/>
              </a:ext>
            </a:extLst>
          </p:cNvPr>
          <p:cNvSpPr txBox="1"/>
          <p:nvPr/>
        </p:nvSpPr>
        <p:spPr>
          <a:xfrm>
            <a:off x="528901" y="4276422"/>
            <a:ext cx="3219379" cy="1323439"/>
          </a:xfrm>
          <a:prstGeom prst="rect">
            <a:avLst/>
          </a:prstGeom>
          <a:noFill/>
        </p:spPr>
        <p:txBody>
          <a:bodyPr wrap="square" rtlCol="0">
            <a:spAutoFit/>
          </a:bodyPr>
          <a:lstStyle/>
          <a:p>
            <a:pPr algn="ct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先生しかできる人は</a:t>
            </a:r>
            <a:endPar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いないのかな</a:t>
            </a:r>
            <a:r>
              <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診察が早く終われる</a:t>
            </a:r>
            <a:endPar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ようにしないと、</a:t>
            </a:r>
            <a:endPar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先生も休めないよな</a:t>
            </a:r>
            <a:r>
              <a:rPr kumimoji="1"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1408502A-9B09-AAE8-A67C-F1718E058B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967" y="3755955"/>
            <a:ext cx="1597020" cy="2653512"/>
          </a:xfrm>
          <a:prstGeom prst="rect">
            <a:avLst/>
          </a:prstGeom>
        </p:spPr>
      </p:pic>
      <p:pic>
        <p:nvPicPr>
          <p:cNvPr id="5" name="図 4" descr="時計, 男 が含まれている画像&#10;&#10;自動的に生成された説明">
            <a:extLst>
              <a:ext uri="{FF2B5EF4-FFF2-40B4-BE49-F238E27FC236}">
                <a16:creationId xmlns:a16="http://schemas.microsoft.com/office/drawing/2014/main" id="{D02FE73E-BC22-1287-766E-C9F87851A9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24862" y="3732719"/>
            <a:ext cx="1758371" cy="2634460"/>
          </a:xfrm>
          <a:prstGeom prst="rect">
            <a:avLst/>
          </a:prstGeom>
        </p:spPr>
      </p:pic>
      <p:pic>
        <p:nvPicPr>
          <p:cNvPr id="9" name="図 8">
            <a:extLst>
              <a:ext uri="{FF2B5EF4-FFF2-40B4-BE49-F238E27FC236}">
                <a16:creationId xmlns:a16="http://schemas.microsoft.com/office/drawing/2014/main" id="{8B218118-C1E8-A690-61DE-CD111B1D0B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43005" y="1556792"/>
            <a:ext cx="1350106" cy="2244682"/>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2A8002FF-C4F9-0781-EC4C-EF249EE398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1669" y="1556792"/>
            <a:ext cx="2338153" cy="2243170"/>
          </a:xfrm>
          <a:prstGeom prst="rect">
            <a:avLst/>
          </a:prstGeom>
        </p:spPr>
      </p:pic>
      <p:sp>
        <p:nvSpPr>
          <p:cNvPr id="2" name="テキスト ボックス 1">
            <a:extLst>
              <a:ext uri="{FF2B5EF4-FFF2-40B4-BE49-F238E27FC236}">
                <a16:creationId xmlns:a16="http://schemas.microsoft.com/office/drawing/2014/main" id="{67F7FC97-1CA0-BEC6-A7FD-270D16E881F0}"/>
              </a:ext>
            </a:extLst>
          </p:cNvPr>
          <p:cNvSpPr txBox="1"/>
          <p:nvPr/>
        </p:nvSpPr>
        <p:spPr>
          <a:xfrm>
            <a:off x="729456" y="585008"/>
            <a:ext cx="7685086" cy="584775"/>
          </a:xfrm>
          <a:prstGeom prst="rect">
            <a:avLst/>
          </a:prstGeom>
          <a:noFill/>
        </p:spPr>
        <p:txBody>
          <a:bodyPr wrap="square">
            <a:spAutoFit/>
          </a:bodyPr>
          <a:lstStyle/>
          <a:p>
            <a:pPr marL="152400" indent="-152400" algn="ctr"/>
            <a:r>
              <a:rPr lang="ja-JP" altLang="en-US"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患者さんも</a:t>
            </a:r>
            <a:r>
              <a:rPr lang="ja-JP" altLang="en-US" sz="28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不安に感じているかもしれません。</a:t>
            </a:r>
            <a:endParaRPr lang="ja-JP" altLang="en-US"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4277051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584775"/>
          </a:xfrm>
          <a:prstGeom prst="rect">
            <a:avLst/>
          </a:prstGeom>
          <a:noFill/>
        </p:spPr>
        <p:txBody>
          <a:bodyPr wrap="square">
            <a:spAutoFit/>
          </a:bodyPr>
          <a:lstStyle/>
          <a:p>
            <a:pPr algn="ctr"/>
            <a:r>
              <a:rPr kumimoji="1" lang="ja-JP" altLang="en-US" sz="3200" b="1">
                <a:solidFill>
                  <a:schemeClr val="accent1"/>
                </a:solidFill>
                <a:latin typeface="游ゴシック" panose="020B0400000000000000" pitchFamily="50" charset="-128"/>
                <a:ea typeface="游ゴシック" panose="020B0400000000000000" pitchFamily="50" charset="-128"/>
              </a:rPr>
              <a:t>勤務医の健康を守るため</a:t>
            </a:r>
            <a:r>
              <a:rPr kumimoji="1" lang="ja-JP" altLang="en-US" sz="3200" b="1">
                <a:solidFill>
                  <a:schemeClr val="tx1">
                    <a:lumMod val="75000"/>
                    <a:lumOff val="25000"/>
                  </a:schemeClr>
                </a:solidFill>
                <a:latin typeface="游ゴシック" panose="020B0400000000000000" pitchFamily="50" charset="-128"/>
                <a:ea typeface="游ゴシック" panose="020B0400000000000000" pitchFamily="50" charset="-128"/>
              </a:rPr>
              <a:t>の新ルール</a:t>
            </a:r>
          </a:p>
        </p:txBody>
      </p:sp>
      <p:sp>
        <p:nvSpPr>
          <p:cNvPr id="2" name="テキスト ボックス 1">
            <a:extLst>
              <a:ext uri="{FF2B5EF4-FFF2-40B4-BE49-F238E27FC236}">
                <a16:creationId xmlns:a16="http://schemas.microsoft.com/office/drawing/2014/main" id="{B8605793-E288-E9C9-5A8D-E3BADB3ED488}"/>
              </a:ext>
            </a:extLst>
          </p:cNvPr>
          <p:cNvSpPr txBox="1"/>
          <p:nvPr/>
        </p:nvSpPr>
        <p:spPr>
          <a:xfrm>
            <a:off x="959347" y="2335601"/>
            <a:ext cx="4597849" cy="892552"/>
          </a:xfrm>
          <a:prstGeom prst="rect">
            <a:avLst/>
          </a:prstGeom>
          <a:noFill/>
        </p:spPr>
        <p:txBody>
          <a:bodyPr wrap="square" rtlCol="0">
            <a:spAutoFit/>
          </a:bodyPr>
          <a:lstStyle/>
          <a:p>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医師への</a:t>
            </a:r>
            <a:r>
              <a:rPr kumimoji="1" lang="ja-JP" altLang="en-US" sz="2800" b="1">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のルールが</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新しく設けられます。</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A1972D4-FCC2-2FFC-D6B2-E28D41B40A4F}"/>
              </a:ext>
            </a:extLst>
          </p:cNvPr>
          <p:cNvSpPr txBox="1"/>
          <p:nvPr/>
        </p:nvSpPr>
        <p:spPr>
          <a:xfrm>
            <a:off x="959347" y="4308684"/>
            <a:ext cx="5861873" cy="892552"/>
          </a:xfrm>
          <a:prstGeom prst="rect">
            <a:avLst/>
          </a:prstGeom>
          <a:noFill/>
        </p:spPr>
        <p:txBody>
          <a:bodyPr wrap="square" rtlCol="0">
            <a:sp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長時間勤務時にも</a:t>
            </a:r>
            <a:r>
              <a:rPr lang="ja-JP" altLang="en-US" sz="2800" b="1">
                <a:solidFill>
                  <a:schemeClr val="accent1"/>
                </a:solidFill>
                <a:latin typeface="游ゴシック" panose="020B0400000000000000" pitchFamily="50" charset="-128"/>
                <a:ea typeface="游ゴシック" panose="020B0400000000000000" pitchFamily="50" charset="-128"/>
              </a:rPr>
              <a:t>適切な休息を確保</a:t>
            </a:r>
            <a:endParaRPr lang="en-US" altLang="ja-JP" sz="2400" b="1">
              <a:solidFill>
                <a:schemeClr val="accent1"/>
              </a:solidFill>
              <a:latin typeface="游ゴシック" panose="020B0400000000000000" pitchFamily="50" charset="-128"/>
              <a:ea typeface="游ゴシック" panose="020B0400000000000000" pitchFamily="50" charset="-128"/>
            </a:endParaRPr>
          </a:p>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するためのルールが設けられます</a:t>
            </a:r>
            <a:r>
              <a:rPr lang="ja-JP" altLang="en-US" sz="2400" b="1">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2400" b="1">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6" name="図 5" descr="アイコン&#10;&#10;自動的に生成された説明">
            <a:extLst>
              <a:ext uri="{FF2B5EF4-FFF2-40B4-BE49-F238E27FC236}">
                <a16:creationId xmlns:a16="http://schemas.microsoft.com/office/drawing/2014/main" id="{97176C67-952F-D5F2-5B70-0B60A8F0DC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041" y="2247524"/>
            <a:ext cx="395127" cy="691944"/>
          </a:xfrm>
          <a:prstGeom prst="rect">
            <a:avLst/>
          </a:prstGeom>
        </p:spPr>
      </p:pic>
      <p:pic>
        <p:nvPicPr>
          <p:cNvPr id="9" name="図 8" descr="アイコン&#10;&#10;自動的に生成された説明">
            <a:extLst>
              <a:ext uri="{FF2B5EF4-FFF2-40B4-BE49-F238E27FC236}">
                <a16:creationId xmlns:a16="http://schemas.microsoft.com/office/drawing/2014/main" id="{B55ABF61-2EAC-2C96-B433-5C24A4D57C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724" y="4301808"/>
            <a:ext cx="395127" cy="691944"/>
          </a:xfrm>
          <a:prstGeom prst="rect">
            <a:avLst/>
          </a:prstGeom>
        </p:spPr>
      </p:pic>
      <p:sp>
        <p:nvSpPr>
          <p:cNvPr id="1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13" name="図 12" descr="テーブル, 選手 が含まれている画像&#10;&#10;自動的に生成された説明">
            <a:extLst>
              <a:ext uri="{FF2B5EF4-FFF2-40B4-BE49-F238E27FC236}">
                <a16:creationId xmlns:a16="http://schemas.microsoft.com/office/drawing/2014/main" id="{0EFB1CB3-901C-EA8B-D47B-BB940C84E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099" y="1984495"/>
            <a:ext cx="2187325" cy="1783923"/>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2F667103-53F4-904A-19E7-33B201BF8A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4289" y="3999851"/>
            <a:ext cx="1843336" cy="1844069"/>
          </a:xfrm>
          <a:prstGeom prst="rect">
            <a:avLst/>
          </a:prstGeom>
        </p:spPr>
      </p:pic>
    </p:spTree>
    <p:extLst>
      <p:ext uri="{BB962C8B-B14F-4D97-AF65-F5344CB8AC3E}">
        <p14:creationId xmlns:p14="http://schemas.microsoft.com/office/powerpoint/2010/main" val="1349661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756170" y="625584"/>
            <a:ext cx="7631660" cy="954107"/>
          </a:xfrm>
          <a:prstGeom prst="rect">
            <a:avLst/>
          </a:prstGeom>
          <a:noFill/>
        </p:spPr>
        <p:txBody>
          <a:bodyPr wrap="square">
            <a:spAutoFit/>
          </a:bodyPr>
          <a:lstStyle/>
          <a:p>
            <a:pPr algn="ctr"/>
            <a:r>
              <a:rPr kumimoji="1" lang="ja-JP" altLang="en-US" sz="2800" b="1">
                <a:solidFill>
                  <a:schemeClr val="accent1"/>
                </a:solidFill>
                <a:latin typeface="游ゴシック" panose="020B0400000000000000" pitchFamily="50" charset="-128"/>
                <a:ea typeface="游ゴシック" panose="020B0400000000000000" pitchFamily="50" charset="-128"/>
              </a:rPr>
              <a:t>時間外・休日労働が月</a:t>
            </a:r>
            <a:r>
              <a:rPr kumimoji="1" lang="en-US" altLang="ja-JP" sz="2800" b="1">
                <a:solidFill>
                  <a:schemeClr val="accent1"/>
                </a:solidFill>
                <a:latin typeface="游ゴシック" panose="020B0400000000000000" pitchFamily="50" charset="-128"/>
                <a:ea typeface="游ゴシック" panose="020B0400000000000000" pitchFamily="50" charset="-128"/>
              </a:rPr>
              <a:t>100</a:t>
            </a:r>
            <a:r>
              <a:rPr kumimoji="1" lang="ja-JP" altLang="en-US" sz="2800" b="1">
                <a:solidFill>
                  <a:schemeClr val="accent1"/>
                </a:solidFill>
                <a:latin typeface="游ゴシック" panose="020B0400000000000000" pitchFamily="50" charset="-128"/>
                <a:ea typeface="游ゴシック" panose="020B0400000000000000" pitchFamily="50" charset="-128"/>
              </a:rPr>
              <a:t>時間以上</a:t>
            </a: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となることが</a:t>
            </a:r>
          </a:p>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見込まれる医師には、</a:t>
            </a:r>
            <a:r>
              <a:rPr kumimoji="1" lang="ja-JP" altLang="en-US" sz="2800" b="1">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が実施されます。</a:t>
            </a:r>
            <a:endPar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290BE7D8-AAEB-5C1A-E7B6-F43CA26F911B}"/>
              </a:ext>
            </a:extLst>
          </p:cNvPr>
          <p:cNvSpPr txBox="1"/>
          <p:nvPr/>
        </p:nvSpPr>
        <p:spPr>
          <a:xfrm>
            <a:off x="555549" y="5929535"/>
            <a:ext cx="6536731" cy="369332"/>
          </a:xfrm>
          <a:prstGeom prst="rect">
            <a:avLst/>
          </a:prstGeom>
          <a:noFill/>
        </p:spPr>
        <p:txBody>
          <a:bodyPr wrap="square" rtlCol="0">
            <a:spAutoFit/>
          </a:bodyPr>
          <a:lstStyle/>
          <a:p>
            <a:r>
              <a:rPr lang="en-US" altLang="ja-JP" b="1">
                <a:solidFill>
                  <a:schemeClr val="accent1"/>
                </a:solidFill>
                <a:latin typeface="游ゴシック" panose="020B0400000000000000" pitchFamily="50" charset="-128"/>
                <a:ea typeface="游ゴシック" panose="020B0400000000000000" pitchFamily="50" charset="-128"/>
              </a:rPr>
              <a:t>※ </a:t>
            </a:r>
            <a:r>
              <a:rPr lang="ja-JP" altLang="en-US" b="1">
                <a:solidFill>
                  <a:schemeClr val="accent1"/>
                </a:solidFill>
                <a:latin typeface="游ゴシック" panose="020B0400000000000000" pitchFamily="50" charset="-128"/>
                <a:ea typeface="游ゴシック" panose="020B0400000000000000" pitchFamily="50" charset="-128"/>
              </a:rPr>
              <a:t>必要と認められる場合は、就業上の措置が講じられます。</a:t>
            </a:r>
          </a:p>
        </p:txBody>
      </p:sp>
      <p:sp>
        <p:nvSpPr>
          <p:cNvPr id="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8" name="図 7" descr="テーブル, 選手 が含まれている画像&#10;&#10;自動的に生成された説明">
            <a:extLst>
              <a:ext uri="{FF2B5EF4-FFF2-40B4-BE49-F238E27FC236}">
                <a16:creationId xmlns:a16="http://schemas.microsoft.com/office/drawing/2014/main" id="{22D368C4-4B61-849F-D39A-F051A78D4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984" y="2059912"/>
            <a:ext cx="4580031" cy="3735349"/>
          </a:xfrm>
          <a:prstGeom prst="rect">
            <a:avLst/>
          </a:prstGeom>
        </p:spPr>
      </p:pic>
    </p:spTree>
    <p:extLst>
      <p:ext uri="{BB962C8B-B14F-4D97-AF65-F5344CB8AC3E}">
        <p14:creationId xmlns:p14="http://schemas.microsoft.com/office/powerpoint/2010/main" val="3879176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395536" y="625584"/>
            <a:ext cx="8280920" cy="892552"/>
          </a:xfrm>
          <a:prstGeom prst="rect">
            <a:avLst/>
          </a:prstGeom>
          <a:noFill/>
        </p:spPr>
        <p:txBody>
          <a:bodyPr wrap="square">
            <a:spAutoFit/>
          </a:bodyPr>
          <a:lstStyle/>
          <a:p>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十分な休息時間（睡眠時間）を確保するため、</a:t>
            </a:r>
            <a:b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2800" b="1">
                <a:solidFill>
                  <a:schemeClr val="accent1"/>
                </a:solidFill>
                <a:latin typeface="游ゴシック" panose="020B0400000000000000" pitchFamily="50" charset="-128"/>
                <a:ea typeface="游ゴシック" panose="020B0400000000000000" pitchFamily="50" charset="-128"/>
              </a:rPr>
              <a:t>医師の勤務間のインターバル</a:t>
            </a: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のルールが設定されます。</a:t>
            </a:r>
          </a:p>
        </p:txBody>
      </p:sp>
      <p:sp>
        <p:nvSpPr>
          <p:cNvPr id="3" name="テキスト ボックス 2">
            <a:extLst>
              <a:ext uri="{FF2B5EF4-FFF2-40B4-BE49-F238E27FC236}">
                <a16:creationId xmlns:a16="http://schemas.microsoft.com/office/drawing/2014/main" id="{290BE7D8-AAEB-5C1A-E7B6-F43CA26F911B}"/>
              </a:ext>
            </a:extLst>
          </p:cNvPr>
          <p:cNvSpPr txBox="1"/>
          <p:nvPr/>
        </p:nvSpPr>
        <p:spPr>
          <a:xfrm>
            <a:off x="4289648" y="4725144"/>
            <a:ext cx="3744416" cy="646331"/>
          </a:xfrm>
          <a:prstGeom prst="rect">
            <a:avLst/>
          </a:prstGeom>
          <a:noFill/>
        </p:spPr>
        <p:txBody>
          <a:bodyPr wrap="square" rtlCol="0">
            <a:spAutoFit/>
          </a:bodyPr>
          <a:lstStyle/>
          <a:p>
            <a:r>
              <a:rPr lang="en-US" altLang="ja-JP" b="1">
                <a:solidFill>
                  <a:srgbClr val="FF0000"/>
                </a:solidFill>
                <a:latin typeface="游ゴシック" panose="020B0400000000000000" pitchFamily="50" charset="-128"/>
                <a:ea typeface="游ゴシック" panose="020B0400000000000000" pitchFamily="50" charset="-128"/>
              </a:rPr>
              <a:t>※ </a:t>
            </a:r>
            <a:r>
              <a:rPr lang="ja-JP" altLang="en-US" b="1">
                <a:solidFill>
                  <a:srgbClr val="FF0000"/>
                </a:solidFill>
                <a:latin typeface="游ゴシック" panose="020B0400000000000000" pitchFamily="50" charset="-128"/>
                <a:ea typeface="游ゴシック" panose="020B0400000000000000" pitchFamily="50" charset="-128"/>
              </a:rPr>
              <a:t>休息時間を細切れにとることは</a:t>
            </a:r>
            <a:endParaRPr lang="en-US" altLang="ja-JP" b="1">
              <a:solidFill>
                <a:srgbClr val="FF0000"/>
              </a:solidFill>
              <a:latin typeface="游ゴシック" panose="020B0400000000000000" pitchFamily="50" charset="-128"/>
              <a:ea typeface="游ゴシック" panose="020B0400000000000000" pitchFamily="50" charset="-128"/>
            </a:endParaRPr>
          </a:p>
          <a:p>
            <a:r>
              <a:rPr lang="ja-JP" altLang="en-US" b="1">
                <a:solidFill>
                  <a:srgbClr val="FF0000"/>
                </a:solidFill>
                <a:latin typeface="游ゴシック" panose="020B0400000000000000" pitchFamily="50" charset="-128"/>
                <a:ea typeface="游ゴシック" panose="020B0400000000000000" pitchFamily="50" charset="-128"/>
              </a:rPr>
              <a:t>　 認められません。</a:t>
            </a:r>
          </a:p>
        </p:txBody>
      </p:sp>
      <p:sp>
        <p:nvSpPr>
          <p:cNvPr id="5" name="テキスト ボックス 4">
            <a:extLst>
              <a:ext uri="{FF2B5EF4-FFF2-40B4-BE49-F238E27FC236}">
                <a16:creationId xmlns:a16="http://schemas.microsoft.com/office/drawing/2014/main" id="{388CC154-1EDE-EC56-69E4-EF50010ABF77}"/>
              </a:ext>
            </a:extLst>
          </p:cNvPr>
          <p:cNvSpPr txBox="1"/>
          <p:nvPr/>
        </p:nvSpPr>
        <p:spPr>
          <a:xfrm>
            <a:off x="4283968" y="3140370"/>
            <a:ext cx="4708834" cy="1261884"/>
          </a:xfrm>
          <a:prstGeom prst="rect">
            <a:avLst/>
          </a:prstGeom>
          <a:noFill/>
        </p:spPr>
        <p:txBody>
          <a:bodyPr wrap="square" rtlCol="0">
            <a:spAutoFit/>
          </a:bodyPr>
          <a:lstStyle/>
          <a:p>
            <a:r>
              <a:rPr lang="ja-JP" altLang="en-US" sz="2800" b="1">
                <a:solidFill>
                  <a:schemeClr val="accent1"/>
                </a:solidFill>
                <a:latin typeface="游ゴシック" panose="020B0400000000000000" pitchFamily="50" charset="-128"/>
                <a:ea typeface="游ゴシック" panose="020B0400000000000000" pitchFamily="50" charset="-128"/>
              </a:rPr>
              <a:t>連続した休息時間を確保</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し、</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800" b="1">
                <a:solidFill>
                  <a:schemeClr val="accent1"/>
                </a:solidFill>
                <a:latin typeface="游ゴシック" panose="020B0400000000000000" pitchFamily="50" charset="-128"/>
                <a:ea typeface="游ゴシック" panose="020B0400000000000000" pitchFamily="50" charset="-128"/>
              </a:rPr>
              <a:t>仕事から離れること</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心と体の健康のためには重要です。</a:t>
            </a: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10" name="図 9" descr="挿絵 が含まれている画像&#10;&#10;自動的に生成された説明">
            <a:extLst>
              <a:ext uri="{FF2B5EF4-FFF2-40B4-BE49-F238E27FC236}">
                <a16:creationId xmlns:a16="http://schemas.microsoft.com/office/drawing/2014/main" id="{2F0BE206-5971-6888-D6F1-D7F595533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9" y="2173552"/>
            <a:ext cx="3662519" cy="3663963"/>
          </a:xfrm>
          <a:prstGeom prst="rect">
            <a:avLst/>
          </a:prstGeom>
        </p:spPr>
      </p:pic>
    </p:spTree>
    <p:extLst>
      <p:ext uri="{BB962C8B-B14F-4D97-AF65-F5344CB8AC3E}">
        <p14:creationId xmlns:p14="http://schemas.microsoft.com/office/powerpoint/2010/main" val="30820306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2113394" y="5741677"/>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99212" cy="27018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始業</a:t>
            </a:r>
          </a:p>
        </p:txBody>
      </p:sp>
      <p:sp>
        <p:nvSpPr>
          <p:cNvPr id="38" name="テキスト ボックス 37">
            <a:extLst>
              <a:ext uri="{FF2B5EF4-FFF2-40B4-BE49-F238E27FC236}">
                <a16:creationId xmlns:a16="http://schemas.microsoft.com/office/drawing/2014/main" id="{D38ECE3E-72CB-475A-B187-94BD991C71E3}"/>
              </a:ext>
            </a:extLst>
          </p:cNvPr>
          <p:cNvSpPr txBox="1"/>
          <p:nvPr/>
        </p:nvSpPr>
        <p:spPr>
          <a:xfrm>
            <a:off x="3989641" y="3719170"/>
            <a:ext cx="1161734"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終業</a:t>
            </a:r>
          </a:p>
        </p:txBody>
      </p:sp>
      <p:sp>
        <p:nvSpPr>
          <p:cNvPr id="43" name="テキスト ボックス 42">
            <a:extLst>
              <a:ext uri="{FF2B5EF4-FFF2-40B4-BE49-F238E27FC236}">
                <a16:creationId xmlns:a16="http://schemas.microsoft.com/office/drawing/2014/main" id="{EEED3954-33D4-9AE0-E2CE-0D607E0552EB}"/>
              </a:ext>
            </a:extLst>
          </p:cNvPr>
          <p:cNvSpPr txBox="1"/>
          <p:nvPr/>
        </p:nvSpPr>
        <p:spPr>
          <a:xfrm>
            <a:off x="5354482" y="5741677"/>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休息</a:t>
            </a: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6870050" y="3719170"/>
            <a:ext cx="1161734"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1442"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9632" y="4293096"/>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20072" y="1844824"/>
            <a:ext cx="1503014" cy="677108"/>
          </a:xfrm>
          <a:prstGeom prst="rect">
            <a:avLst/>
          </a:prstGeom>
          <a:noFill/>
        </p:spPr>
        <p:txBody>
          <a:bodyPr wrap="square" rtlCol="0">
            <a:spAutoFit/>
          </a:bodyPr>
          <a:lstStyle/>
          <a:p>
            <a:pPr algn="ctr"/>
            <a:r>
              <a:rPr lang="en-US" altLang="ja-JP" sz="2400" b="1">
                <a:solidFill>
                  <a:srgbClr val="FF625A"/>
                </a:solidFill>
                <a:latin typeface="游ゴシック" panose="020B0400000000000000" pitchFamily="50" charset="-128"/>
                <a:ea typeface="游ゴシック" panose="020B0400000000000000" pitchFamily="50" charset="-128"/>
              </a:rPr>
              <a:t>9</a:t>
            </a:r>
            <a:r>
              <a:rPr lang="ja-JP" altLang="en-US" sz="1600" b="1">
                <a:solidFill>
                  <a:srgbClr val="FF625A"/>
                </a:solidFill>
                <a:latin typeface="游ゴシック" panose="020B0400000000000000" pitchFamily="50" charset="-128"/>
                <a:ea typeface="游ゴシック" panose="020B0400000000000000" pitchFamily="50" charset="-128"/>
              </a:rPr>
              <a:t>時間</a:t>
            </a:r>
            <a:endParaRPr lang="en-US" altLang="ja-JP" sz="1600" b="1">
              <a:solidFill>
                <a:srgbClr val="FF625A"/>
              </a:solidFill>
              <a:latin typeface="游ゴシック" panose="020B0400000000000000" pitchFamily="50" charset="-128"/>
              <a:ea typeface="游ゴシック" panose="020B0400000000000000" pitchFamily="50" charset="-128"/>
            </a:endParaRPr>
          </a:p>
          <a:p>
            <a:pPr algn="ctr"/>
            <a:r>
              <a:rPr lang="ja-JP" altLang="en-US" sz="1400" b="1">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571C2729-A058-A46F-67CB-B6D271B240D1}"/>
              </a:ext>
            </a:extLst>
          </p:cNvPr>
          <p:cNvSpPr txBox="1"/>
          <p:nvPr/>
        </p:nvSpPr>
        <p:spPr>
          <a:xfrm>
            <a:off x="4283968" y="1848176"/>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PM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6906580" y="1838274"/>
            <a:ext cx="1049796"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翌日</a:t>
            </a: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pic>
        <p:nvPicPr>
          <p:cNvPr id="14" name="図 13" descr="男性の顔の絵&#10;&#10;低い精度で自動的に生成された説明">
            <a:extLst>
              <a:ext uri="{FF2B5EF4-FFF2-40B4-BE49-F238E27FC236}">
                <a16:creationId xmlns:a16="http://schemas.microsoft.com/office/drawing/2014/main" id="{CD9CD50D-9065-E6A4-9EBD-B359E50377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2970" y="4448594"/>
            <a:ext cx="983111" cy="1096804"/>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8858" y="4293096"/>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658738" y="5741677"/>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186551" y="-782594"/>
            <a:ext cx="215443" cy="495345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4876" y="1124744"/>
            <a:ext cx="1503014" cy="461665"/>
          </a:xfrm>
          <a:prstGeom prst="rect">
            <a:avLst/>
          </a:prstGeom>
          <a:noFill/>
        </p:spPr>
        <p:txBody>
          <a:bodyPr wrap="square" rtlCol="0">
            <a:spAutoFit/>
          </a:bodyPr>
          <a:lstStyle/>
          <a:p>
            <a:pPr algn="ctr"/>
            <a:r>
              <a:rPr lang="en-US" altLang="ja-JP" sz="2400" b="1">
                <a:solidFill>
                  <a:schemeClr val="accent1"/>
                </a:solidFill>
                <a:latin typeface="游ゴシック" panose="020B0400000000000000" pitchFamily="50" charset="-128"/>
                <a:ea typeface="游ゴシック" panose="020B0400000000000000" pitchFamily="50" charset="-128"/>
              </a:rPr>
              <a:t>24</a:t>
            </a:r>
            <a:r>
              <a:rPr lang="ja-JP" altLang="en-US" sz="1600" b="1">
                <a:solidFill>
                  <a:schemeClr val="accent1"/>
                </a:solidFill>
                <a:latin typeface="游ゴシック" panose="020B0400000000000000" pitchFamily="50" charset="-128"/>
                <a:ea typeface="游ゴシック" panose="020B0400000000000000" pitchFamily="50" charset="-128"/>
              </a:rPr>
              <a:t>時間</a:t>
            </a:r>
            <a:endParaRPr lang="en-US" altLang="ja-JP" sz="1600" b="1">
              <a:solidFill>
                <a:schemeClr val="accent1"/>
              </a:solidFill>
              <a:latin typeface="游ゴシック" panose="020B0400000000000000" pitchFamily="50" charset="-128"/>
              <a:ea typeface="游ゴシック" panose="020B0400000000000000" pitchFamily="50" charset="-128"/>
            </a:endParaRPr>
          </a:p>
        </p:txBody>
      </p:sp>
      <p:pic>
        <p:nvPicPr>
          <p:cNvPr id="49" name="図 48"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94261" y="4321262"/>
            <a:ext cx="1745718" cy="1191030"/>
          </a:xfrm>
          <a:prstGeom prst="rect">
            <a:avLst/>
          </a:prstGeom>
        </p:spPr>
      </p:pic>
      <p:sp>
        <p:nvSpPr>
          <p:cNvPr id="40" name="右矢印 51">
            <a:extLst>
              <a:ext uri="{FF2B5EF4-FFF2-40B4-BE49-F238E27FC236}">
                <a16:creationId xmlns:a16="http://schemas.microsoft.com/office/drawing/2014/main" id="{53D7DF9C-40EB-9596-07AE-AF64E41F42CD}"/>
              </a:ext>
            </a:extLst>
          </p:cNvPr>
          <p:cNvSpPr/>
          <p:nvPr/>
        </p:nvSpPr>
        <p:spPr>
          <a:xfrm>
            <a:off x="5220071" y="2711618"/>
            <a:ext cx="1550927" cy="26811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0" name="図 49"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19874" y="2186600"/>
            <a:ext cx="1300198" cy="1300198"/>
          </a:xfrm>
          <a:prstGeom prst="rect">
            <a:avLst/>
          </a:prstGeom>
        </p:spPr>
      </p:pic>
      <p:sp>
        <p:nvSpPr>
          <p:cNvPr id="52" name="左大かっこ 51"/>
          <p:cNvSpPr/>
          <p:nvPr/>
        </p:nvSpPr>
        <p:spPr>
          <a:xfrm rot="5400000">
            <a:off x="5887523" y="1897453"/>
            <a:ext cx="216024" cy="155092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F1205046-44CA-40C4-BC4A-D44C0642B263}"/>
              </a:ext>
            </a:extLst>
          </p:cNvPr>
          <p:cNvSpPr txBox="1"/>
          <p:nvPr/>
        </p:nvSpPr>
        <p:spPr>
          <a:xfrm>
            <a:off x="593097" y="6084046"/>
            <a:ext cx="5277537" cy="338554"/>
          </a:xfrm>
          <a:prstGeom prst="rect">
            <a:avLst/>
          </a:prstGeom>
          <a:noFill/>
        </p:spPr>
        <p:txBody>
          <a:bodyPr wrap="square" rtlCol="0">
            <a:spAutoFit/>
          </a:bodyPr>
          <a:lstStyle/>
          <a:p>
            <a:r>
              <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spTree>
    <p:extLst>
      <p:ext uri="{BB962C8B-B14F-4D97-AF65-F5344CB8AC3E}">
        <p14:creationId xmlns:p14="http://schemas.microsoft.com/office/powerpoint/2010/main" val="1797510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914713" y="5742177"/>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64553" cy="27962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始業</a:t>
            </a:r>
          </a:p>
        </p:txBody>
      </p:sp>
      <p:sp>
        <p:nvSpPr>
          <p:cNvPr id="40" name="右矢印 51">
            <a:extLst>
              <a:ext uri="{FF2B5EF4-FFF2-40B4-BE49-F238E27FC236}">
                <a16:creationId xmlns:a16="http://schemas.microsoft.com/office/drawing/2014/main" id="{53D7DF9C-40EB-9596-07AE-AF64E41F42CD}"/>
              </a:ext>
            </a:extLst>
          </p:cNvPr>
          <p:cNvSpPr/>
          <p:nvPr/>
        </p:nvSpPr>
        <p:spPr>
          <a:xfrm>
            <a:off x="5204749" y="2711617"/>
            <a:ext cx="2078603" cy="277551"/>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7349155" y="3719170"/>
            <a:ext cx="1161734"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0547"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4345859"/>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92080" y="1772816"/>
            <a:ext cx="1503014" cy="677108"/>
          </a:xfrm>
          <a:prstGeom prst="rect">
            <a:avLst/>
          </a:prstGeom>
          <a:noFill/>
        </p:spPr>
        <p:txBody>
          <a:bodyPr wrap="square" rtlCol="0">
            <a:spAutoFit/>
          </a:bodyPr>
          <a:lstStyle/>
          <a:p>
            <a:pPr algn="ctr"/>
            <a:r>
              <a:rPr lang="en-US" altLang="ja-JP" sz="2400" b="1">
                <a:solidFill>
                  <a:srgbClr val="FF625A"/>
                </a:solidFill>
                <a:latin typeface="游ゴシック" panose="020B0400000000000000" pitchFamily="50" charset="-128"/>
                <a:ea typeface="游ゴシック" panose="020B0400000000000000" pitchFamily="50" charset="-128"/>
              </a:rPr>
              <a:t>18</a:t>
            </a:r>
            <a:r>
              <a:rPr lang="ja-JP" altLang="en-US" sz="1600" b="1">
                <a:solidFill>
                  <a:srgbClr val="FF625A"/>
                </a:solidFill>
                <a:latin typeface="游ゴシック" panose="020B0400000000000000" pitchFamily="50" charset="-128"/>
                <a:ea typeface="游ゴシック" panose="020B0400000000000000" pitchFamily="50" charset="-128"/>
              </a:rPr>
              <a:t>時間</a:t>
            </a:r>
            <a:endParaRPr lang="en-US" altLang="ja-JP" sz="1600" b="1">
              <a:solidFill>
                <a:srgbClr val="FF625A"/>
              </a:solidFill>
              <a:latin typeface="游ゴシック" panose="020B0400000000000000" pitchFamily="50" charset="-128"/>
              <a:ea typeface="游ゴシック" panose="020B0400000000000000" pitchFamily="50" charset="-128"/>
            </a:endParaRPr>
          </a:p>
          <a:p>
            <a:pPr algn="ctr"/>
            <a:r>
              <a:rPr lang="ja-JP" altLang="en-US" sz="1400" b="1">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7280547" y="1838274"/>
            <a:ext cx="1298950"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翌々日</a:t>
            </a: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8344" y="4345859"/>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818224" y="5742177"/>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211243" y="-807285"/>
            <a:ext cx="271318" cy="505870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1112" y="1124744"/>
            <a:ext cx="1503014" cy="461665"/>
          </a:xfrm>
          <a:prstGeom prst="rect">
            <a:avLst/>
          </a:prstGeom>
          <a:noFill/>
        </p:spPr>
        <p:txBody>
          <a:bodyPr wrap="square" rtlCol="0">
            <a:spAutoFit/>
          </a:bodyPr>
          <a:lstStyle/>
          <a:p>
            <a:pPr algn="ctr"/>
            <a:r>
              <a:rPr lang="en-US" altLang="ja-JP" sz="2400" b="1">
                <a:solidFill>
                  <a:schemeClr val="accent1"/>
                </a:solidFill>
                <a:latin typeface="游ゴシック" panose="020B0400000000000000" pitchFamily="50" charset="-128"/>
                <a:ea typeface="游ゴシック" panose="020B0400000000000000" pitchFamily="50" charset="-128"/>
              </a:rPr>
              <a:t>46</a:t>
            </a:r>
            <a:r>
              <a:rPr lang="ja-JP" altLang="en-US" sz="1600" b="1">
                <a:solidFill>
                  <a:schemeClr val="accent1"/>
                </a:solidFill>
                <a:latin typeface="游ゴシック" panose="020B0400000000000000" pitchFamily="50" charset="-128"/>
                <a:ea typeface="游ゴシック" panose="020B0400000000000000" pitchFamily="50" charset="-128"/>
              </a:rPr>
              <a:t>時間</a:t>
            </a:r>
            <a:endParaRPr lang="en-US" altLang="ja-JP" sz="1600" b="1">
              <a:solidFill>
                <a:schemeClr val="accent1"/>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C6C0A67C-A45A-4EAA-9E14-252FF1BCFDFC}"/>
              </a:ext>
            </a:extLst>
          </p:cNvPr>
          <p:cNvSpPr txBox="1"/>
          <p:nvPr/>
        </p:nvSpPr>
        <p:spPr>
          <a:xfrm>
            <a:off x="3817881" y="3628391"/>
            <a:ext cx="1444703" cy="584775"/>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宿直明け業務の終了</a:t>
            </a:r>
          </a:p>
        </p:txBody>
      </p:sp>
      <p:sp>
        <p:nvSpPr>
          <p:cNvPr id="27" name="テキスト ボックス 26">
            <a:extLst>
              <a:ext uri="{FF2B5EF4-FFF2-40B4-BE49-F238E27FC236}">
                <a16:creationId xmlns:a16="http://schemas.microsoft.com/office/drawing/2014/main" id="{A94CDBB2-2144-681A-7B80-DD2BE261CF48}"/>
              </a:ext>
            </a:extLst>
          </p:cNvPr>
          <p:cNvSpPr txBox="1"/>
          <p:nvPr/>
        </p:nvSpPr>
        <p:spPr>
          <a:xfrm>
            <a:off x="3960863" y="1829325"/>
            <a:ext cx="1194699"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翌日</a:t>
            </a:r>
            <a:r>
              <a:rPr lang="en-US" altLang="ja-JP" sz="1600" b="1">
                <a:solidFill>
                  <a:schemeClr val="accent1"/>
                </a:solidFill>
                <a:latin typeface="游ゴシック" panose="020B0400000000000000" pitchFamily="50" charset="-128"/>
                <a:ea typeface="游ゴシック" panose="020B0400000000000000" pitchFamily="50" charset="-128"/>
              </a:rPr>
              <a:t>PM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pic>
        <p:nvPicPr>
          <p:cNvPr id="29" name="図 28" descr="アイコン&#10;&#10;自動的に生成された説明">
            <a:extLst>
              <a:ext uri="{FF2B5EF4-FFF2-40B4-BE49-F238E27FC236}">
                <a16:creationId xmlns:a16="http://schemas.microsoft.com/office/drawing/2014/main" id="{B8D0E8D1-8376-3EE2-73D6-2166A8A9E5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95736" y="4005064"/>
            <a:ext cx="1314135" cy="997302"/>
          </a:xfrm>
          <a:prstGeom prst="rect">
            <a:avLst/>
          </a:prstGeom>
        </p:spPr>
      </p:pic>
      <p:pic>
        <p:nvPicPr>
          <p:cNvPr id="30" name="図 29" descr="アイコン&#10;&#10;自動的に生成された説明">
            <a:extLst>
              <a:ext uri="{FF2B5EF4-FFF2-40B4-BE49-F238E27FC236}">
                <a16:creationId xmlns:a16="http://schemas.microsoft.com/office/drawing/2014/main" id="{AB859A4B-A246-9E4F-B642-C25CAE87B3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08592" y="4406504"/>
            <a:ext cx="1425415" cy="1132304"/>
          </a:xfrm>
          <a:prstGeom prst="rect">
            <a:avLst/>
          </a:prstGeom>
        </p:spPr>
      </p:pic>
      <p:sp>
        <p:nvSpPr>
          <p:cNvPr id="31" name="テキスト ボックス 30">
            <a:extLst>
              <a:ext uri="{FF2B5EF4-FFF2-40B4-BE49-F238E27FC236}">
                <a16:creationId xmlns:a16="http://schemas.microsoft.com/office/drawing/2014/main" id="{2B7A5332-7B76-BB46-D5A7-5D174E197848}"/>
              </a:ext>
            </a:extLst>
          </p:cNvPr>
          <p:cNvSpPr txBox="1"/>
          <p:nvPr/>
        </p:nvSpPr>
        <p:spPr>
          <a:xfrm>
            <a:off x="2483768" y="5742177"/>
            <a:ext cx="601220"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宿直</a:t>
            </a:r>
          </a:p>
        </p:txBody>
      </p:sp>
      <p:sp>
        <p:nvSpPr>
          <p:cNvPr id="32" name="テキスト ボックス 31">
            <a:extLst>
              <a:ext uri="{FF2B5EF4-FFF2-40B4-BE49-F238E27FC236}">
                <a16:creationId xmlns:a16="http://schemas.microsoft.com/office/drawing/2014/main" id="{A0FA2BA4-BC6D-0F11-4EB3-336E36C40114}"/>
              </a:ext>
            </a:extLst>
          </p:cNvPr>
          <p:cNvSpPr txBox="1"/>
          <p:nvPr/>
        </p:nvSpPr>
        <p:spPr>
          <a:xfrm>
            <a:off x="3471112" y="5742177"/>
            <a:ext cx="892650"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午前勤</a:t>
            </a:r>
          </a:p>
        </p:txBody>
      </p:sp>
      <p:sp>
        <p:nvSpPr>
          <p:cNvPr id="34" name="テキスト ボックス 33">
            <a:extLst>
              <a:ext uri="{FF2B5EF4-FFF2-40B4-BE49-F238E27FC236}">
                <a16:creationId xmlns:a16="http://schemas.microsoft.com/office/drawing/2014/main" id="{0FDADFE9-9051-5D2E-17F3-94B9D7266B9B}"/>
              </a:ext>
            </a:extLst>
          </p:cNvPr>
          <p:cNvSpPr txBox="1"/>
          <p:nvPr/>
        </p:nvSpPr>
        <p:spPr>
          <a:xfrm>
            <a:off x="5469053" y="5742177"/>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休息</a:t>
            </a:r>
          </a:p>
        </p:txBody>
      </p:sp>
      <p:pic>
        <p:nvPicPr>
          <p:cNvPr id="35" name="図 34" descr="アイコン&#10;&#10;自動的に生成された説明">
            <a:extLst>
              <a:ext uri="{FF2B5EF4-FFF2-40B4-BE49-F238E27FC236}">
                <a16:creationId xmlns:a16="http://schemas.microsoft.com/office/drawing/2014/main" id="{8B89A690-C195-BAD1-5C16-ADE38E113D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12529" y="4135572"/>
            <a:ext cx="1247703" cy="1249605"/>
          </a:xfrm>
          <a:prstGeom prst="rect">
            <a:avLst/>
          </a:prstGeom>
        </p:spPr>
      </p:pic>
      <p:sp>
        <p:nvSpPr>
          <p:cNvPr id="41" name="左大かっこ 40"/>
          <p:cNvSpPr/>
          <p:nvPr/>
        </p:nvSpPr>
        <p:spPr>
          <a:xfrm rot="5400000">
            <a:off x="5900559" y="1733844"/>
            <a:ext cx="304269" cy="1647125"/>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3" name="図 42" descr="時計が付いている｜｜｜ｐ&#10;&#10;中程度の精度で自動的に生成された説明">
            <a:extLst>
              <a:ext uri="{FF2B5EF4-FFF2-40B4-BE49-F238E27FC236}">
                <a16:creationId xmlns:a16="http://schemas.microsoft.com/office/drawing/2014/main" id="{4D936DB7-B77A-F11A-FCF3-31B23E8663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95013" y="2162749"/>
            <a:ext cx="1325059" cy="1327605"/>
          </a:xfrm>
          <a:prstGeom prst="rect">
            <a:avLst/>
          </a:prstGeom>
        </p:spPr>
      </p:pic>
      <p:sp>
        <p:nvSpPr>
          <p:cNvPr id="39"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460DAE38-2A71-44CC-A848-397D16F4F0E7}"/>
              </a:ext>
            </a:extLst>
          </p:cNvPr>
          <p:cNvSpPr txBox="1"/>
          <p:nvPr/>
        </p:nvSpPr>
        <p:spPr>
          <a:xfrm>
            <a:off x="593097" y="6084046"/>
            <a:ext cx="5277537" cy="338554"/>
          </a:xfrm>
          <a:prstGeom prst="rect">
            <a:avLst/>
          </a:prstGeom>
          <a:noFill/>
        </p:spPr>
        <p:txBody>
          <a:bodyPr wrap="square" rtlCol="0">
            <a:spAutoFit/>
          </a:bodyPr>
          <a:lstStyle/>
          <a:p>
            <a:r>
              <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spTree>
    <p:extLst>
      <p:ext uri="{BB962C8B-B14F-4D97-AF65-F5344CB8AC3E}">
        <p14:creationId xmlns:p14="http://schemas.microsoft.com/office/powerpoint/2010/main" val="1305308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9C20A9D-1677-C7D8-C3D3-D3C42293C536}"/>
              </a:ext>
            </a:extLst>
          </p:cNvPr>
          <p:cNvGrpSpPr/>
          <p:nvPr/>
        </p:nvGrpSpPr>
        <p:grpSpPr>
          <a:xfrm>
            <a:off x="923461" y="1677566"/>
            <a:ext cx="7297078" cy="853995"/>
            <a:chOff x="1880674" y="2069991"/>
            <a:chExt cx="7297078" cy="853995"/>
          </a:xfrm>
        </p:grpSpPr>
        <p:sp>
          <p:nvSpPr>
            <p:cNvPr id="15" name="円/楕円 30">
              <a:extLst>
                <a:ext uri="{FF2B5EF4-FFF2-40B4-BE49-F238E27FC236}">
                  <a16:creationId xmlns:a16="http://schemas.microsoft.com/office/drawing/2014/main" id="{DC5F7163-A080-A136-1470-E6811ECE91DE}"/>
                </a:ext>
              </a:extLst>
            </p:cNvPr>
            <p:cNvSpPr/>
            <p:nvPr/>
          </p:nvSpPr>
          <p:spPr>
            <a:xfrm>
              <a:off x="1927818" y="2069991"/>
              <a:ext cx="853995" cy="853995"/>
            </a:xfrm>
            <a:prstGeom prst="ellipse">
              <a:avLst/>
            </a:prstGeom>
            <a:solidFill>
              <a:schemeClr val="bg1"/>
            </a:solidFill>
            <a:ln w="69850" cmpd="thinThick">
              <a:solidFill>
                <a:srgbClr val="FF6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2B424186-CB47-3507-19DA-2020F47B0F90}"/>
                </a:ext>
              </a:extLst>
            </p:cNvPr>
            <p:cNvSpPr txBox="1"/>
            <p:nvPr/>
          </p:nvSpPr>
          <p:spPr>
            <a:xfrm>
              <a:off x="1880674" y="2274100"/>
              <a:ext cx="923999" cy="461665"/>
            </a:xfrm>
            <a:prstGeom prst="rect">
              <a:avLst/>
            </a:prstGeom>
            <a:noFill/>
          </p:spPr>
          <p:txBody>
            <a:bodyPr wrap="square">
              <a:spAutoFit/>
            </a:bodyPr>
            <a:lstStyle/>
            <a:p>
              <a:pPr marL="152400" indent="-152400" algn="ctr"/>
              <a:r>
                <a:rPr lang="ja-JP" altLang="en-US" sz="24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注意</a:t>
              </a:r>
            </a:p>
          </p:txBody>
        </p:sp>
        <p:sp>
          <p:nvSpPr>
            <p:cNvPr id="17" name="テキスト ボックス 16">
              <a:extLst>
                <a:ext uri="{FF2B5EF4-FFF2-40B4-BE49-F238E27FC236}">
                  <a16:creationId xmlns:a16="http://schemas.microsoft.com/office/drawing/2014/main" id="{9EEA4BFF-0E38-DC20-3863-109D63AD1EE0}"/>
                </a:ext>
              </a:extLst>
            </p:cNvPr>
            <p:cNvSpPr txBox="1"/>
            <p:nvPr/>
          </p:nvSpPr>
          <p:spPr>
            <a:xfrm>
              <a:off x="2851817" y="2135537"/>
              <a:ext cx="6325935" cy="707886"/>
            </a:xfrm>
            <a:prstGeom prst="rect">
              <a:avLst/>
            </a:prstGeom>
            <a:noFill/>
          </p:spPr>
          <p:txBody>
            <a:bodyPr wrap="square">
              <a:spAutoFit/>
            </a:bodyPr>
            <a:lstStyle/>
            <a:p>
              <a:pPr marL="152400" indent="-152400"/>
              <a:r>
                <a:rPr lang="ja-JP" altLang="en-US" sz="20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シフトを作成する時点で、</a:t>
              </a:r>
              <a:endParaRPr lang="en-US" altLang="ja-JP" sz="20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0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適切な休息が確保されていないものは認められません。</a:t>
              </a:r>
            </a:p>
          </p:txBody>
        </p:sp>
      </p:grpSp>
      <p:sp>
        <p:nvSpPr>
          <p:cNvPr id="19" name="テキスト ボックス 18">
            <a:extLst>
              <a:ext uri="{FF2B5EF4-FFF2-40B4-BE49-F238E27FC236}">
                <a16:creationId xmlns:a16="http://schemas.microsoft.com/office/drawing/2014/main" id="{D1224A1B-398A-F072-1984-6AD0A7218623}"/>
              </a:ext>
            </a:extLst>
          </p:cNvPr>
          <p:cNvSpPr txBox="1"/>
          <p:nvPr/>
        </p:nvSpPr>
        <p:spPr>
          <a:xfrm>
            <a:off x="652336" y="597446"/>
            <a:ext cx="7839329" cy="954107"/>
          </a:xfrm>
          <a:prstGeom prst="rect">
            <a:avLst/>
          </a:prstGeom>
          <a:noFill/>
        </p:spPr>
        <p:txBody>
          <a:bodyPr wrap="square">
            <a:spAutoFit/>
          </a:bodyPr>
          <a:lstStyle/>
          <a:p>
            <a:pPr marL="152400" indent="-152400" algn="ctr"/>
            <a:r>
              <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800" b="1" kern="10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緊急で業務が発生した場合</a:t>
            </a:r>
            <a:r>
              <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は</a:t>
            </a:r>
            <a:endParaRPr lang="en-US" altLang="ja-JP"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lgn="ctr"/>
            <a:r>
              <a:rPr lang="ja-JP" altLang="en-US" sz="2800" b="1" kern="10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対応することが可能</a:t>
            </a:r>
            <a:r>
              <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です。</a:t>
            </a:r>
          </a:p>
        </p:txBody>
      </p:sp>
      <p:grpSp>
        <p:nvGrpSpPr>
          <p:cNvPr id="84" name="グループ化 83">
            <a:extLst>
              <a:ext uri="{FF2B5EF4-FFF2-40B4-BE49-F238E27FC236}">
                <a16:creationId xmlns:a16="http://schemas.microsoft.com/office/drawing/2014/main" id="{9505AE7E-31A9-96F6-59E7-4FA792622AD3}"/>
              </a:ext>
            </a:extLst>
          </p:cNvPr>
          <p:cNvGrpSpPr/>
          <p:nvPr/>
        </p:nvGrpSpPr>
        <p:grpSpPr>
          <a:xfrm>
            <a:off x="591487" y="2787402"/>
            <a:ext cx="4753129" cy="3566739"/>
            <a:chOff x="591487" y="2977902"/>
            <a:chExt cx="4753129" cy="3566739"/>
          </a:xfrm>
        </p:grpSpPr>
        <p:pic>
          <p:nvPicPr>
            <p:cNvPr id="3" name="図 2" descr="カレンダー&#10;&#10;自動的に生成された説明">
              <a:extLst>
                <a:ext uri="{FF2B5EF4-FFF2-40B4-BE49-F238E27FC236}">
                  <a16:creationId xmlns:a16="http://schemas.microsoft.com/office/drawing/2014/main" id="{D4ECE63A-6DBB-1154-BF9F-6CB247E9D3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487" y="2977902"/>
              <a:ext cx="4744025" cy="3566739"/>
            </a:xfrm>
            <a:prstGeom prst="rect">
              <a:avLst/>
            </a:prstGeom>
          </p:spPr>
        </p:pic>
        <p:sp>
          <p:nvSpPr>
            <p:cNvPr id="6" name="テキスト ボックス 5">
              <a:extLst>
                <a:ext uri="{FF2B5EF4-FFF2-40B4-BE49-F238E27FC236}">
                  <a16:creationId xmlns:a16="http://schemas.microsoft.com/office/drawing/2014/main" id="{2D807C47-17A4-E4E9-82E7-D79AF0FF79E8}"/>
                </a:ext>
              </a:extLst>
            </p:cNvPr>
            <p:cNvSpPr txBox="1"/>
            <p:nvPr/>
          </p:nvSpPr>
          <p:spPr>
            <a:xfrm>
              <a:off x="2690733" y="3410740"/>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8" name="テキスト ボックス 7">
              <a:extLst>
                <a:ext uri="{FF2B5EF4-FFF2-40B4-BE49-F238E27FC236}">
                  <a16:creationId xmlns:a16="http://schemas.microsoft.com/office/drawing/2014/main" id="{3ACA09D2-A10D-4F07-5C26-FCA7BAE91052}"/>
                </a:ext>
              </a:extLst>
            </p:cNvPr>
            <p:cNvSpPr txBox="1"/>
            <p:nvPr/>
          </p:nvSpPr>
          <p:spPr>
            <a:xfrm>
              <a:off x="3366512" y="3410740"/>
              <a:ext cx="559420" cy="307777"/>
            </a:xfrm>
            <a:prstGeom prst="rect">
              <a:avLst/>
            </a:prstGeom>
            <a:noFill/>
          </p:spPr>
          <p:txBody>
            <a:bodyPr wrap="square" rtlCol="0">
              <a:spAutoFit/>
            </a:bodyPr>
            <a:lstStyle/>
            <a:p>
              <a:r>
                <a:rPr kumimoji="1" lang="ja-JP" altLang="en-US" sz="1400" b="1">
                  <a:solidFill>
                    <a:srgbClr val="FF0000"/>
                  </a:solidFill>
                  <a:latin typeface="游ゴシック" panose="020B0400000000000000" pitchFamily="50" charset="-128"/>
                  <a:ea typeface="游ゴシック" panose="020B0400000000000000" pitchFamily="50" charset="-128"/>
                </a:rPr>
                <a:t>休暇</a:t>
              </a:r>
            </a:p>
          </p:txBody>
        </p:sp>
        <p:sp>
          <p:nvSpPr>
            <p:cNvPr id="9" name="テキスト ボックス 8">
              <a:extLst>
                <a:ext uri="{FF2B5EF4-FFF2-40B4-BE49-F238E27FC236}">
                  <a16:creationId xmlns:a16="http://schemas.microsoft.com/office/drawing/2014/main" id="{832421B6-61EF-46DA-A340-68CDD7F34D18}"/>
                </a:ext>
              </a:extLst>
            </p:cNvPr>
            <p:cNvSpPr txBox="1"/>
            <p:nvPr/>
          </p:nvSpPr>
          <p:spPr>
            <a:xfrm>
              <a:off x="679897" y="4096042"/>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10" name="テキスト ボックス 9">
              <a:extLst>
                <a:ext uri="{FF2B5EF4-FFF2-40B4-BE49-F238E27FC236}">
                  <a16:creationId xmlns:a16="http://schemas.microsoft.com/office/drawing/2014/main" id="{E95BA9B7-47F9-E601-40C0-05BB925B7026}"/>
                </a:ext>
              </a:extLst>
            </p:cNvPr>
            <p:cNvSpPr txBox="1"/>
            <p:nvPr/>
          </p:nvSpPr>
          <p:spPr>
            <a:xfrm>
              <a:off x="1349587" y="4096042"/>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11" name="テキスト ボックス 10">
              <a:extLst>
                <a:ext uri="{FF2B5EF4-FFF2-40B4-BE49-F238E27FC236}">
                  <a16:creationId xmlns:a16="http://schemas.microsoft.com/office/drawing/2014/main" id="{C6FA3973-5FBD-65B6-1CB7-96AF6BB49330}"/>
                </a:ext>
              </a:extLst>
            </p:cNvPr>
            <p:cNvSpPr txBox="1"/>
            <p:nvPr/>
          </p:nvSpPr>
          <p:spPr>
            <a:xfrm>
              <a:off x="1997775" y="4096042"/>
              <a:ext cx="559420" cy="307777"/>
            </a:xfrm>
            <a:prstGeom prst="rect">
              <a:avLst/>
            </a:prstGeom>
            <a:noFill/>
          </p:spPr>
          <p:txBody>
            <a:bodyPr wrap="square" rtlCol="0">
              <a:spAutoFit/>
            </a:bodyPr>
            <a:lstStyle/>
            <a:p>
              <a:r>
                <a:rPr kumimoji="1" lang="ja-JP" altLang="en-US" sz="1400" b="1">
                  <a:solidFill>
                    <a:srgbClr val="FF0000"/>
                  </a:solidFill>
                  <a:latin typeface="游ゴシック" panose="020B0400000000000000" pitchFamily="50" charset="-128"/>
                  <a:ea typeface="游ゴシック" panose="020B0400000000000000" pitchFamily="50" charset="-128"/>
                </a:rPr>
                <a:t>休暇</a:t>
              </a:r>
            </a:p>
          </p:txBody>
        </p:sp>
        <p:sp>
          <p:nvSpPr>
            <p:cNvPr id="50" name="テキスト ボックス 49">
              <a:extLst>
                <a:ext uri="{FF2B5EF4-FFF2-40B4-BE49-F238E27FC236}">
                  <a16:creationId xmlns:a16="http://schemas.microsoft.com/office/drawing/2014/main" id="{702AABA1-C195-1197-A15C-7A108E861FF1}"/>
                </a:ext>
              </a:extLst>
            </p:cNvPr>
            <p:cNvSpPr txBox="1"/>
            <p:nvPr/>
          </p:nvSpPr>
          <p:spPr>
            <a:xfrm>
              <a:off x="4034799" y="4096042"/>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51" name="テキスト ボックス 50">
              <a:extLst>
                <a:ext uri="{FF2B5EF4-FFF2-40B4-BE49-F238E27FC236}">
                  <a16:creationId xmlns:a16="http://schemas.microsoft.com/office/drawing/2014/main" id="{51503458-A64A-5B10-57BA-0375AA59DAB6}"/>
                </a:ext>
              </a:extLst>
            </p:cNvPr>
            <p:cNvSpPr txBox="1"/>
            <p:nvPr/>
          </p:nvSpPr>
          <p:spPr>
            <a:xfrm>
              <a:off x="4703998" y="4096042"/>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52" name="テキスト ボックス 51">
              <a:extLst>
                <a:ext uri="{FF2B5EF4-FFF2-40B4-BE49-F238E27FC236}">
                  <a16:creationId xmlns:a16="http://schemas.microsoft.com/office/drawing/2014/main" id="{357AF3D3-F4D9-B91C-B622-AC72F19A322C}"/>
                </a:ext>
              </a:extLst>
            </p:cNvPr>
            <p:cNvSpPr txBox="1"/>
            <p:nvPr/>
          </p:nvSpPr>
          <p:spPr>
            <a:xfrm>
              <a:off x="679897" y="4792514"/>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53" name="テキスト ボックス 52">
              <a:extLst>
                <a:ext uri="{FF2B5EF4-FFF2-40B4-BE49-F238E27FC236}">
                  <a16:creationId xmlns:a16="http://schemas.microsoft.com/office/drawing/2014/main" id="{D7468040-C126-9EDC-880E-17904E383332}"/>
                </a:ext>
              </a:extLst>
            </p:cNvPr>
            <p:cNvSpPr txBox="1"/>
            <p:nvPr/>
          </p:nvSpPr>
          <p:spPr>
            <a:xfrm>
              <a:off x="1349587" y="4792514"/>
              <a:ext cx="559420" cy="307777"/>
            </a:xfrm>
            <a:prstGeom prst="rect">
              <a:avLst/>
            </a:prstGeom>
            <a:noFill/>
          </p:spPr>
          <p:txBody>
            <a:bodyPr wrap="square" rtlCol="0">
              <a:spAutoFit/>
            </a:bodyPr>
            <a:lstStyle/>
            <a:p>
              <a:r>
                <a:rPr kumimoji="1" lang="ja-JP" altLang="en-US" sz="1400" b="1">
                  <a:solidFill>
                    <a:srgbClr val="FF0000"/>
                  </a:solidFill>
                  <a:latin typeface="游ゴシック" panose="020B0400000000000000" pitchFamily="50" charset="-128"/>
                  <a:ea typeface="游ゴシック" panose="020B0400000000000000" pitchFamily="50" charset="-128"/>
                </a:rPr>
                <a:t>休暇</a:t>
              </a:r>
            </a:p>
          </p:txBody>
        </p:sp>
        <p:sp>
          <p:nvSpPr>
            <p:cNvPr id="56" name="テキスト ボックス 55">
              <a:extLst>
                <a:ext uri="{FF2B5EF4-FFF2-40B4-BE49-F238E27FC236}">
                  <a16:creationId xmlns:a16="http://schemas.microsoft.com/office/drawing/2014/main" id="{A25BCC58-1EDD-FA16-B10D-196326509D83}"/>
                </a:ext>
              </a:extLst>
            </p:cNvPr>
            <p:cNvSpPr txBox="1"/>
            <p:nvPr/>
          </p:nvSpPr>
          <p:spPr>
            <a:xfrm>
              <a:off x="3366512" y="4792514"/>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57" name="テキスト ボックス 56">
              <a:extLst>
                <a:ext uri="{FF2B5EF4-FFF2-40B4-BE49-F238E27FC236}">
                  <a16:creationId xmlns:a16="http://schemas.microsoft.com/office/drawing/2014/main" id="{DC3B85E6-C1EE-D550-521B-4BECC4A291D0}"/>
                </a:ext>
              </a:extLst>
            </p:cNvPr>
            <p:cNvSpPr txBox="1"/>
            <p:nvPr/>
          </p:nvSpPr>
          <p:spPr>
            <a:xfrm>
              <a:off x="4034799" y="4792514"/>
              <a:ext cx="559420" cy="307777"/>
            </a:xfrm>
            <a:prstGeom prst="rect">
              <a:avLst/>
            </a:prstGeom>
            <a:noFill/>
          </p:spPr>
          <p:txBody>
            <a:bodyPr wrap="square" rtlCol="0">
              <a:spAutoFit/>
            </a:bodyPr>
            <a:lstStyle/>
            <a:p>
              <a:r>
                <a:rPr kumimoji="1" lang="ja-JP" altLang="en-US" sz="1400" b="1">
                  <a:solidFill>
                    <a:srgbClr val="FF0000"/>
                  </a:solidFill>
                  <a:latin typeface="游ゴシック" panose="020B0400000000000000" pitchFamily="50" charset="-128"/>
                  <a:ea typeface="游ゴシック" panose="020B0400000000000000" pitchFamily="50" charset="-128"/>
                </a:rPr>
                <a:t>休暇</a:t>
              </a:r>
            </a:p>
          </p:txBody>
        </p:sp>
        <p:sp>
          <p:nvSpPr>
            <p:cNvPr id="58" name="テキスト ボックス 57">
              <a:extLst>
                <a:ext uri="{FF2B5EF4-FFF2-40B4-BE49-F238E27FC236}">
                  <a16:creationId xmlns:a16="http://schemas.microsoft.com/office/drawing/2014/main" id="{2D24D4CF-E173-39EA-EA4D-72ACA03BBB4E}"/>
                </a:ext>
              </a:extLst>
            </p:cNvPr>
            <p:cNvSpPr txBox="1"/>
            <p:nvPr/>
          </p:nvSpPr>
          <p:spPr>
            <a:xfrm>
              <a:off x="4703998" y="4792514"/>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59" name="テキスト ボックス 58">
              <a:extLst>
                <a:ext uri="{FF2B5EF4-FFF2-40B4-BE49-F238E27FC236}">
                  <a16:creationId xmlns:a16="http://schemas.microsoft.com/office/drawing/2014/main" id="{A146907D-12A0-0FE2-6A71-1C34BF74F22B}"/>
                </a:ext>
              </a:extLst>
            </p:cNvPr>
            <p:cNvSpPr txBox="1"/>
            <p:nvPr/>
          </p:nvSpPr>
          <p:spPr>
            <a:xfrm>
              <a:off x="679897" y="5453125"/>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60" name="テキスト ボックス 59">
              <a:extLst>
                <a:ext uri="{FF2B5EF4-FFF2-40B4-BE49-F238E27FC236}">
                  <a16:creationId xmlns:a16="http://schemas.microsoft.com/office/drawing/2014/main" id="{565CF8B7-2EC2-0173-E052-4B58BB765820}"/>
                </a:ext>
              </a:extLst>
            </p:cNvPr>
            <p:cNvSpPr txBox="1"/>
            <p:nvPr/>
          </p:nvSpPr>
          <p:spPr>
            <a:xfrm>
              <a:off x="1349587" y="5453125"/>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61" name="テキスト ボックス 60">
              <a:extLst>
                <a:ext uri="{FF2B5EF4-FFF2-40B4-BE49-F238E27FC236}">
                  <a16:creationId xmlns:a16="http://schemas.microsoft.com/office/drawing/2014/main" id="{7B073012-1165-9B52-61C1-71293C220D8E}"/>
                </a:ext>
              </a:extLst>
            </p:cNvPr>
            <p:cNvSpPr txBox="1"/>
            <p:nvPr/>
          </p:nvSpPr>
          <p:spPr>
            <a:xfrm>
              <a:off x="1997775" y="5453125"/>
              <a:ext cx="559420" cy="307777"/>
            </a:xfrm>
            <a:prstGeom prst="rect">
              <a:avLst/>
            </a:prstGeom>
            <a:noFill/>
          </p:spPr>
          <p:txBody>
            <a:bodyPr wrap="square" rtlCol="0">
              <a:spAutoFit/>
            </a:bodyPr>
            <a:lstStyle/>
            <a:p>
              <a:r>
                <a:rPr kumimoji="1" lang="ja-JP" altLang="en-US" sz="1400" b="1">
                  <a:solidFill>
                    <a:srgbClr val="FF0000"/>
                  </a:solidFill>
                  <a:latin typeface="游ゴシック" panose="020B0400000000000000" pitchFamily="50" charset="-128"/>
                  <a:ea typeface="游ゴシック" panose="020B0400000000000000" pitchFamily="50" charset="-128"/>
                </a:rPr>
                <a:t>休暇</a:t>
              </a:r>
            </a:p>
          </p:txBody>
        </p:sp>
        <p:sp>
          <p:nvSpPr>
            <p:cNvPr id="64" name="テキスト ボックス 63">
              <a:extLst>
                <a:ext uri="{FF2B5EF4-FFF2-40B4-BE49-F238E27FC236}">
                  <a16:creationId xmlns:a16="http://schemas.microsoft.com/office/drawing/2014/main" id="{1DCC1B26-EF28-8DCC-EEB3-EAF66D92A799}"/>
                </a:ext>
              </a:extLst>
            </p:cNvPr>
            <p:cNvSpPr txBox="1"/>
            <p:nvPr/>
          </p:nvSpPr>
          <p:spPr>
            <a:xfrm>
              <a:off x="4034799" y="5453125"/>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65" name="テキスト ボックス 64">
              <a:extLst>
                <a:ext uri="{FF2B5EF4-FFF2-40B4-BE49-F238E27FC236}">
                  <a16:creationId xmlns:a16="http://schemas.microsoft.com/office/drawing/2014/main" id="{E044FEC9-84D5-6450-EF01-35F92E1674E3}"/>
                </a:ext>
              </a:extLst>
            </p:cNvPr>
            <p:cNvSpPr txBox="1"/>
            <p:nvPr/>
          </p:nvSpPr>
          <p:spPr>
            <a:xfrm>
              <a:off x="4703998" y="5453125"/>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66" name="テキスト ボックス 65">
              <a:extLst>
                <a:ext uri="{FF2B5EF4-FFF2-40B4-BE49-F238E27FC236}">
                  <a16:creationId xmlns:a16="http://schemas.microsoft.com/office/drawing/2014/main" id="{DCF5B2C8-1FE8-4EDA-1254-EF6D327725F1}"/>
                </a:ext>
              </a:extLst>
            </p:cNvPr>
            <p:cNvSpPr txBox="1"/>
            <p:nvPr/>
          </p:nvSpPr>
          <p:spPr>
            <a:xfrm>
              <a:off x="679897" y="6154777"/>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67" name="テキスト ボックス 66">
              <a:extLst>
                <a:ext uri="{FF2B5EF4-FFF2-40B4-BE49-F238E27FC236}">
                  <a16:creationId xmlns:a16="http://schemas.microsoft.com/office/drawing/2014/main" id="{5668792A-1818-8D1C-2923-E458B1FB96FB}"/>
                </a:ext>
              </a:extLst>
            </p:cNvPr>
            <p:cNvSpPr txBox="1"/>
            <p:nvPr/>
          </p:nvSpPr>
          <p:spPr>
            <a:xfrm>
              <a:off x="1349587" y="6154777"/>
              <a:ext cx="559420" cy="307777"/>
            </a:xfrm>
            <a:prstGeom prst="rect">
              <a:avLst/>
            </a:prstGeom>
            <a:noFill/>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日勤</a:t>
              </a:r>
            </a:p>
          </p:txBody>
        </p:sp>
        <p:sp>
          <p:nvSpPr>
            <p:cNvPr id="68" name="テキスト ボックス 67">
              <a:extLst>
                <a:ext uri="{FF2B5EF4-FFF2-40B4-BE49-F238E27FC236}">
                  <a16:creationId xmlns:a16="http://schemas.microsoft.com/office/drawing/2014/main" id="{D267DA70-7EA7-2E2E-B36B-1332827FAA41}"/>
                </a:ext>
              </a:extLst>
            </p:cNvPr>
            <p:cNvSpPr txBox="1"/>
            <p:nvPr/>
          </p:nvSpPr>
          <p:spPr>
            <a:xfrm>
              <a:off x="1997775" y="6154777"/>
              <a:ext cx="559420" cy="307777"/>
            </a:xfrm>
            <a:prstGeom prst="rect">
              <a:avLst/>
            </a:prstGeom>
            <a:noFill/>
          </p:spPr>
          <p:txBody>
            <a:bodyPr wrap="square" rtlCol="0">
              <a:spAutoFit/>
            </a:bodyPr>
            <a:lstStyle/>
            <a:p>
              <a:r>
                <a:rPr kumimoji="1" lang="ja-JP" altLang="en-US" sz="1400" b="1">
                  <a:solidFill>
                    <a:srgbClr val="FF0000"/>
                  </a:solidFill>
                  <a:latin typeface="游ゴシック" panose="020B0400000000000000" pitchFamily="50" charset="-128"/>
                  <a:ea typeface="游ゴシック" panose="020B0400000000000000" pitchFamily="50" charset="-128"/>
                </a:rPr>
                <a:t>休暇</a:t>
              </a:r>
            </a:p>
          </p:txBody>
        </p:sp>
        <p:sp>
          <p:nvSpPr>
            <p:cNvPr id="73" name="テキスト ボックス 72">
              <a:extLst>
                <a:ext uri="{FF2B5EF4-FFF2-40B4-BE49-F238E27FC236}">
                  <a16:creationId xmlns:a16="http://schemas.microsoft.com/office/drawing/2014/main" id="{8B23A278-7966-53B6-2748-C7A3F3283C39}"/>
                </a:ext>
              </a:extLst>
            </p:cNvPr>
            <p:cNvSpPr txBox="1"/>
            <p:nvPr/>
          </p:nvSpPr>
          <p:spPr>
            <a:xfrm>
              <a:off x="3953601" y="3410740"/>
              <a:ext cx="721816" cy="30777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宿直</a:t>
              </a:r>
            </a:p>
          </p:txBody>
        </p:sp>
        <p:sp>
          <p:nvSpPr>
            <p:cNvPr id="75" name="テキスト ボックス 74">
              <a:extLst>
                <a:ext uri="{FF2B5EF4-FFF2-40B4-BE49-F238E27FC236}">
                  <a16:creationId xmlns:a16="http://schemas.microsoft.com/office/drawing/2014/main" id="{CE36A0C5-8D5B-9E88-4DDF-A52133F89EF3}"/>
                </a:ext>
              </a:extLst>
            </p:cNvPr>
            <p:cNvSpPr txBox="1"/>
            <p:nvPr/>
          </p:nvSpPr>
          <p:spPr>
            <a:xfrm>
              <a:off x="4622800" y="3410740"/>
              <a:ext cx="721816" cy="30777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午前勤</a:t>
              </a:r>
            </a:p>
          </p:txBody>
        </p:sp>
        <p:sp>
          <p:nvSpPr>
            <p:cNvPr id="76" name="テキスト ボックス 75">
              <a:extLst>
                <a:ext uri="{FF2B5EF4-FFF2-40B4-BE49-F238E27FC236}">
                  <a16:creationId xmlns:a16="http://schemas.microsoft.com/office/drawing/2014/main" id="{B3959DED-6A7F-4D32-306A-FAC529B6975B}"/>
                </a:ext>
              </a:extLst>
            </p:cNvPr>
            <p:cNvSpPr txBox="1"/>
            <p:nvPr/>
          </p:nvSpPr>
          <p:spPr>
            <a:xfrm>
              <a:off x="2609535" y="4096042"/>
              <a:ext cx="721816" cy="30777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宿直</a:t>
              </a:r>
            </a:p>
          </p:txBody>
        </p:sp>
        <p:sp>
          <p:nvSpPr>
            <p:cNvPr id="77" name="テキスト ボックス 76">
              <a:extLst>
                <a:ext uri="{FF2B5EF4-FFF2-40B4-BE49-F238E27FC236}">
                  <a16:creationId xmlns:a16="http://schemas.microsoft.com/office/drawing/2014/main" id="{20A9920A-6831-57CD-1C9F-C6F22C37A4EE}"/>
                </a:ext>
              </a:extLst>
            </p:cNvPr>
            <p:cNvSpPr txBox="1"/>
            <p:nvPr/>
          </p:nvSpPr>
          <p:spPr>
            <a:xfrm>
              <a:off x="3285314" y="4096042"/>
              <a:ext cx="721816" cy="30777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午前勤</a:t>
              </a:r>
            </a:p>
          </p:txBody>
        </p:sp>
        <p:sp>
          <p:nvSpPr>
            <p:cNvPr id="78" name="テキスト ボックス 77">
              <a:extLst>
                <a:ext uri="{FF2B5EF4-FFF2-40B4-BE49-F238E27FC236}">
                  <a16:creationId xmlns:a16="http://schemas.microsoft.com/office/drawing/2014/main" id="{2A3A671A-7DA4-9E8F-14FE-C186C233EE47}"/>
                </a:ext>
              </a:extLst>
            </p:cNvPr>
            <p:cNvSpPr txBox="1"/>
            <p:nvPr/>
          </p:nvSpPr>
          <p:spPr>
            <a:xfrm>
              <a:off x="1916577" y="4792514"/>
              <a:ext cx="721816" cy="307777"/>
            </a:xfrm>
            <a:prstGeom prst="rect">
              <a:avLst/>
            </a:prstGeom>
            <a:noFill/>
          </p:spPr>
          <p:txBody>
            <a:bodyPr wrap="square" rtlCol="0">
              <a:spAutoFit/>
            </a:bodyPr>
            <a:lstStyle/>
            <a:p>
              <a:pPr algn="ctr"/>
              <a:r>
                <a:rPr lang="ja-JP" altLang="en-US" sz="1400" b="1">
                  <a:latin typeface="游ゴシック" panose="020B0400000000000000" pitchFamily="50" charset="-128"/>
                  <a:ea typeface="游ゴシック" panose="020B0400000000000000" pitchFamily="50" charset="-128"/>
                </a:rPr>
                <a:t>宿直</a:t>
              </a:r>
              <a:endParaRPr kumimoji="1" lang="ja-JP" altLang="en-US" sz="1400" b="1">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D3264107-39F0-AB3B-B13E-48ACC54BB04B}"/>
                </a:ext>
              </a:extLst>
            </p:cNvPr>
            <p:cNvSpPr txBox="1"/>
            <p:nvPr/>
          </p:nvSpPr>
          <p:spPr>
            <a:xfrm>
              <a:off x="2609535" y="4792514"/>
              <a:ext cx="721816" cy="30777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午前勤</a:t>
              </a:r>
            </a:p>
          </p:txBody>
        </p:sp>
        <p:sp>
          <p:nvSpPr>
            <p:cNvPr id="80" name="テキスト ボックス 79">
              <a:extLst>
                <a:ext uri="{FF2B5EF4-FFF2-40B4-BE49-F238E27FC236}">
                  <a16:creationId xmlns:a16="http://schemas.microsoft.com/office/drawing/2014/main" id="{BB5A9001-6B6C-A6E0-9ABB-BFAC2E9A8601}"/>
                </a:ext>
              </a:extLst>
            </p:cNvPr>
            <p:cNvSpPr txBox="1"/>
            <p:nvPr/>
          </p:nvSpPr>
          <p:spPr>
            <a:xfrm>
              <a:off x="2609535" y="5453125"/>
              <a:ext cx="721816" cy="307777"/>
            </a:xfrm>
            <a:prstGeom prst="rect">
              <a:avLst/>
            </a:prstGeom>
            <a:noFill/>
          </p:spPr>
          <p:txBody>
            <a:bodyPr wrap="square" rtlCol="0">
              <a:spAutoFit/>
            </a:bodyPr>
            <a:lstStyle/>
            <a:p>
              <a:pPr algn="ctr"/>
              <a:r>
                <a:rPr lang="ja-JP" altLang="en-US" sz="1400" b="1">
                  <a:latin typeface="游ゴシック" panose="020B0400000000000000" pitchFamily="50" charset="-128"/>
                  <a:ea typeface="游ゴシック" panose="020B0400000000000000" pitchFamily="50" charset="-128"/>
                </a:rPr>
                <a:t>宿直</a:t>
              </a:r>
              <a:endParaRPr kumimoji="1" lang="ja-JP" altLang="en-US" sz="1400" b="1">
                <a:latin typeface="游ゴシック" panose="020B0400000000000000" pitchFamily="50" charset="-128"/>
                <a:ea typeface="游ゴシック" panose="020B0400000000000000" pitchFamily="50" charset="-128"/>
              </a:endParaRPr>
            </a:p>
          </p:txBody>
        </p:sp>
        <p:sp>
          <p:nvSpPr>
            <p:cNvPr id="81" name="テキスト ボックス 80">
              <a:extLst>
                <a:ext uri="{FF2B5EF4-FFF2-40B4-BE49-F238E27FC236}">
                  <a16:creationId xmlns:a16="http://schemas.microsoft.com/office/drawing/2014/main" id="{DA5634CE-EC88-D6A8-446A-3C863D5451A9}"/>
                </a:ext>
              </a:extLst>
            </p:cNvPr>
            <p:cNvSpPr txBox="1"/>
            <p:nvPr/>
          </p:nvSpPr>
          <p:spPr>
            <a:xfrm>
              <a:off x="3285314" y="5453125"/>
              <a:ext cx="721816" cy="30777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午前勤</a:t>
              </a:r>
            </a:p>
          </p:txBody>
        </p:sp>
        <p:sp>
          <p:nvSpPr>
            <p:cNvPr id="82" name="テキスト ボックス 81">
              <a:extLst>
                <a:ext uri="{FF2B5EF4-FFF2-40B4-BE49-F238E27FC236}">
                  <a16:creationId xmlns:a16="http://schemas.microsoft.com/office/drawing/2014/main" id="{050ABFB6-AD52-3975-1211-0B978C4842FC}"/>
                </a:ext>
              </a:extLst>
            </p:cNvPr>
            <p:cNvSpPr txBox="1"/>
            <p:nvPr/>
          </p:nvSpPr>
          <p:spPr>
            <a:xfrm>
              <a:off x="2609535" y="6154777"/>
              <a:ext cx="721816" cy="307777"/>
            </a:xfrm>
            <a:prstGeom prst="rect">
              <a:avLst/>
            </a:prstGeom>
            <a:noFill/>
          </p:spPr>
          <p:txBody>
            <a:bodyPr wrap="square" rtlCol="0">
              <a:spAutoFit/>
            </a:bodyPr>
            <a:lstStyle/>
            <a:p>
              <a:pPr algn="ctr"/>
              <a:r>
                <a:rPr lang="ja-JP" altLang="en-US" sz="1400" b="1">
                  <a:latin typeface="游ゴシック" panose="020B0400000000000000" pitchFamily="50" charset="-128"/>
                  <a:ea typeface="游ゴシック" panose="020B0400000000000000" pitchFamily="50" charset="-128"/>
                </a:rPr>
                <a:t>宿直</a:t>
              </a:r>
              <a:endParaRPr kumimoji="1" lang="ja-JP" altLang="en-US" sz="1400" b="1">
                <a:latin typeface="游ゴシック" panose="020B0400000000000000" pitchFamily="50" charset="-128"/>
                <a:ea typeface="游ゴシック" panose="020B0400000000000000" pitchFamily="50" charset="-128"/>
              </a:endParaRPr>
            </a:p>
          </p:txBody>
        </p:sp>
        <p:sp>
          <p:nvSpPr>
            <p:cNvPr id="83" name="テキスト ボックス 82">
              <a:extLst>
                <a:ext uri="{FF2B5EF4-FFF2-40B4-BE49-F238E27FC236}">
                  <a16:creationId xmlns:a16="http://schemas.microsoft.com/office/drawing/2014/main" id="{71EB6A7D-5AED-90E2-6B56-A2677B1FB0E1}"/>
                </a:ext>
              </a:extLst>
            </p:cNvPr>
            <p:cNvSpPr txBox="1"/>
            <p:nvPr/>
          </p:nvSpPr>
          <p:spPr>
            <a:xfrm>
              <a:off x="3285314" y="6154777"/>
              <a:ext cx="721816" cy="30777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午前勤</a:t>
              </a:r>
            </a:p>
          </p:txBody>
        </p:sp>
      </p:grpSp>
      <p:sp>
        <p:nvSpPr>
          <p:cNvPr id="4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7" name="図 6" descr="記号, 時計 が含まれている画像&#10;&#10;自動的に生成された説明">
            <a:extLst>
              <a:ext uri="{FF2B5EF4-FFF2-40B4-BE49-F238E27FC236}">
                <a16:creationId xmlns:a16="http://schemas.microsoft.com/office/drawing/2014/main" id="{C27D2FFD-7A42-6E2C-F524-BEED5E9DBC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5786" y="3184864"/>
            <a:ext cx="3464686" cy="2542406"/>
          </a:xfrm>
          <a:prstGeom prst="rect">
            <a:avLst/>
          </a:prstGeom>
        </p:spPr>
      </p:pic>
    </p:spTree>
    <p:extLst>
      <p:ext uri="{BB962C8B-B14F-4D97-AF65-F5344CB8AC3E}">
        <p14:creationId xmlns:p14="http://schemas.microsoft.com/office/powerpoint/2010/main" val="70725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332656"/>
            <a:ext cx="8263996" cy="830997"/>
          </a:xfrm>
          <a:prstGeom prst="rect">
            <a:avLst/>
          </a:prstGeom>
          <a:noFill/>
        </p:spPr>
        <p:txBody>
          <a:bodyPr wrap="square">
            <a:spAutoFit/>
          </a:bodyPr>
          <a:lstStyle/>
          <a:p>
            <a:pPr marL="152400" indent="-152400"/>
            <a:r>
              <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400" b="1" kern="10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緊急の業務が発生した場合は対応が可能です。</a:t>
            </a:r>
            <a:endParaRPr lang="en-US" altLang="ja-JP" sz="2400" b="1" kern="10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このような場合には、</a:t>
            </a:r>
            <a:r>
              <a:rPr lang="ja-JP" altLang="en-US" sz="2400" b="1" kern="10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代償休息</a:t>
            </a:r>
            <a:r>
              <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が与えられます。</a:t>
            </a:r>
            <a:endParaRPr lang="en-US" altLang="ja-JP"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4" name="右矢印 8213">
            <a:extLst>
              <a:ext uri="{FF2B5EF4-FFF2-40B4-BE49-F238E27FC236}">
                <a16:creationId xmlns:a16="http://schemas.microsoft.com/office/drawing/2014/main" id="{003C7B9C-27D6-571E-EA31-AAA1756FD78A}"/>
              </a:ext>
            </a:extLst>
          </p:cNvPr>
          <p:cNvSpPr/>
          <p:nvPr/>
        </p:nvSpPr>
        <p:spPr>
          <a:xfrm rot="5400000">
            <a:off x="3554976" y="3773435"/>
            <a:ext cx="1872000" cy="270000"/>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3FA5C9F7-A5EB-A6E1-7EA6-496DDC30BB59}"/>
              </a:ext>
            </a:extLst>
          </p:cNvPr>
          <p:cNvSpPr txBox="1"/>
          <p:nvPr/>
        </p:nvSpPr>
        <p:spPr>
          <a:xfrm>
            <a:off x="1120964" y="5919238"/>
            <a:ext cx="6902072" cy="523220"/>
          </a:xfrm>
          <a:prstGeom prst="rect">
            <a:avLst/>
          </a:prstGeom>
          <a:noFill/>
        </p:spPr>
        <p:txBody>
          <a:bodyPr wrap="square">
            <a:spAutoFit/>
          </a:bodyPr>
          <a:lstStyle/>
          <a:p>
            <a:pPr marL="152400" indent="-152400"/>
            <a:r>
              <a:rPr lang="ja-JP" altLang="en-US" sz="20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a:t>
            </a:r>
            <a:r>
              <a:rPr lang="en-US" altLang="ja-JP" sz="20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20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時間分の代償休息は</a:t>
            </a:r>
            <a:r>
              <a:rPr lang="ja-JP" altLang="en-US" sz="2800" b="1" kern="100">
                <a:solidFill>
                  <a:schemeClr val="accent6"/>
                </a:solidFill>
                <a:latin typeface="游ゴシック" panose="020B0400000000000000" pitchFamily="50" charset="-128"/>
                <a:ea typeface="游ゴシック" panose="020B0400000000000000" pitchFamily="50" charset="-128"/>
                <a:cs typeface="Times New Roman" panose="02020603050405020304" pitchFamily="18" charset="0"/>
              </a:rPr>
              <a:t>翌月末まで</a:t>
            </a:r>
            <a:r>
              <a:rPr lang="ja-JP" altLang="en-US" sz="20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に与えられます</a:t>
            </a:r>
            <a:r>
              <a:rPr lang="ja-JP" altLang="en-US" sz="2400" b="1" kern="10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119" name="テキスト ボックス 118">
            <a:extLst>
              <a:ext uri="{FF2B5EF4-FFF2-40B4-BE49-F238E27FC236}">
                <a16:creationId xmlns:a16="http://schemas.microsoft.com/office/drawing/2014/main" id="{57C9C6C8-430A-2C7A-E5BE-86B3347AD501}"/>
              </a:ext>
            </a:extLst>
          </p:cNvPr>
          <p:cNvSpPr txBox="1"/>
          <p:nvPr/>
        </p:nvSpPr>
        <p:spPr>
          <a:xfrm>
            <a:off x="3563888" y="2045752"/>
            <a:ext cx="1907350" cy="492443"/>
          </a:xfrm>
          <a:prstGeom prst="rect">
            <a:avLst/>
          </a:prstGeom>
          <a:noFill/>
        </p:spPr>
        <p:txBody>
          <a:bodyPr wrap="square" rtlCol="0">
            <a:spAutoFit/>
          </a:bodyPr>
          <a:lstStyle/>
          <a:p>
            <a:pPr algn="ctr"/>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インターバル中に</a:t>
            </a:r>
            <a:endPar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1400" b="1">
                <a:solidFill>
                  <a:schemeClr val="accent6">
                    <a:lumMod val="75000"/>
                  </a:schemeClr>
                </a:solidFill>
                <a:latin typeface="游ゴシック" panose="020B0400000000000000" pitchFamily="50" charset="-128"/>
                <a:ea typeface="游ゴシック" panose="020B0400000000000000" pitchFamily="50" charset="-128"/>
              </a:rPr>
              <a:t>3</a:t>
            </a:r>
            <a:r>
              <a:rPr lang="ja-JP" altLang="en-US" sz="1400" b="1">
                <a:solidFill>
                  <a:schemeClr val="accent6">
                    <a:lumMod val="75000"/>
                  </a:schemeClr>
                </a:solidFill>
                <a:latin typeface="游ゴシック" panose="020B0400000000000000" pitchFamily="50" charset="-128"/>
                <a:ea typeface="游ゴシック" panose="020B0400000000000000" pitchFamily="50" charset="-128"/>
              </a:rPr>
              <a:t>時間</a:t>
            </a:r>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の緊急対応が発生</a:t>
            </a:r>
          </a:p>
        </p:txBody>
      </p:sp>
      <p:sp>
        <p:nvSpPr>
          <p:cNvPr id="122" name="テキスト ボックス 121">
            <a:extLst>
              <a:ext uri="{FF2B5EF4-FFF2-40B4-BE49-F238E27FC236}">
                <a16:creationId xmlns:a16="http://schemas.microsoft.com/office/drawing/2014/main" id="{34CAB6D3-14DF-F6E6-19EA-7B09988E9FB6}"/>
              </a:ext>
            </a:extLst>
          </p:cNvPr>
          <p:cNvSpPr txBox="1"/>
          <p:nvPr/>
        </p:nvSpPr>
        <p:spPr>
          <a:xfrm>
            <a:off x="8135093" y="5577370"/>
            <a:ext cx="637419"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日勤</a:t>
            </a:r>
          </a:p>
        </p:txBody>
      </p:sp>
      <p:sp>
        <p:nvSpPr>
          <p:cNvPr id="133" name="右矢印 8213">
            <a:extLst>
              <a:ext uri="{FF2B5EF4-FFF2-40B4-BE49-F238E27FC236}">
                <a16:creationId xmlns:a16="http://schemas.microsoft.com/office/drawing/2014/main" id="{1A874A6B-1CB8-33C4-C58B-E0CCE3D53049}"/>
              </a:ext>
            </a:extLst>
          </p:cNvPr>
          <p:cNvSpPr/>
          <p:nvPr/>
        </p:nvSpPr>
        <p:spPr>
          <a:xfrm>
            <a:off x="1492921" y="2791291"/>
            <a:ext cx="1297528"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右矢印 8213">
            <a:extLst>
              <a:ext uri="{FF2B5EF4-FFF2-40B4-BE49-F238E27FC236}">
                <a16:creationId xmlns:a16="http://schemas.microsoft.com/office/drawing/2014/main" id="{EB6C820B-023B-DE4F-50C0-0B3CB52A72D8}"/>
              </a:ext>
            </a:extLst>
          </p:cNvPr>
          <p:cNvSpPr/>
          <p:nvPr/>
        </p:nvSpPr>
        <p:spPr>
          <a:xfrm>
            <a:off x="3881860" y="2786427"/>
            <a:ext cx="1332000" cy="270635"/>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爆発 1 76">
            <a:extLst>
              <a:ext uri="{FF2B5EF4-FFF2-40B4-BE49-F238E27FC236}">
                <a16:creationId xmlns:a16="http://schemas.microsoft.com/office/drawing/2014/main" id="{D25EFAAA-3BB4-3F5D-C823-59D1617EEC5D}"/>
              </a:ext>
            </a:extLst>
          </p:cNvPr>
          <p:cNvSpPr/>
          <p:nvPr/>
        </p:nvSpPr>
        <p:spPr>
          <a:xfrm>
            <a:off x="4021172" y="2852936"/>
            <a:ext cx="1214150" cy="972698"/>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4" name="テキスト ボックス 143">
            <a:extLst>
              <a:ext uri="{FF2B5EF4-FFF2-40B4-BE49-F238E27FC236}">
                <a16:creationId xmlns:a16="http://schemas.microsoft.com/office/drawing/2014/main" id="{5DFBE6AA-8E44-FB9F-13F9-DBC7C0389AEC}"/>
              </a:ext>
            </a:extLst>
          </p:cNvPr>
          <p:cNvSpPr txBox="1"/>
          <p:nvPr/>
        </p:nvSpPr>
        <p:spPr>
          <a:xfrm>
            <a:off x="3854637" y="3154026"/>
            <a:ext cx="1509451" cy="377463"/>
          </a:xfrm>
          <a:prstGeom prst="rect">
            <a:avLst/>
          </a:prstGeom>
          <a:noFill/>
        </p:spPr>
        <p:txBody>
          <a:bodyPr wrap="square" rtlCol="0">
            <a:spAutoFit/>
          </a:bodyPr>
          <a:lstStyle/>
          <a:p>
            <a:pPr algn="ctr"/>
            <a:r>
              <a:rPr kumimoji="1" lang="ja-JP" altLang="en-US" b="1">
                <a:solidFill>
                  <a:schemeClr val="accent6">
                    <a:lumMod val="75000"/>
                  </a:schemeClr>
                </a:solidFill>
                <a:latin typeface="游ゴシック" panose="020B0400000000000000" pitchFamily="50" charset="-128"/>
                <a:ea typeface="游ゴシック" panose="020B0400000000000000" pitchFamily="50" charset="-128"/>
              </a:rPr>
              <a:t>緊急の業務</a:t>
            </a:r>
          </a:p>
        </p:txBody>
      </p:sp>
      <p:pic>
        <p:nvPicPr>
          <p:cNvPr id="16" name="図 15" descr="時計が付いている｜｜｜ｐ&#10;&#10;中程度の精度で自動的に生成された説明">
            <a:extLst>
              <a:ext uri="{FF2B5EF4-FFF2-40B4-BE49-F238E27FC236}">
                <a16:creationId xmlns:a16="http://schemas.microsoft.com/office/drawing/2014/main" id="{E5851016-D903-1659-244A-D2D5707C1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5576" y="4869160"/>
            <a:ext cx="1002851" cy="1002851"/>
          </a:xfrm>
          <a:prstGeom prst="rect">
            <a:avLst/>
          </a:prstGeom>
        </p:spPr>
      </p:pic>
      <p:pic>
        <p:nvPicPr>
          <p:cNvPr id="29" name="図 28" descr="時計が付いている｜｜｜ｐ&#10;&#10;中程度の精度で自動的に生成された説明">
            <a:extLst>
              <a:ext uri="{FF2B5EF4-FFF2-40B4-BE49-F238E27FC236}">
                <a16:creationId xmlns:a16="http://schemas.microsoft.com/office/drawing/2014/main" id="{B37F734F-DAAA-00D1-B214-D40CA5B81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387" y="2377738"/>
            <a:ext cx="1118849" cy="1118849"/>
          </a:xfrm>
          <a:prstGeom prst="rect">
            <a:avLst/>
          </a:prstGeom>
        </p:spPr>
      </p:pic>
      <p:pic>
        <p:nvPicPr>
          <p:cNvPr id="33" name="図 32"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3184" y="2377738"/>
            <a:ext cx="1118849" cy="1118849"/>
          </a:xfrm>
          <a:prstGeom prst="rect">
            <a:avLst/>
          </a:prstGeom>
        </p:spPr>
      </p:pic>
      <p:pic>
        <p:nvPicPr>
          <p:cNvPr id="34" name="図 33" descr="時計が付いている｜｜｜ｐ&#10;&#10;中程度の精度で自動的に生成された説明">
            <a:extLst>
              <a:ext uri="{FF2B5EF4-FFF2-40B4-BE49-F238E27FC236}">
                <a16:creationId xmlns:a16="http://schemas.microsoft.com/office/drawing/2014/main" id="{9C871941-ECF8-5268-CBCE-23665094FB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33934" y="2363653"/>
            <a:ext cx="1118849" cy="1118849"/>
          </a:xfrm>
          <a:prstGeom prst="rect">
            <a:avLst/>
          </a:prstGeom>
        </p:spPr>
      </p:pic>
      <p:pic>
        <p:nvPicPr>
          <p:cNvPr id="35" name="図 34" descr="時計が付いている｜｜｜ｐ&#10;&#10;中程度の精度で自動的に生成された説明">
            <a:extLst>
              <a:ext uri="{FF2B5EF4-FFF2-40B4-BE49-F238E27FC236}">
                <a16:creationId xmlns:a16="http://schemas.microsoft.com/office/drawing/2014/main" id="{E2906927-B97E-1C5E-8E52-016E83ABFD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20072" y="2362593"/>
            <a:ext cx="1120998" cy="1118849"/>
          </a:xfrm>
          <a:prstGeom prst="rect">
            <a:avLst/>
          </a:prstGeom>
        </p:spPr>
      </p:pic>
      <p:sp>
        <p:nvSpPr>
          <p:cNvPr id="36" name="テキスト ボックス 35">
            <a:extLst>
              <a:ext uri="{FF2B5EF4-FFF2-40B4-BE49-F238E27FC236}">
                <a16:creationId xmlns:a16="http://schemas.microsoft.com/office/drawing/2014/main" id="{DD68A9F8-1D6A-DAFF-5B40-7E5862B51DCD}"/>
              </a:ext>
            </a:extLst>
          </p:cNvPr>
          <p:cNvSpPr txBox="1"/>
          <p:nvPr/>
        </p:nvSpPr>
        <p:spPr>
          <a:xfrm>
            <a:off x="6362594" y="5577370"/>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休息</a:t>
            </a:r>
          </a:p>
        </p:txBody>
      </p:sp>
      <p:sp>
        <p:nvSpPr>
          <p:cNvPr id="4" name="テキスト ボックス 3">
            <a:extLst>
              <a:ext uri="{FF2B5EF4-FFF2-40B4-BE49-F238E27FC236}">
                <a16:creationId xmlns:a16="http://schemas.microsoft.com/office/drawing/2014/main" id="{127A1F01-654B-E21F-7740-EA09D7D623BC}"/>
              </a:ext>
            </a:extLst>
          </p:cNvPr>
          <p:cNvSpPr txBox="1"/>
          <p:nvPr/>
        </p:nvSpPr>
        <p:spPr>
          <a:xfrm>
            <a:off x="611560" y="1920579"/>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672CCB7-BB2A-AD8F-19E5-9C5C9E3C5652}"/>
              </a:ext>
            </a:extLst>
          </p:cNvPr>
          <p:cNvSpPr txBox="1"/>
          <p:nvPr/>
        </p:nvSpPr>
        <p:spPr>
          <a:xfrm>
            <a:off x="3031998" y="1920579"/>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PM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B89B318-0419-9B85-E122-7F2F7ED7CBAC}"/>
              </a:ext>
            </a:extLst>
          </p:cNvPr>
          <p:cNvSpPr txBox="1"/>
          <p:nvPr/>
        </p:nvSpPr>
        <p:spPr>
          <a:xfrm>
            <a:off x="7533933" y="1919002"/>
            <a:ext cx="1118849"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翌日</a:t>
            </a: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814D297-E7CB-ED14-C451-B59E89A5C7B8}"/>
              </a:ext>
            </a:extLst>
          </p:cNvPr>
          <p:cNvSpPr txBox="1"/>
          <p:nvPr/>
        </p:nvSpPr>
        <p:spPr>
          <a:xfrm>
            <a:off x="5235322" y="1919002"/>
            <a:ext cx="1105748"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翌日</a:t>
            </a: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A507D07B-9646-6509-1951-58BAD9CF6DA0}"/>
              </a:ext>
            </a:extLst>
          </p:cNvPr>
          <p:cNvSpPr txBox="1"/>
          <p:nvPr/>
        </p:nvSpPr>
        <p:spPr>
          <a:xfrm>
            <a:off x="1475656" y="5581926"/>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日勤</a:t>
            </a:r>
          </a:p>
        </p:txBody>
      </p:sp>
      <p:sp>
        <p:nvSpPr>
          <p:cNvPr id="43" name="右矢印 8213">
            <a:extLst>
              <a:ext uri="{FF2B5EF4-FFF2-40B4-BE49-F238E27FC236}">
                <a16:creationId xmlns:a16="http://schemas.microsoft.com/office/drawing/2014/main" id="{1A874A6B-1CB8-33C4-C58B-E0CCE3D53049}"/>
              </a:ext>
            </a:extLst>
          </p:cNvPr>
          <p:cNvSpPr/>
          <p:nvPr/>
        </p:nvSpPr>
        <p:spPr>
          <a:xfrm>
            <a:off x="6341070" y="2787062"/>
            <a:ext cx="1192863"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6D8B596E-3E9D-45B4-F463-4ACD4E1C9BBF}"/>
              </a:ext>
            </a:extLst>
          </p:cNvPr>
          <p:cNvSpPr txBox="1"/>
          <p:nvPr/>
        </p:nvSpPr>
        <p:spPr>
          <a:xfrm>
            <a:off x="4307254" y="1146946"/>
            <a:ext cx="2880320" cy="461665"/>
          </a:xfrm>
          <a:prstGeom prst="rect">
            <a:avLst/>
          </a:prstGeom>
          <a:noFill/>
        </p:spPr>
        <p:txBody>
          <a:bodyPr wrap="square" rtlCol="0">
            <a:spAutoFit/>
          </a:bodyPr>
          <a:lstStyle/>
          <a:p>
            <a:pPr algn="ctr"/>
            <a:r>
              <a:rPr lang="en-US" altLang="ja-JP" sz="2400" b="1">
                <a:solidFill>
                  <a:srgbClr val="FF625A"/>
                </a:solidFill>
                <a:latin typeface="游ゴシック" panose="020B0400000000000000" pitchFamily="50" charset="-128"/>
                <a:ea typeface="游ゴシック" panose="020B0400000000000000" pitchFamily="50" charset="-128"/>
              </a:rPr>
              <a:t>9</a:t>
            </a:r>
            <a:r>
              <a:rPr lang="ja-JP" altLang="en-US" sz="1600" b="1">
                <a:solidFill>
                  <a:srgbClr val="FF625A"/>
                </a:solidFill>
                <a:latin typeface="游ゴシック" panose="020B0400000000000000" pitchFamily="50" charset="-128"/>
                <a:ea typeface="游ゴシック" panose="020B0400000000000000" pitchFamily="50" charset="-128"/>
              </a:rPr>
              <a:t>時間の</a:t>
            </a:r>
            <a:r>
              <a:rPr lang="ja-JP" altLang="en-US" sz="1400" b="1">
                <a:solidFill>
                  <a:srgbClr val="FF625A"/>
                </a:solidFill>
                <a:latin typeface="游ゴシック" panose="020B0400000000000000" pitchFamily="50" charset="-128"/>
                <a:ea typeface="游ゴシック" panose="020B0400000000000000" pitchFamily="50" charset="-128"/>
              </a:rPr>
              <a:t>インターバル予定</a:t>
            </a:r>
          </a:p>
        </p:txBody>
      </p:sp>
      <p:sp>
        <p:nvSpPr>
          <p:cNvPr id="46" name="左大かっこ 45"/>
          <p:cNvSpPr/>
          <p:nvPr/>
        </p:nvSpPr>
        <p:spPr>
          <a:xfrm rot="5400000">
            <a:off x="5554711" y="-91298"/>
            <a:ext cx="279148" cy="367929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8" name="図 7" descr="記号, 時計, ストリート, ウィンドウ が含まれている画像&#10;&#10;自動的に生成された説明">
            <a:extLst>
              <a:ext uri="{FF2B5EF4-FFF2-40B4-BE49-F238E27FC236}">
                <a16:creationId xmlns:a16="http://schemas.microsoft.com/office/drawing/2014/main" id="{18B261F1-D976-6700-6E99-FD6696F562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6370" y="4169455"/>
            <a:ext cx="1732408" cy="1181950"/>
          </a:xfrm>
          <a:prstGeom prst="rect">
            <a:avLst/>
          </a:prstGeom>
        </p:spPr>
      </p:pic>
      <p:pic>
        <p:nvPicPr>
          <p:cNvPr id="11" name="図 10" descr="時計 が含まれている画像&#10;&#10;自動的に生成された説明">
            <a:extLst>
              <a:ext uri="{FF2B5EF4-FFF2-40B4-BE49-F238E27FC236}">
                <a16:creationId xmlns:a16="http://schemas.microsoft.com/office/drawing/2014/main" id="{B445E232-62A3-C13B-BC9A-79452C2F4E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300" y="4137483"/>
            <a:ext cx="1280822" cy="1252299"/>
          </a:xfrm>
          <a:prstGeom prst="rect">
            <a:avLst/>
          </a:prstGeom>
        </p:spPr>
      </p:pic>
      <p:pic>
        <p:nvPicPr>
          <p:cNvPr id="21" name="図 20" descr="グラフ が含まれている画像&#10;&#10;自動的に生成された説明">
            <a:extLst>
              <a:ext uri="{FF2B5EF4-FFF2-40B4-BE49-F238E27FC236}">
                <a16:creationId xmlns:a16="http://schemas.microsoft.com/office/drawing/2014/main" id="{CA754392-397B-7D51-C26D-1C071AC16C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8634" y="3663714"/>
            <a:ext cx="1022150" cy="1019395"/>
          </a:xfrm>
          <a:prstGeom prst="rect">
            <a:avLst/>
          </a:prstGeom>
        </p:spPr>
      </p:pic>
      <p:pic>
        <p:nvPicPr>
          <p:cNvPr id="22" name="図 21" descr="記号, 時計, らくがき が含まれている画像&#10;&#10;自動的に生成された説明">
            <a:extLst>
              <a:ext uri="{FF2B5EF4-FFF2-40B4-BE49-F238E27FC236}">
                <a16:creationId xmlns:a16="http://schemas.microsoft.com/office/drawing/2014/main" id="{BE7C2DC1-361E-B5D2-24ED-0C38D01386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15333" y="3669390"/>
            <a:ext cx="950870" cy="977230"/>
          </a:xfrm>
          <a:prstGeom prst="rect">
            <a:avLst/>
          </a:prstGeom>
        </p:spPr>
      </p:pic>
      <p:pic>
        <p:nvPicPr>
          <p:cNvPr id="26" name="図 25" descr="アイコン&#10;&#10;自動的に生成された説明">
            <a:extLst>
              <a:ext uri="{FF2B5EF4-FFF2-40B4-BE49-F238E27FC236}">
                <a16:creationId xmlns:a16="http://schemas.microsoft.com/office/drawing/2014/main" id="{344AC551-5F05-9A94-FF16-02447F6E69B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7216" y="4338648"/>
            <a:ext cx="1201743" cy="954628"/>
          </a:xfrm>
          <a:prstGeom prst="rect">
            <a:avLst/>
          </a:prstGeom>
        </p:spPr>
      </p:pic>
      <p:pic>
        <p:nvPicPr>
          <p:cNvPr id="31" name="図 30" descr="アイコン&#10;&#10;自動的に生成された説明">
            <a:extLst>
              <a:ext uri="{FF2B5EF4-FFF2-40B4-BE49-F238E27FC236}">
                <a16:creationId xmlns:a16="http://schemas.microsoft.com/office/drawing/2014/main" id="{7468C557-3049-7666-9BE3-7706C4A6F1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16848" y="4455397"/>
            <a:ext cx="841304" cy="841304"/>
          </a:xfrm>
          <a:prstGeom prst="rect">
            <a:avLst/>
          </a:prstGeom>
        </p:spPr>
      </p:pic>
    </p:spTree>
    <p:extLst>
      <p:ext uri="{BB962C8B-B14F-4D97-AF65-F5344CB8AC3E}">
        <p14:creationId xmlns:p14="http://schemas.microsoft.com/office/powerpoint/2010/main" val="3174718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カレンダー&#10;&#10;自動的に生成された説明">
            <a:extLst>
              <a:ext uri="{FF2B5EF4-FFF2-40B4-BE49-F238E27FC236}">
                <a16:creationId xmlns:a16="http://schemas.microsoft.com/office/drawing/2014/main" id="{9FB117BC-E65F-2483-3E65-F2AC689C5A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2636912"/>
            <a:ext cx="4021190" cy="3023284"/>
          </a:xfrm>
          <a:prstGeom prst="rect">
            <a:avLst/>
          </a:prstGeom>
        </p:spPr>
      </p:pic>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625584"/>
            <a:ext cx="8263996" cy="461665"/>
          </a:xfrm>
          <a:prstGeom prst="rect">
            <a:avLst/>
          </a:prstGeom>
          <a:noFill/>
        </p:spPr>
        <p:txBody>
          <a:bodyPr wrap="square">
            <a:spAutoFit/>
          </a:bodyPr>
          <a:lstStyle/>
          <a:p>
            <a:pPr algn="ct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インターバル</a:t>
            </a: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中に働いた場合は、代償休息が与えられます。</a:t>
            </a:r>
          </a:p>
        </p:txBody>
      </p:sp>
      <p:sp>
        <p:nvSpPr>
          <p:cNvPr id="3" name="テキスト ボックス 2">
            <a:extLst>
              <a:ext uri="{FF2B5EF4-FFF2-40B4-BE49-F238E27FC236}">
                <a16:creationId xmlns:a16="http://schemas.microsoft.com/office/drawing/2014/main" id="{195D2378-54D1-228D-711B-D3EB211D7A63}"/>
              </a:ext>
            </a:extLst>
          </p:cNvPr>
          <p:cNvSpPr txBox="1"/>
          <p:nvPr/>
        </p:nvSpPr>
        <p:spPr>
          <a:xfrm>
            <a:off x="244016" y="1664270"/>
            <a:ext cx="4252019" cy="646331"/>
          </a:xfrm>
          <a:prstGeom prst="rect">
            <a:avLst/>
          </a:prstGeom>
          <a:noFill/>
        </p:spPr>
        <p:txBody>
          <a:bodyPr wrap="square" rtlCol="0">
            <a:spAutoFit/>
          </a:bodyPr>
          <a:lstStyle/>
          <a:p>
            <a:pPr algn="ctr"/>
            <a:r>
              <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例</a:t>
            </a:r>
            <a:r>
              <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月に発生したインターバル中の</a:t>
            </a:r>
            <a:endPar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突然の業務</a:t>
            </a:r>
          </a:p>
        </p:txBody>
      </p:sp>
      <p:sp>
        <p:nvSpPr>
          <p:cNvPr id="18" name="テキスト ボックス 17">
            <a:extLst>
              <a:ext uri="{FF2B5EF4-FFF2-40B4-BE49-F238E27FC236}">
                <a16:creationId xmlns:a16="http://schemas.microsoft.com/office/drawing/2014/main" id="{68A3DC4B-3C09-1FB4-96CC-69BDB8199469}"/>
              </a:ext>
            </a:extLst>
          </p:cNvPr>
          <p:cNvSpPr txBox="1"/>
          <p:nvPr/>
        </p:nvSpPr>
        <p:spPr>
          <a:xfrm>
            <a:off x="5126081" y="1628800"/>
            <a:ext cx="3878920" cy="830997"/>
          </a:xfrm>
          <a:prstGeom prst="rect">
            <a:avLst/>
          </a:prstGeom>
          <a:noFill/>
        </p:spPr>
        <p:txBody>
          <a:bodyPr wrap="square" rtlCol="0">
            <a:spAutoFit/>
          </a:bodyPr>
          <a:lstStyle/>
          <a:p>
            <a:pPr algn="ctr"/>
            <a:r>
              <a:rPr lang="ja-JP" altLang="en-US" sz="2400" b="1">
                <a:solidFill>
                  <a:schemeClr val="accent1"/>
                </a:solidFill>
                <a:latin typeface="游ゴシック" panose="020B0400000000000000" pitchFamily="50" charset="-128"/>
                <a:ea typeface="游ゴシック" panose="020B0400000000000000" pitchFamily="50" charset="-128"/>
              </a:rPr>
              <a:t>累積</a:t>
            </a:r>
            <a:r>
              <a:rPr lang="en-US" altLang="ja-JP" sz="2400" b="1">
                <a:solidFill>
                  <a:schemeClr val="accent1"/>
                </a:solidFill>
                <a:latin typeface="游ゴシック" panose="020B0400000000000000" pitchFamily="50" charset="-128"/>
                <a:ea typeface="游ゴシック" panose="020B0400000000000000" pitchFamily="50" charset="-128"/>
              </a:rPr>
              <a:t>20</a:t>
            </a:r>
            <a:r>
              <a:rPr lang="ja-JP" altLang="en-US" sz="2400" b="1">
                <a:solidFill>
                  <a:schemeClr val="accent1"/>
                </a:solidFill>
                <a:latin typeface="游ゴシック" panose="020B0400000000000000" pitchFamily="50" charset="-128"/>
                <a:ea typeface="游ゴシック" panose="020B0400000000000000" pitchFamily="50" charset="-128"/>
              </a:rPr>
              <a:t>時間分</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の</a:t>
            </a:r>
            <a:r>
              <a:rPr lang="ja-JP" altLang="en-US" sz="2400" b="1">
                <a:solidFill>
                  <a:schemeClr val="accent1"/>
                </a:solidFill>
                <a:latin typeface="游ゴシック" panose="020B0400000000000000" pitchFamily="50" charset="-128"/>
                <a:ea typeface="游ゴシック" panose="020B0400000000000000" pitchFamily="50" charset="-128"/>
              </a:rPr>
              <a:t>代償休息</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2400" b="1">
                <a:solidFill>
                  <a:schemeClr val="accent1"/>
                </a:solidFill>
                <a:latin typeface="游ゴシック" panose="020B0400000000000000" pitchFamily="50" charset="-128"/>
                <a:ea typeface="游ゴシック" panose="020B0400000000000000" pitchFamily="50" charset="-128"/>
              </a:rPr>
              <a:t>12</a:t>
            </a:r>
            <a:r>
              <a:rPr lang="ja-JP" altLang="en-US" sz="2400" b="1">
                <a:solidFill>
                  <a:schemeClr val="accent1"/>
                </a:solidFill>
                <a:latin typeface="游ゴシック" panose="020B0400000000000000" pitchFamily="50" charset="-128"/>
                <a:ea typeface="游ゴシック" panose="020B0400000000000000" pitchFamily="50" charset="-128"/>
              </a:rPr>
              <a:t>月末まで</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に与えられます。</a:t>
            </a:r>
          </a:p>
        </p:txBody>
      </p:sp>
      <p:sp>
        <p:nvSpPr>
          <p:cNvPr id="4" name="円形吹き出し 8">
            <a:extLst>
              <a:ext uri="{FF2B5EF4-FFF2-40B4-BE49-F238E27FC236}">
                <a16:creationId xmlns:a16="http://schemas.microsoft.com/office/drawing/2014/main" id="{7FF02327-EA03-E2E0-0888-5DCABBDFFE4E}"/>
              </a:ext>
            </a:extLst>
          </p:cNvPr>
          <p:cNvSpPr/>
          <p:nvPr/>
        </p:nvSpPr>
        <p:spPr>
          <a:xfrm>
            <a:off x="1782607" y="508879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a:latin typeface="游ゴシック" panose="020B0400000000000000" pitchFamily="50" charset="-128"/>
                <a:ea typeface="游ゴシック" panose="020B0400000000000000" pitchFamily="50" charset="-128"/>
              </a:rPr>
              <a:t>2h</a:t>
            </a:r>
            <a:endParaRPr kumimoji="1" lang="ja-JP" altLang="en-US" sz="900" b="1">
              <a:latin typeface="游ゴシック" panose="020B0400000000000000" pitchFamily="50" charset="-128"/>
              <a:ea typeface="游ゴシック" panose="020B0400000000000000" pitchFamily="50" charset="-128"/>
            </a:endParaRPr>
          </a:p>
        </p:txBody>
      </p:sp>
      <p:sp>
        <p:nvSpPr>
          <p:cNvPr id="10" name="円形吹き出し 12">
            <a:extLst>
              <a:ext uri="{FF2B5EF4-FFF2-40B4-BE49-F238E27FC236}">
                <a16:creationId xmlns:a16="http://schemas.microsoft.com/office/drawing/2014/main" id="{8AF5D454-C7FE-DF3E-B1EE-176D133508F6}"/>
              </a:ext>
            </a:extLst>
          </p:cNvPr>
          <p:cNvSpPr/>
          <p:nvPr/>
        </p:nvSpPr>
        <p:spPr>
          <a:xfrm>
            <a:off x="3541569" y="4536707"/>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a:latin typeface="游ゴシック" panose="020B0400000000000000" pitchFamily="50" charset="-128"/>
                <a:ea typeface="游ゴシック" panose="020B0400000000000000" pitchFamily="50" charset="-128"/>
              </a:rPr>
              <a:t>3h</a:t>
            </a:r>
            <a:endParaRPr kumimoji="1" lang="ja-JP" altLang="en-US" sz="900" b="1">
              <a:latin typeface="游ゴシック" panose="020B0400000000000000" pitchFamily="50" charset="-128"/>
              <a:ea typeface="游ゴシック" panose="020B0400000000000000" pitchFamily="50" charset="-128"/>
            </a:endParaRPr>
          </a:p>
        </p:txBody>
      </p:sp>
      <p:sp>
        <p:nvSpPr>
          <p:cNvPr id="11" name="円形吹き出し 13">
            <a:extLst>
              <a:ext uri="{FF2B5EF4-FFF2-40B4-BE49-F238E27FC236}">
                <a16:creationId xmlns:a16="http://schemas.microsoft.com/office/drawing/2014/main" id="{F205B964-96C1-82B7-1B3E-09F213D89647}"/>
              </a:ext>
            </a:extLst>
          </p:cNvPr>
          <p:cNvSpPr/>
          <p:nvPr/>
        </p:nvSpPr>
        <p:spPr>
          <a:xfrm>
            <a:off x="2899780" y="3451815"/>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a:latin typeface="游ゴシック" panose="020B0400000000000000" pitchFamily="50" charset="-128"/>
                <a:ea typeface="游ゴシック" panose="020B0400000000000000" pitchFamily="50" charset="-128"/>
              </a:rPr>
              <a:t>1h</a:t>
            </a:r>
            <a:endParaRPr kumimoji="1" lang="ja-JP" altLang="en-US" sz="900" b="1">
              <a:latin typeface="游ゴシック" panose="020B0400000000000000" pitchFamily="50" charset="-128"/>
              <a:ea typeface="游ゴシック" panose="020B0400000000000000" pitchFamily="50" charset="-128"/>
            </a:endParaRPr>
          </a:p>
        </p:txBody>
      </p:sp>
      <p:sp>
        <p:nvSpPr>
          <p:cNvPr id="19" name="円形吹き出し 14">
            <a:extLst>
              <a:ext uri="{FF2B5EF4-FFF2-40B4-BE49-F238E27FC236}">
                <a16:creationId xmlns:a16="http://schemas.microsoft.com/office/drawing/2014/main" id="{A2E3F357-6A71-52A1-7354-5752ADAAF974}"/>
              </a:ext>
            </a:extLst>
          </p:cNvPr>
          <p:cNvSpPr/>
          <p:nvPr/>
        </p:nvSpPr>
        <p:spPr>
          <a:xfrm>
            <a:off x="4023848" y="2823256"/>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a:latin typeface="游ゴシック" panose="020B0400000000000000" pitchFamily="50" charset="-128"/>
                <a:ea typeface="游ゴシック" panose="020B0400000000000000" pitchFamily="50" charset="-128"/>
              </a:rPr>
              <a:t>4h</a:t>
            </a:r>
            <a:endParaRPr kumimoji="1" lang="ja-JP" altLang="en-US" sz="900" b="1">
              <a:latin typeface="游ゴシック" panose="020B0400000000000000" pitchFamily="50" charset="-128"/>
              <a:ea typeface="游ゴシック" panose="020B0400000000000000" pitchFamily="50" charset="-128"/>
            </a:endParaRPr>
          </a:p>
        </p:txBody>
      </p:sp>
      <p:sp>
        <p:nvSpPr>
          <p:cNvPr id="22" name="円形吹き出し 14">
            <a:extLst>
              <a:ext uri="{FF2B5EF4-FFF2-40B4-BE49-F238E27FC236}">
                <a16:creationId xmlns:a16="http://schemas.microsoft.com/office/drawing/2014/main" id="{4F71670F-5580-313E-D2E5-17128386050D}"/>
              </a:ext>
            </a:extLst>
          </p:cNvPr>
          <p:cNvSpPr/>
          <p:nvPr/>
        </p:nvSpPr>
        <p:spPr>
          <a:xfrm>
            <a:off x="1287399" y="4532879"/>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a:latin typeface="游ゴシック" panose="020B0400000000000000" pitchFamily="50" charset="-128"/>
                <a:ea typeface="游ゴシック" panose="020B0400000000000000" pitchFamily="50" charset="-128"/>
              </a:rPr>
              <a:t>4h</a:t>
            </a:r>
            <a:endParaRPr kumimoji="1" lang="ja-JP" altLang="en-US" sz="900" b="1">
              <a:latin typeface="游ゴシック" panose="020B0400000000000000" pitchFamily="50" charset="-128"/>
              <a:ea typeface="游ゴシック" panose="020B0400000000000000" pitchFamily="50" charset="-128"/>
            </a:endParaRPr>
          </a:p>
        </p:txBody>
      </p:sp>
      <p:sp>
        <p:nvSpPr>
          <p:cNvPr id="23" name="円形吹き出し 13">
            <a:extLst>
              <a:ext uri="{FF2B5EF4-FFF2-40B4-BE49-F238E27FC236}">
                <a16:creationId xmlns:a16="http://schemas.microsoft.com/office/drawing/2014/main" id="{8EA07DA5-77EA-1244-7E40-41F4E7FCDFD3}"/>
              </a:ext>
            </a:extLst>
          </p:cNvPr>
          <p:cNvSpPr/>
          <p:nvPr/>
        </p:nvSpPr>
        <p:spPr>
          <a:xfrm>
            <a:off x="3467507" y="400780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a:latin typeface="游ゴシック" panose="020B0400000000000000" pitchFamily="50" charset="-128"/>
                <a:ea typeface="游ゴシック" panose="020B0400000000000000" pitchFamily="50" charset="-128"/>
              </a:rPr>
              <a:t>1h</a:t>
            </a:r>
            <a:endParaRPr kumimoji="1" lang="ja-JP" altLang="en-US" sz="900" b="1">
              <a:latin typeface="游ゴシック" panose="020B0400000000000000" pitchFamily="50" charset="-128"/>
              <a:ea typeface="游ゴシック" panose="020B0400000000000000" pitchFamily="50" charset="-128"/>
            </a:endParaRPr>
          </a:p>
        </p:txBody>
      </p:sp>
      <p:sp>
        <p:nvSpPr>
          <p:cNvPr id="24" name="円形吹き出し 12">
            <a:extLst>
              <a:ext uri="{FF2B5EF4-FFF2-40B4-BE49-F238E27FC236}">
                <a16:creationId xmlns:a16="http://schemas.microsoft.com/office/drawing/2014/main" id="{EB4D7793-D881-314A-6817-95B68DE28C76}"/>
              </a:ext>
            </a:extLst>
          </p:cNvPr>
          <p:cNvSpPr/>
          <p:nvPr/>
        </p:nvSpPr>
        <p:spPr>
          <a:xfrm>
            <a:off x="1184098" y="3405562"/>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a:latin typeface="游ゴシック" panose="020B0400000000000000" pitchFamily="50" charset="-128"/>
                <a:ea typeface="游ゴシック" panose="020B0400000000000000" pitchFamily="50" charset="-128"/>
              </a:rPr>
              <a:t>3h</a:t>
            </a:r>
            <a:endParaRPr kumimoji="1" lang="ja-JP" altLang="en-US" sz="900" b="1">
              <a:latin typeface="游ゴシック" panose="020B0400000000000000" pitchFamily="50" charset="-128"/>
              <a:ea typeface="游ゴシック" panose="020B0400000000000000" pitchFamily="50" charset="-128"/>
            </a:endParaRPr>
          </a:p>
        </p:txBody>
      </p:sp>
      <p:sp>
        <p:nvSpPr>
          <p:cNvPr id="25" name="円形吹き出し 8">
            <a:extLst>
              <a:ext uri="{FF2B5EF4-FFF2-40B4-BE49-F238E27FC236}">
                <a16:creationId xmlns:a16="http://schemas.microsoft.com/office/drawing/2014/main" id="{1484A9C1-FDBB-3384-56A8-E72311A6BEE0}"/>
              </a:ext>
            </a:extLst>
          </p:cNvPr>
          <p:cNvSpPr/>
          <p:nvPr/>
        </p:nvSpPr>
        <p:spPr>
          <a:xfrm>
            <a:off x="1811816" y="4018864"/>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a:latin typeface="游ゴシック" panose="020B0400000000000000" pitchFamily="50" charset="-128"/>
                <a:ea typeface="游ゴシック" panose="020B0400000000000000" pitchFamily="50" charset="-128"/>
              </a:rPr>
              <a:t>2h</a:t>
            </a:r>
            <a:endParaRPr kumimoji="1" lang="ja-JP" altLang="en-US" sz="900" b="1">
              <a:latin typeface="游ゴシック" panose="020B0400000000000000" pitchFamily="50" charset="-128"/>
              <a:ea typeface="游ゴシック" panose="020B0400000000000000" pitchFamily="50" charset="-128"/>
            </a:endParaRPr>
          </a:p>
        </p:txBody>
      </p:sp>
      <p:sp>
        <p:nvSpPr>
          <p:cNvPr id="41" name="四角形: 角を丸くする 40">
            <a:extLst>
              <a:ext uri="{FF2B5EF4-FFF2-40B4-BE49-F238E27FC236}">
                <a16:creationId xmlns:a16="http://schemas.microsoft.com/office/drawing/2014/main" id="{C292E5E0-8C3A-7A23-0C78-7BF11B30CD18}"/>
              </a:ext>
            </a:extLst>
          </p:cNvPr>
          <p:cNvSpPr/>
          <p:nvPr/>
        </p:nvSpPr>
        <p:spPr>
          <a:xfrm>
            <a:off x="6018929" y="5009884"/>
            <a:ext cx="1017584" cy="1116457"/>
          </a:xfrm>
          <a:prstGeom prst="roundRect">
            <a:avLst>
              <a:gd name="adj" fmla="val 4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A512FC2A-EF83-A930-C9B6-436858C89390}"/>
              </a:ext>
            </a:extLst>
          </p:cNvPr>
          <p:cNvSpPr/>
          <p:nvPr/>
        </p:nvSpPr>
        <p:spPr>
          <a:xfrm>
            <a:off x="6018929" y="4125739"/>
            <a:ext cx="1017584" cy="837782"/>
          </a:xfrm>
          <a:prstGeom prst="roundRect">
            <a:avLst>
              <a:gd name="adj" fmla="val 63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A7109C17-F98E-EBC9-80B2-E2B2118821F5}"/>
              </a:ext>
            </a:extLst>
          </p:cNvPr>
          <p:cNvSpPr/>
          <p:nvPr/>
        </p:nvSpPr>
        <p:spPr>
          <a:xfrm>
            <a:off x="6018929" y="3495530"/>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E266812-9D7F-D765-9074-36F15C80806D}"/>
              </a:ext>
            </a:extLst>
          </p:cNvPr>
          <p:cNvSpPr/>
          <p:nvPr/>
        </p:nvSpPr>
        <p:spPr>
          <a:xfrm>
            <a:off x="6018929" y="2701324"/>
            <a:ext cx="1017584" cy="743490"/>
          </a:xfrm>
          <a:prstGeom prst="roundRect">
            <a:avLst>
              <a:gd name="adj" fmla="val 743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5F6DCEB-3FFB-573F-40C4-9AB0C8B1DD3B}"/>
              </a:ext>
            </a:extLst>
          </p:cNvPr>
          <p:cNvSpPr txBox="1"/>
          <p:nvPr/>
        </p:nvSpPr>
        <p:spPr>
          <a:xfrm>
            <a:off x="6058189" y="5245980"/>
            <a:ext cx="939064" cy="646331"/>
          </a:xfrm>
          <a:prstGeom prst="rect">
            <a:avLst/>
          </a:prstGeom>
          <a:noFill/>
        </p:spPr>
        <p:txBody>
          <a:bodyPr wrap="square" rtlCol="0">
            <a:spAutoFit/>
          </a:bodyPr>
          <a:lstStyle/>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11/4</a:t>
            </a:r>
          </a:p>
          <a:p>
            <a:pPr algn="ctr"/>
            <a:r>
              <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1" name="テキスト ボックス 50">
            <a:extLst>
              <a:ext uri="{FF2B5EF4-FFF2-40B4-BE49-F238E27FC236}">
                <a16:creationId xmlns:a16="http://schemas.microsoft.com/office/drawing/2014/main" id="{59BEC90E-4E1D-48B4-5E10-7D443CD55A55}"/>
              </a:ext>
            </a:extLst>
          </p:cNvPr>
          <p:cNvSpPr txBox="1"/>
          <p:nvPr/>
        </p:nvSpPr>
        <p:spPr>
          <a:xfrm>
            <a:off x="6058189" y="4246869"/>
            <a:ext cx="939064" cy="646331"/>
          </a:xfrm>
          <a:prstGeom prst="rect">
            <a:avLst/>
          </a:prstGeom>
          <a:noFill/>
        </p:spPr>
        <p:txBody>
          <a:bodyPr wrap="square" rtlCol="0">
            <a:spAutoFit/>
          </a:bodyPr>
          <a:lstStyle/>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11/6</a:t>
            </a:r>
          </a:p>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2" name="テキスト ボックス 51">
            <a:extLst>
              <a:ext uri="{FF2B5EF4-FFF2-40B4-BE49-F238E27FC236}">
                <a16:creationId xmlns:a16="http://schemas.microsoft.com/office/drawing/2014/main" id="{DE71B41B-5B4C-83EA-7E71-DF16A0ACAD3E}"/>
              </a:ext>
            </a:extLst>
          </p:cNvPr>
          <p:cNvSpPr txBox="1"/>
          <p:nvPr/>
        </p:nvSpPr>
        <p:spPr>
          <a:xfrm>
            <a:off x="6058189" y="3491518"/>
            <a:ext cx="939064" cy="646331"/>
          </a:xfrm>
          <a:prstGeom prst="rect">
            <a:avLst/>
          </a:prstGeom>
          <a:noFill/>
        </p:spPr>
        <p:txBody>
          <a:bodyPr wrap="square" rtlCol="0">
            <a:spAutoFit/>
          </a:bodyPr>
          <a:lstStyle/>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11/9</a:t>
            </a:r>
          </a:p>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3" name="テキスト ボックス 52">
            <a:extLst>
              <a:ext uri="{FF2B5EF4-FFF2-40B4-BE49-F238E27FC236}">
                <a16:creationId xmlns:a16="http://schemas.microsoft.com/office/drawing/2014/main" id="{854B8687-E79A-CEE6-D52E-1A92EDF25192}"/>
              </a:ext>
            </a:extLst>
          </p:cNvPr>
          <p:cNvSpPr txBox="1"/>
          <p:nvPr/>
        </p:nvSpPr>
        <p:spPr>
          <a:xfrm>
            <a:off x="6058189" y="2770493"/>
            <a:ext cx="939064" cy="646331"/>
          </a:xfrm>
          <a:prstGeom prst="rect">
            <a:avLst/>
          </a:prstGeom>
          <a:noFill/>
        </p:spPr>
        <p:txBody>
          <a:bodyPr wrap="square" rtlCol="0">
            <a:spAutoFit/>
          </a:bodyPr>
          <a:lstStyle/>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11/14</a:t>
            </a:r>
          </a:p>
          <a:p>
            <a:pPr algn="ctr"/>
            <a:r>
              <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6" name="四角形: 角を丸くする 55">
            <a:extLst>
              <a:ext uri="{FF2B5EF4-FFF2-40B4-BE49-F238E27FC236}">
                <a16:creationId xmlns:a16="http://schemas.microsoft.com/office/drawing/2014/main" id="{2426D4EB-8E8A-6BF6-5DB2-44E3C8321846}"/>
              </a:ext>
            </a:extLst>
          </p:cNvPr>
          <p:cNvSpPr/>
          <p:nvPr/>
        </p:nvSpPr>
        <p:spPr>
          <a:xfrm>
            <a:off x="7415444" y="4382596"/>
            <a:ext cx="1017584" cy="1116457"/>
          </a:xfrm>
          <a:prstGeom prst="roundRect">
            <a:avLst>
              <a:gd name="adj" fmla="val 6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073F4539-13D2-3F83-12C4-667BCBDFDDC3}"/>
              </a:ext>
            </a:extLst>
          </p:cNvPr>
          <p:cNvSpPr/>
          <p:nvPr/>
        </p:nvSpPr>
        <p:spPr>
          <a:xfrm>
            <a:off x="7415444" y="3495346"/>
            <a:ext cx="1017584" cy="837782"/>
          </a:xfrm>
          <a:prstGeom prst="roundRect">
            <a:avLst>
              <a:gd name="adj" fmla="val 56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3CC2C1EB-C1DF-93FC-579F-089D8D0B7444}"/>
              </a:ext>
            </a:extLst>
          </p:cNvPr>
          <p:cNvSpPr/>
          <p:nvPr/>
        </p:nvSpPr>
        <p:spPr>
          <a:xfrm>
            <a:off x="7415444" y="2709336"/>
            <a:ext cx="1017584" cy="743490"/>
          </a:xfrm>
          <a:prstGeom prst="roundRect">
            <a:avLst>
              <a:gd name="adj" fmla="val 487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EABEF375-51FE-B766-B96D-5C88F2CB6BF5}"/>
              </a:ext>
            </a:extLst>
          </p:cNvPr>
          <p:cNvSpPr txBox="1"/>
          <p:nvPr/>
        </p:nvSpPr>
        <p:spPr>
          <a:xfrm>
            <a:off x="7454704" y="4618692"/>
            <a:ext cx="939064" cy="646331"/>
          </a:xfrm>
          <a:prstGeom prst="rect">
            <a:avLst/>
          </a:prstGeom>
          <a:noFill/>
        </p:spPr>
        <p:txBody>
          <a:bodyPr wrap="square" rtlCol="0">
            <a:spAutoFit/>
          </a:bodyPr>
          <a:lstStyle/>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11/20</a:t>
            </a:r>
          </a:p>
          <a:p>
            <a:pPr algn="ctr"/>
            <a:r>
              <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1" name="テキスト ボックス 60">
            <a:extLst>
              <a:ext uri="{FF2B5EF4-FFF2-40B4-BE49-F238E27FC236}">
                <a16:creationId xmlns:a16="http://schemas.microsoft.com/office/drawing/2014/main" id="{7DAA56D5-6A9B-2C6B-BD8F-D97C49096B0A}"/>
              </a:ext>
            </a:extLst>
          </p:cNvPr>
          <p:cNvSpPr txBox="1"/>
          <p:nvPr/>
        </p:nvSpPr>
        <p:spPr>
          <a:xfrm>
            <a:off x="7454704" y="3616476"/>
            <a:ext cx="939064" cy="646331"/>
          </a:xfrm>
          <a:prstGeom prst="rect">
            <a:avLst/>
          </a:prstGeom>
          <a:noFill/>
        </p:spPr>
        <p:txBody>
          <a:bodyPr wrap="square" rtlCol="0">
            <a:spAutoFit/>
          </a:bodyPr>
          <a:lstStyle/>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11/24</a:t>
            </a:r>
          </a:p>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3" name="テキスト ボックス 62">
            <a:extLst>
              <a:ext uri="{FF2B5EF4-FFF2-40B4-BE49-F238E27FC236}">
                <a16:creationId xmlns:a16="http://schemas.microsoft.com/office/drawing/2014/main" id="{61D98F37-5E4E-494A-1AAB-098ECF9A4907}"/>
              </a:ext>
            </a:extLst>
          </p:cNvPr>
          <p:cNvSpPr txBox="1"/>
          <p:nvPr/>
        </p:nvSpPr>
        <p:spPr>
          <a:xfrm>
            <a:off x="7454704" y="2778505"/>
            <a:ext cx="939064" cy="646331"/>
          </a:xfrm>
          <a:prstGeom prst="rect">
            <a:avLst/>
          </a:prstGeom>
          <a:noFill/>
        </p:spPr>
        <p:txBody>
          <a:bodyPr wrap="square" rtlCol="0">
            <a:spAutoFit/>
          </a:bodyPr>
          <a:lstStyle/>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11/28</a:t>
            </a:r>
          </a:p>
          <a:p>
            <a:pPr algn="ctr"/>
            <a:r>
              <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4" name="四角形: 角を丸くする 63">
            <a:extLst>
              <a:ext uri="{FF2B5EF4-FFF2-40B4-BE49-F238E27FC236}">
                <a16:creationId xmlns:a16="http://schemas.microsoft.com/office/drawing/2014/main" id="{84BEA13B-9C1C-3805-405F-577BD17C5306}"/>
              </a:ext>
            </a:extLst>
          </p:cNvPr>
          <p:cNvSpPr/>
          <p:nvPr/>
        </p:nvSpPr>
        <p:spPr>
          <a:xfrm>
            <a:off x="7415444" y="5540793"/>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7702FE33-A5BC-04FC-DC99-929AB80CBE78}"/>
              </a:ext>
            </a:extLst>
          </p:cNvPr>
          <p:cNvSpPr txBox="1"/>
          <p:nvPr/>
        </p:nvSpPr>
        <p:spPr>
          <a:xfrm>
            <a:off x="7454704" y="5531045"/>
            <a:ext cx="939064" cy="646331"/>
          </a:xfrm>
          <a:prstGeom prst="rect">
            <a:avLst/>
          </a:prstGeom>
          <a:noFill/>
        </p:spPr>
        <p:txBody>
          <a:bodyPr wrap="square" rtlCol="0">
            <a:spAutoFit/>
          </a:bodyPr>
          <a:lstStyle/>
          <a:p>
            <a:pPr algn="ct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11/171</a:t>
            </a: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7" name="矢印: ストライプ 66">
            <a:extLst>
              <a:ext uri="{FF2B5EF4-FFF2-40B4-BE49-F238E27FC236}">
                <a16:creationId xmlns:a16="http://schemas.microsoft.com/office/drawing/2014/main" id="{B0454638-E484-13DE-AF98-F28977B72F75}"/>
              </a:ext>
            </a:extLst>
          </p:cNvPr>
          <p:cNvSpPr/>
          <p:nvPr/>
        </p:nvSpPr>
        <p:spPr>
          <a:xfrm>
            <a:off x="4819964" y="3429000"/>
            <a:ext cx="669372" cy="768684"/>
          </a:xfrm>
          <a:prstGeom prst="stripedRightArrow">
            <a:avLst>
              <a:gd name="adj1" fmla="val 45305"/>
              <a:gd name="adj2" fmla="val 44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シャツ, 男 が含まれている画像&#10;&#10;自動的に生成された説明">
            <a:extLst>
              <a:ext uri="{FF2B5EF4-FFF2-40B4-BE49-F238E27FC236}">
                <a16:creationId xmlns:a16="http://schemas.microsoft.com/office/drawing/2014/main" id="{5A11E673-74D4-A8DC-2726-36A1419B20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22000" y="4525460"/>
            <a:ext cx="1054926" cy="1602833"/>
          </a:xfrm>
          <a:prstGeom prst="rect">
            <a:avLst/>
          </a:prstGeom>
        </p:spPr>
      </p:pic>
      <p:sp>
        <p:nvSpPr>
          <p:cNvPr id="33"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41784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面接を実施するのは誰ですか？</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直属の上司（産業医の資格なし）が面接を行うこともありますか？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2181600"/>
            <a:ext cx="8229600" cy="376768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・長時間労働医師への面接指導を実施する医師は「面接指導実施医師」と呼ばれます。面接指導実施医師となるためには以下２つの要件を満たす必要があります。</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432000" marR="0" lvl="0" indent="-216000" algn="l" defTabSz="914400" rtl="0" eaLnBrk="1" fontAlgn="auto" latinLnBrk="0" hangingPunct="1">
              <a:lnSpc>
                <a:spcPct val="100000"/>
              </a:lnSpc>
              <a:spcBef>
                <a:spcPts val="60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①  面接指導対象医師が勤務する病院又は診療所の</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管理者でないこと</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648000" marR="0" lvl="0" indent="-432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②  医師の健康管理を行うのに必要な知識を修得させるための</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講習を修了している</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こと</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・このため、上記２つの要件を満たす場合は、産業医でなくても面接指導実施医師として面接指導を実施することができます。しかし、「長時間労働の医師への健康確保措置に関するマニュアル（令和２年</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12 </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月）」においては、「同じ部署の上司は避けることが望ましい」とされています。</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・面接指導の実施体制については、面接指導を受ける医師が</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安心して面接指導を受けられ</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本人の健康確保につながる適切な体制</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であるかどうかという観点から、医療機関ごとに整えられます。</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7" name="タイトル 1">
            <a:extLst>
              <a:ext uri="{FF2B5EF4-FFF2-40B4-BE49-F238E27FC236}">
                <a16:creationId xmlns:a16="http://schemas.microsoft.com/office/drawing/2014/main" id="{09C5F522-2675-3B3B-C60D-08FBDF47B977}"/>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医師の健康を守る働き方の新ルール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719133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面接指導で確認されるのはどういう内容ですか？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9600"/>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1893600"/>
            <a:ext cx="8229600" cy="1751424"/>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・面接指導実施医師が面接指導で確認すべき内容は、「勤務の状況」「睡眠の状況」「疲労の蓄積の状況」「心身の状況」となります。</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また、医療機関の管理者は、面接指導を適切に行うための情報（面接指導対象医師の氏名、勤務の状況、睡眠の状況、疲労の蓄積の状況、心身の状況等）を確認し、事前に面接指導実施医師へ提供する必要があります。</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7" name="タイトル 1">
            <a:extLst>
              <a:ext uri="{FF2B5EF4-FFF2-40B4-BE49-F238E27FC236}">
                <a16:creationId xmlns:a16="http://schemas.microsoft.com/office/drawing/2014/main" id="{09C5F522-2675-3B3B-C60D-08FBDF47B977}"/>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医師の健康を守る働き方の新ルール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5" name="図 4" descr="テーブル, 選手 が含まれている画像&#10;&#10;自動的に生成された説明">
            <a:extLst>
              <a:ext uri="{FF2B5EF4-FFF2-40B4-BE49-F238E27FC236}">
                <a16:creationId xmlns:a16="http://schemas.microsoft.com/office/drawing/2014/main" id="{E6964087-394D-A635-844D-B140E4680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71" y="3584938"/>
            <a:ext cx="3475596" cy="2834605"/>
          </a:xfrm>
          <a:prstGeom prst="rect">
            <a:avLst/>
          </a:prstGeom>
        </p:spPr>
      </p:pic>
    </p:spTree>
    <p:extLst>
      <p:ext uri="{BB962C8B-B14F-4D97-AF65-F5344CB8AC3E}">
        <p14:creationId xmlns:p14="http://schemas.microsoft.com/office/powerpoint/2010/main" val="231540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4CE8B42-553E-8477-8D4C-A4A0EC3643F8}"/>
              </a:ext>
            </a:extLst>
          </p:cNvPr>
          <p:cNvSpPr txBox="1"/>
          <p:nvPr/>
        </p:nvSpPr>
        <p:spPr>
          <a:xfrm>
            <a:off x="1022910" y="404664"/>
            <a:ext cx="7037184" cy="584775"/>
          </a:xfrm>
          <a:prstGeom prst="rect">
            <a:avLst/>
          </a:prstGeom>
          <a:noFill/>
        </p:spPr>
        <p:txBody>
          <a:bodyPr wrap="square">
            <a:spAutoFit/>
          </a:bodyPr>
          <a:lstStyle/>
          <a:p>
            <a:pPr marL="152400" indent="-152400" algn="ctr"/>
            <a:r>
              <a:rPr lang="ja-JP" altLang="en-US" sz="3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日本の医療を取り巻く状況は</a:t>
            </a:r>
            <a:r>
              <a:rPr lang="en-US" altLang="ja-JP" sz="32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p>
        </p:txBody>
      </p:sp>
      <p:sp>
        <p:nvSpPr>
          <p:cNvPr id="2" name="テキスト ボックス 1">
            <a:extLst>
              <a:ext uri="{FF2B5EF4-FFF2-40B4-BE49-F238E27FC236}">
                <a16:creationId xmlns:a16="http://schemas.microsoft.com/office/drawing/2014/main" id="{7343C398-F1A8-8992-E207-6BDE0E1BFED3}"/>
              </a:ext>
            </a:extLst>
          </p:cNvPr>
          <p:cNvSpPr txBox="1"/>
          <p:nvPr/>
        </p:nvSpPr>
        <p:spPr>
          <a:xfrm>
            <a:off x="467544" y="1388393"/>
            <a:ext cx="3696881" cy="738664"/>
          </a:xfrm>
          <a:prstGeom prst="rect">
            <a:avLst/>
          </a:prstGeom>
          <a:noFill/>
        </p:spPr>
        <p:txBody>
          <a:bodyPr wrap="square">
            <a:spAutoFit/>
          </a:bodyPr>
          <a:lstStyle/>
          <a:p>
            <a:pPr marL="152400" indent="-152400" algn="ctr"/>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高齢者の増加に伴う</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医療需要</a:t>
            </a:r>
            <a:r>
              <a:rPr lang="ja-JP" altLang="en-US"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の</a:t>
            </a: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高まり</a:t>
            </a:r>
            <a:endParaRPr lang="en-US" altLang="ja-JP"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307726F-5035-1519-73D0-A4502292E794}"/>
              </a:ext>
            </a:extLst>
          </p:cNvPr>
          <p:cNvSpPr txBox="1"/>
          <p:nvPr/>
        </p:nvSpPr>
        <p:spPr>
          <a:xfrm>
            <a:off x="2570942" y="4143462"/>
            <a:ext cx="4002117" cy="1015663"/>
          </a:xfrm>
          <a:prstGeom prst="rect">
            <a:avLst/>
          </a:prstGeom>
          <a:noFill/>
        </p:spPr>
        <p:txBody>
          <a:bodyPr wrap="square">
            <a:spAutoFit/>
          </a:bodyPr>
          <a:lstStyle/>
          <a:p>
            <a:pPr marL="152400" indent="-152400" algn="ctr"/>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患者さんの</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生活や健康状態に合わせた</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総合的な医療の提供</a:t>
            </a:r>
            <a:endParaRPr lang="en-US" altLang="ja-JP" b="1" kern="100">
              <a:solidFill>
                <a:schemeClr val="bg2">
                  <a:lumMod val="10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BC0C92F-D76E-66AD-5FD1-95D97605C55C}"/>
              </a:ext>
            </a:extLst>
          </p:cNvPr>
          <p:cNvSpPr txBox="1"/>
          <p:nvPr/>
        </p:nvSpPr>
        <p:spPr>
          <a:xfrm>
            <a:off x="4711734" y="1388393"/>
            <a:ext cx="3696881" cy="1015663"/>
          </a:xfrm>
          <a:prstGeom prst="rect">
            <a:avLst/>
          </a:prstGeom>
          <a:noFill/>
        </p:spPr>
        <p:txBody>
          <a:bodyPr wrap="square">
            <a:spAutoFit/>
          </a:bodyPr>
          <a:lstStyle/>
          <a:p>
            <a:pPr marL="152400" indent="-152400" algn="ctr"/>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生活習慣病・悪性腫瘍治療を</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中心とする</a:t>
            </a:r>
            <a:endParaRPr lang="en-US" altLang="ja-JP"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医療ニーズの変化</a:t>
            </a:r>
            <a:endParaRPr lang="en-US" altLang="ja-JP" sz="24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右矢印 22">
            <a:extLst>
              <a:ext uri="{FF2B5EF4-FFF2-40B4-BE49-F238E27FC236}">
                <a16:creationId xmlns:a16="http://schemas.microsoft.com/office/drawing/2014/main" id="{69A395B6-CE2F-884F-7020-F593D7352D4A}"/>
              </a:ext>
            </a:extLst>
          </p:cNvPr>
          <p:cNvSpPr/>
          <p:nvPr/>
        </p:nvSpPr>
        <p:spPr>
          <a:xfrm>
            <a:off x="6286677" y="2956706"/>
            <a:ext cx="2587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C4A5E83-FF00-5CB8-2E16-C7FCB1283F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808" y="5087901"/>
            <a:ext cx="3456384" cy="1399191"/>
          </a:xfrm>
          <a:prstGeom prst="rect">
            <a:avLst/>
          </a:prstGeom>
        </p:spPr>
      </p:pic>
      <p:pic>
        <p:nvPicPr>
          <p:cNvPr id="6" name="図 5" descr="部屋, 光 が含まれている画像&#10;&#10;自動的に生成された説明">
            <a:extLst>
              <a:ext uri="{FF2B5EF4-FFF2-40B4-BE49-F238E27FC236}">
                <a16:creationId xmlns:a16="http://schemas.microsoft.com/office/drawing/2014/main" id="{A346BF42-BC3E-0B4C-EB8C-2F4958BDCA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8415" y="2597539"/>
            <a:ext cx="2068695" cy="1298599"/>
          </a:xfrm>
          <a:prstGeom prst="rect">
            <a:avLst/>
          </a:prstGeom>
        </p:spPr>
      </p:pic>
      <p:pic>
        <p:nvPicPr>
          <p:cNvPr id="10" name="図 9" descr="アイコン が含まれている画像&#10;&#10;自動的に生成された説明">
            <a:extLst>
              <a:ext uri="{FF2B5EF4-FFF2-40B4-BE49-F238E27FC236}">
                <a16:creationId xmlns:a16="http://schemas.microsoft.com/office/drawing/2014/main" id="{CC8D2FE5-D09B-D8CF-8EE6-DCBBA881C1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090" y="2184567"/>
            <a:ext cx="2615548" cy="1820497"/>
          </a:xfrm>
          <a:prstGeom prst="rect">
            <a:avLst/>
          </a:prstGeom>
        </p:spPr>
      </p:pic>
      <p:pic>
        <p:nvPicPr>
          <p:cNvPr id="14" name="図 13">
            <a:extLst>
              <a:ext uri="{FF2B5EF4-FFF2-40B4-BE49-F238E27FC236}">
                <a16:creationId xmlns:a16="http://schemas.microsoft.com/office/drawing/2014/main" id="{8CBF71FC-270A-89D3-B509-5E2A0FF8BA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1149" y="2549723"/>
            <a:ext cx="1795218" cy="1298599"/>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0357679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379217"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面接指導を受けたくない場合は、拒否できるのですか？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1893600"/>
            <a:ext cx="8379217" cy="2278045"/>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lvl="0" indent="-216000" algn="l">
              <a:spcBef>
                <a:spcPct val="0"/>
              </a:spcBef>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・本人からの申出がある場合に実施する労働安全衛生法による面接指導と異なり、時間外・休日労働が月</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100</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時間以上となることが見込まれる医師（面接指導対象医師）は</a:t>
            </a:r>
            <a:r>
              <a:rPr lang="ja-JP" altLang="en-US" sz="1600" dirty="0">
                <a:latin typeface="游ゴシック" panose="020B0400000000000000" pitchFamily="50" charset="-128"/>
                <a:ea typeface="游ゴシック" panose="020B0400000000000000" pitchFamily="50" charset="-128"/>
              </a:rPr>
              <a:t>、</a:t>
            </a:r>
            <a:r>
              <a:rPr lang="ja-JP" altLang="en-US" sz="1600" b="1" dirty="0">
                <a:solidFill>
                  <a:srgbClr val="4F81BD"/>
                </a:solidFill>
                <a:latin typeface="游ゴシック" panose="020B0400000000000000" pitchFamily="50" charset="-128"/>
                <a:ea typeface="游ゴシック" panose="020B0400000000000000" pitchFamily="50" charset="-128"/>
              </a:rPr>
              <a:t>本人の希望の有無にかかわらず、面接指導を受けなければなりません</a:t>
            </a:r>
            <a:r>
              <a:rPr lang="ja-JP" altLang="en-US" sz="1600" dirty="0">
                <a:latin typeface="游ゴシック" panose="020B0400000000000000" pitchFamily="50" charset="-128"/>
                <a:ea typeface="游ゴシック" panose="020B0400000000000000" pitchFamily="50" charset="-128"/>
              </a:rPr>
              <a:t>。</a:t>
            </a:r>
            <a:endParaRPr lang="en-US" altLang="ja-JP" sz="1600" dirty="0">
              <a:latin typeface="游ゴシック" panose="020B0400000000000000" pitchFamily="50" charset="-128"/>
              <a:ea typeface="游ゴシック" panose="020B0400000000000000" pitchFamily="50" charset="-128"/>
            </a:endParaRPr>
          </a:p>
          <a:p>
            <a:pPr marL="216000" lvl="0" indent="-216000" algn="l">
              <a:spcBef>
                <a:spcPct val="0"/>
              </a:spcBef>
              <a:defRPr/>
            </a:pP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lvl="0" indent="-216000" algn="l">
              <a:spcBef>
                <a:spcPct val="0"/>
              </a:spcBef>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・面接指導対象医師に相当の疲労が認められた場合は、面接指導実施医師から睡眠や休息等に関する助言や保健指導が行われます。</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自身の働き方と健康を見直す良い機会</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であると同時に、</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自分でも自覚していない疲労や睡眠負債に気づくことができる機会</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でもありますので、前向きに面接に臨みましょう。</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7" name="タイトル 1">
            <a:extLst>
              <a:ext uri="{FF2B5EF4-FFF2-40B4-BE49-F238E27FC236}">
                <a16:creationId xmlns:a16="http://schemas.microsoft.com/office/drawing/2014/main" id="{09C5F522-2675-3B3B-C60D-08FBDF47B977}"/>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医師の健康を守る働き方の新ルール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10" name="図 9" descr="光 が含まれている画像&#10;&#10;自動的に生成された説明">
            <a:extLst>
              <a:ext uri="{FF2B5EF4-FFF2-40B4-BE49-F238E27FC236}">
                <a16:creationId xmlns:a16="http://schemas.microsoft.com/office/drawing/2014/main" id="{6F2042C7-894B-5E4D-E070-0324066B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18" y="4433222"/>
            <a:ext cx="2069964" cy="1875955"/>
          </a:xfrm>
          <a:prstGeom prst="rect">
            <a:avLst/>
          </a:prstGeom>
        </p:spPr>
      </p:pic>
    </p:spTree>
    <p:extLst>
      <p:ext uri="{BB962C8B-B14F-4D97-AF65-F5344CB8AC3E}">
        <p14:creationId xmlns:p14="http://schemas.microsoft.com/office/powerpoint/2010/main" val="7511287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面接指導の結果によって、</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その後の働き方にはどういう影響が出ますか？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lIns="90000"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2178000"/>
            <a:ext cx="8229600" cy="3843288"/>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医療機関の管理者は、面接指導の結果に基づく面接指導実施医師の意見を聴くこととされています。この意見を受けて管理者が必要と認める場合には、管理者はその医師に対して、必要な就業上の措置を行う必要があります。</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就業上の措置は医師の健康状態に応じて検討されるものですが、例えば、当直・連続勤務の禁止や制限、就業内容・場所の変更、時間外労働の制限、就業日数や就業時間の制限などの措置が想定されます。自分としては多く働ける自信があったとしても、あくまでも、面接指導は</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医師の健康を守る</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ための仕組みであり、ひいては</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医療の安全を守る</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ためのものであることを理解しておきましょう。</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just"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 なお、面接指導の結果を問わず、時間外・休日労働が月</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155</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時間（＝年</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時間相当）を超えた医師に対しては、速やかに何らかの労働時間短縮のための具体的措置を行うことが、管理者には義務付けられています。</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7" name="タイトル 1">
            <a:extLst>
              <a:ext uri="{FF2B5EF4-FFF2-40B4-BE49-F238E27FC236}">
                <a16:creationId xmlns:a16="http://schemas.microsoft.com/office/drawing/2014/main" id="{09C5F522-2675-3B3B-C60D-08FBDF47B977}"/>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医師の健康を守る働き方の新ルール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2974487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勤務間インターバルはどの時点を始点に計算されるのでしょうか？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7" name="タイトル 1">
            <a:extLst>
              <a:ext uri="{FF2B5EF4-FFF2-40B4-BE49-F238E27FC236}">
                <a16:creationId xmlns:a16="http://schemas.microsoft.com/office/drawing/2014/main" id="{09C5F522-2675-3B3B-C60D-08FBDF47B977}"/>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医師の健康を守る働き方の新ルール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3" name="図 2">
            <a:extLst>
              <a:ext uri="{FF2B5EF4-FFF2-40B4-BE49-F238E27FC236}">
                <a16:creationId xmlns:a16="http://schemas.microsoft.com/office/drawing/2014/main" id="{4DD269C6-862A-24F6-928B-F0990FAD5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625" y="2823110"/>
            <a:ext cx="7232751" cy="3582405"/>
          </a:xfrm>
          <a:prstGeom prst="rect">
            <a:avLst/>
          </a:prstGeom>
        </p:spPr>
      </p:pic>
      <p:sp>
        <p:nvSpPr>
          <p:cNvPr id="13" name="タイトル 1">
            <a:extLst>
              <a:ext uri="{FF2B5EF4-FFF2-40B4-BE49-F238E27FC236}">
                <a16:creationId xmlns:a16="http://schemas.microsoft.com/office/drawing/2014/main" id="{E0F74245-916E-4E96-17C1-B1FA2E80F574}"/>
              </a:ext>
            </a:extLst>
          </p:cNvPr>
          <p:cNvSpPr txBox="1">
            <a:spLocks/>
          </p:cNvSpPr>
          <p:nvPr/>
        </p:nvSpPr>
        <p:spPr>
          <a:xfrm>
            <a:off x="457200" y="1893600"/>
            <a:ext cx="8229600" cy="779538"/>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indent="-216000" algn="l">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・勤務間インターバルの始点となる「始業」は、事前に勤務シフト等で予定された勤務の開始時となります。</a:t>
            </a:r>
          </a:p>
        </p:txBody>
      </p:sp>
      <p:sp>
        <p:nvSpPr>
          <p:cNvPr id="14" name="テキスト ボックス 13">
            <a:extLst>
              <a:ext uri="{FF2B5EF4-FFF2-40B4-BE49-F238E27FC236}">
                <a16:creationId xmlns:a16="http://schemas.microsoft.com/office/drawing/2014/main" id="{CC214650-4FBF-D129-A4C8-6915E87E0BEB}"/>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grpSp>
        <p:nvGrpSpPr>
          <p:cNvPr id="9" name="グループ化 8">
            <a:extLst>
              <a:ext uri="{FF2B5EF4-FFF2-40B4-BE49-F238E27FC236}">
                <a16:creationId xmlns:a16="http://schemas.microsoft.com/office/drawing/2014/main" id="{A6D3431E-77C9-414A-9D06-649BFB2F1864}"/>
              </a:ext>
            </a:extLst>
          </p:cNvPr>
          <p:cNvGrpSpPr/>
          <p:nvPr/>
        </p:nvGrpSpPr>
        <p:grpSpPr>
          <a:xfrm>
            <a:off x="3462696" y="3332065"/>
            <a:ext cx="1512168" cy="413195"/>
            <a:chOff x="9756576" y="1888949"/>
            <a:chExt cx="1512168" cy="413195"/>
          </a:xfrm>
        </p:grpSpPr>
        <p:sp>
          <p:nvSpPr>
            <p:cNvPr id="6" name="四角形: 角を丸くする 5">
              <a:extLst>
                <a:ext uri="{FF2B5EF4-FFF2-40B4-BE49-F238E27FC236}">
                  <a16:creationId xmlns:a16="http://schemas.microsoft.com/office/drawing/2014/main" id="{E6E8037B-5E33-42C4-898A-BB8A14F1BDCA}"/>
                </a:ext>
              </a:extLst>
            </p:cNvPr>
            <p:cNvSpPr/>
            <p:nvPr/>
          </p:nvSpPr>
          <p:spPr>
            <a:xfrm>
              <a:off x="9756576" y="2060848"/>
              <a:ext cx="1512168" cy="241296"/>
            </a:xfrm>
            <a:prstGeom prst="roundRect">
              <a:avLst/>
            </a:prstGeom>
            <a:solidFill>
              <a:srgbClr val="E9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Yu Gothic Medium" panose="020B0500000000000000" pitchFamily="50" charset="-128"/>
                  <a:ea typeface="Yu Gothic Medium" panose="020B0500000000000000" pitchFamily="50" charset="-128"/>
                </a:rPr>
                <a:t>勤務間インターバル</a:t>
              </a:r>
            </a:p>
          </p:txBody>
        </p:sp>
        <p:sp>
          <p:nvSpPr>
            <p:cNvPr id="8" name="二等辺三角形 7">
              <a:extLst>
                <a:ext uri="{FF2B5EF4-FFF2-40B4-BE49-F238E27FC236}">
                  <a16:creationId xmlns:a16="http://schemas.microsoft.com/office/drawing/2014/main" id="{196D0E31-C114-401D-8963-9D7EE8579037}"/>
                </a:ext>
              </a:extLst>
            </p:cNvPr>
            <p:cNvSpPr/>
            <p:nvPr/>
          </p:nvSpPr>
          <p:spPr>
            <a:xfrm>
              <a:off x="10409396" y="1888949"/>
              <a:ext cx="217162" cy="241296"/>
            </a:xfrm>
            <a:prstGeom prst="triangle">
              <a:avLst/>
            </a:prstGeom>
            <a:solidFill>
              <a:srgbClr val="E9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2" name="グループ化 21">
            <a:extLst>
              <a:ext uri="{FF2B5EF4-FFF2-40B4-BE49-F238E27FC236}">
                <a16:creationId xmlns:a16="http://schemas.microsoft.com/office/drawing/2014/main" id="{1F8F3BE5-E76F-4AAC-A2DA-8A7723FC9A80}"/>
              </a:ext>
            </a:extLst>
          </p:cNvPr>
          <p:cNvGrpSpPr/>
          <p:nvPr/>
        </p:nvGrpSpPr>
        <p:grpSpPr>
          <a:xfrm>
            <a:off x="6136720" y="4543859"/>
            <a:ext cx="1512168" cy="413195"/>
            <a:chOff x="9510502" y="1888949"/>
            <a:chExt cx="1512168" cy="413195"/>
          </a:xfrm>
        </p:grpSpPr>
        <p:sp>
          <p:nvSpPr>
            <p:cNvPr id="23" name="四角形: 角を丸くする 22">
              <a:extLst>
                <a:ext uri="{FF2B5EF4-FFF2-40B4-BE49-F238E27FC236}">
                  <a16:creationId xmlns:a16="http://schemas.microsoft.com/office/drawing/2014/main" id="{E5F8FD6D-7291-4C8F-A220-3FEE4C0AE63E}"/>
                </a:ext>
              </a:extLst>
            </p:cNvPr>
            <p:cNvSpPr/>
            <p:nvPr/>
          </p:nvSpPr>
          <p:spPr>
            <a:xfrm>
              <a:off x="9510502" y="2060848"/>
              <a:ext cx="1512168" cy="241296"/>
            </a:xfrm>
            <a:prstGeom prst="roundRect">
              <a:avLst/>
            </a:prstGeom>
            <a:solidFill>
              <a:srgbClr val="E9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Yu Gothic Medium" panose="020B0500000000000000" pitchFamily="50" charset="-128"/>
                  <a:ea typeface="Yu Gothic Medium" panose="020B0500000000000000" pitchFamily="50" charset="-128"/>
                </a:rPr>
                <a:t>勤務間インターバル</a:t>
              </a:r>
            </a:p>
          </p:txBody>
        </p:sp>
        <p:sp>
          <p:nvSpPr>
            <p:cNvPr id="24" name="二等辺三角形 23">
              <a:extLst>
                <a:ext uri="{FF2B5EF4-FFF2-40B4-BE49-F238E27FC236}">
                  <a16:creationId xmlns:a16="http://schemas.microsoft.com/office/drawing/2014/main" id="{7D63D3E0-479B-4E93-B4B2-527F76E2BB44}"/>
                </a:ext>
              </a:extLst>
            </p:cNvPr>
            <p:cNvSpPr/>
            <p:nvPr/>
          </p:nvSpPr>
          <p:spPr>
            <a:xfrm>
              <a:off x="10409396" y="1888949"/>
              <a:ext cx="217162" cy="241296"/>
            </a:xfrm>
            <a:prstGeom prst="triangle">
              <a:avLst/>
            </a:prstGeom>
            <a:solidFill>
              <a:srgbClr val="E9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5" name="グループ化 24">
            <a:extLst>
              <a:ext uri="{FF2B5EF4-FFF2-40B4-BE49-F238E27FC236}">
                <a16:creationId xmlns:a16="http://schemas.microsoft.com/office/drawing/2014/main" id="{8D00B206-6A2B-4C79-83F9-9F7C24A7686D}"/>
              </a:ext>
            </a:extLst>
          </p:cNvPr>
          <p:cNvGrpSpPr/>
          <p:nvPr/>
        </p:nvGrpSpPr>
        <p:grpSpPr>
          <a:xfrm>
            <a:off x="5729974" y="5661248"/>
            <a:ext cx="1512168" cy="413195"/>
            <a:chOff x="9756576" y="1888949"/>
            <a:chExt cx="1512168" cy="413195"/>
          </a:xfrm>
        </p:grpSpPr>
        <p:sp>
          <p:nvSpPr>
            <p:cNvPr id="26" name="四角形: 角を丸くする 25">
              <a:extLst>
                <a:ext uri="{FF2B5EF4-FFF2-40B4-BE49-F238E27FC236}">
                  <a16:creationId xmlns:a16="http://schemas.microsoft.com/office/drawing/2014/main" id="{F94A271D-42DD-4EAB-9C13-A6D54D26C45A}"/>
                </a:ext>
              </a:extLst>
            </p:cNvPr>
            <p:cNvSpPr/>
            <p:nvPr/>
          </p:nvSpPr>
          <p:spPr>
            <a:xfrm>
              <a:off x="9756576" y="2060848"/>
              <a:ext cx="1512168" cy="241296"/>
            </a:xfrm>
            <a:prstGeom prst="roundRect">
              <a:avLst/>
            </a:prstGeom>
            <a:solidFill>
              <a:srgbClr val="E9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Yu Gothic Medium" panose="020B0500000000000000" pitchFamily="50" charset="-128"/>
                  <a:ea typeface="Yu Gothic Medium" panose="020B0500000000000000" pitchFamily="50" charset="-128"/>
                </a:rPr>
                <a:t>勤務間インターバル</a:t>
              </a:r>
            </a:p>
          </p:txBody>
        </p:sp>
        <p:sp>
          <p:nvSpPr>
            <p:cNvPr id="27" name="二等辺三角形 26">
              <a:extLst>
                <a:ext uri="{FF2B5EF4-FFF2-40B4-BE49-F238E27FC236}">
                  <a16:creationId xmlns:a16="http://schemas.microsoft.com/office/drawing/2014/main" id="{93CB5F99-EDEC-4884-A8D2-0783BD21496A}"/>
                </a:ext>
              </a:extLst>
            </p:cNvPr>
            <p:cNvSpPr/>
            <p:nvPr/>
          </p:nvSpPr>
          <p:spPr>
            <a:xfrm>
              <a:off x="10409396" y="1888949"/>
              <a:ext cx="217162" cy="241296"/>
            </a:xfrm>
            <a:prstGeom prst="triangle">
              <a:avLst/>
            </a:prstGeom>
            <a:solidFill>
              <a:srgbClr val="E9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0" name="楕円 9">
            <a:extLst>
              <a:ext uri="{FF2B5EF4-FFF2-40B4-BE49-F238E27FC236}">
                <a16:creationId xmlns:a16="http://schemas.microsoft.com/office/drawing/2014/main" id="{60B307C7-85E1-4124-A558-F13F1F727E87}"/>
              </a:ext>
            </a:extLst>
          </p:cNvPr>
          <p:cNvSpPr>
            <a:spLocks noChangeAspect="1"/>
          </p:cNvSpPr>
          <p:nvPr/>
        </p:nvSpPr>
        <p:spPr>
          <a:xfrm>
            <a:off x="934777" y="3318412"/>
            <a:ext cx="475488" cy="47548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CAC2256-A256-44DE-8BB7-9FDE12B33EBA}"/>
              </a:ext>
            </a:extLst>
          </p:cNvPr>
          <p:cNvSpPr>
            <a:spLocks noChangeAspect="1"/>
          </p:cNvSpPr>
          <p:nvPr/>
        </p:nvSpPr>
        <p:spPr>
          <a:xfrm>
            <a:off x="946332" y="4543859"/>
            <a:ext cx="475488" cy="47548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3E9706F5-9A21-4A02-8191-1EB7A98CD933}"/>
              </a:ext>
            </a:extLst>
          </p:cNvPr>
          <p:cNvSpPr>
            <a:spLocks noChangeAspect="1"/>
          </p:cNvSpPr>
          <p:nvPr/>
        </p:nvSpPr>
        <p:spPr>
          <a:xfrm>
            <a:off x="944439" y="5650684"/>
            <a:ext cx="475488" cy="47548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053E489-558F-4936-9FFC-23126991BB75}"/>
              </a:ext>
            </a:extLst>
          </p:cNvPr>
          <p:cNvSpPr>
            <a:spLocks noChangeAspect="1"/>
          </p:cNvSpPr>
          <p:nvPr/>
        </p:nvSpPr>
        <p:spPr>
          <a:xfrm>
            <a:off x="5008535" y="3318412"/>
            <a:ext cx="475488" cy="47548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26E47D08-56D4-48DA-A40B-266F5DBFDE33}"/>
              </a:ext>
            </a:extLst>
          </p:cNvPr>
          <p:cNvSpPr>
            <a:spLocks noChangeAspect="1"/>
          </p:cNvSpPr>
          <p:nvPr/>
        </p:nvSpPr>
        <p:spPr>
          <a:xfrm>
            <a:off x="4337690" y="4543859"/>
            <a:ext cx="475488" cy="47548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2430B0E2-61AD-4B56-80E0-751060FB1B65}"/>
              </a:ext>
            </a:extLst>
          </p:cNvPr>
          <p:cNvSpPr>
            <a:spLocks noChangeAspect="1"/>
          </p:cNvSpPr>
          <p:nvPr/>
        </p:nvSpPr>
        <p:spPr>
          <a:xfrm>
            <a:off x="7730269" y="4543859"/>
            <a:ext cx="475488" cy="47548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0E141ABD-09A8-4C8A-A1BB-728F507E1050}"/>
              </a:ext>
            </a:extLst>
          </p:cNvPr>
          <p:cNvSpPr>
            <a:spLocks noChangeAspect="1"/>
          </p:cNvSpPr>
          <p:nvPr/>
        </p:nvSpPr>
        <p:spPr>
          <a:xfrm>
            <a:off x="7576880" y="5650684"/>
            <a:ext cx="475488" cy="47548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30071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代償休息が付与されると、</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本来働く予定だった勤務時間が短くなるのですか？</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2181600"/>
            <a:ext cx="8229600" cy="3839688"/>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・医療機関の管理者は、予定された９時間又は</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18</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時間の連続した休息時間中にやむを得ない理由により発生した労働に従事した場合には、従事した労働時間に相当する休息時間を付与する必要があり、この休息時間が代償休息となります。</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latin typeface="游ゴシック" panose="020B0400000000000000" pitchFamily="50" charset="-128"/>
                <a:ea typeface="游ゴシック" panose="020B0400000000000000" pitchFamily="50" charset="-128"/>
              </a:rPr>
              <a:t>・</a:t>
            </a:r>
            <a:r>
              <a:rPr kumimoji="1" lang="ja-JP" altLang="en-US" sz="1600" b="1" dirty="0">
                <a:solidFill>
                  <a:srgbClr val="FF625A"/>
                </a:solidFill>
                <a:latin typeface="游ゴシック" panose="020B0400000000000000" pitchFamily="50" charset="-128"/>
                <a:ea typeface="游ゴシック" panose="020B0400000000000000" pitchFamily="50" charset="-128"/>
              </a:rPr>
              <a:t>代償休息の付与は、できるだけ早い時期に、所定労働時間中における時間休の取得や、勤務間インターバルの延長を原則に行われることが想定されています</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ので、この場合には、次の日などに本来働く予定だった時間が短くなることもあるでしょう。一方、</a:t>
            </a:r>
            <a:r>
              <a:rPr kumimoji="1" lang="ja-JP" altLang="en-US" sz="1600" b="1" dirty="0">
                <a:solidFill>
                  <a:srgbClr val="4F81BD"/>
                </a:solidFill>
                <a:latin typeface="游ゴシック" panose="020B0400000000000000" pitchFamily="50" charset="-128"/>
                <a:ea typeface="游ゴシック" panose="020B0400000000000000" pitchFamily="50" charset="-128"/>
              </a:rPr>
              <a:t>法定休日</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）などがその</a:t>
            </a:r>
            <a:r>
              <a:rPr kumimoji="1" lang="ja-JP" altLang="en-US" sz="1600" b="1" dirty="0">
                <a:solidFill>
                  <a:srgbClr val="4F81BD"/>
                </a:solidFill>
                <a:latin typeface="游ゴシック" panose="020B0400000000000000" pitchFamily="50" charset="-128"/>
                <a:ea typeface="游ゴシック" panose="020B0400000000000000" pitchFamily="50" charset="-128"/>
              </a:rPr>
              <a:t>代償休息に充てられること</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もあり得ますので、この場合には本来働く予定だった時間が短くなることはないかもしれません。</a:t>
            </a: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540000" marR="0" lvl="0" indent="-540000" algn="l" defTabSz="914400" rtl="0" eaLnBrk="1" fontAlgn="auto" latinLnBrk="0" hangingPunct="1">
              <a:lnSpc>
                <a:spcPct val="100000"/>
              </a:lnSpc>
              <a:spcBef>
                <a:spcPts val="1200"/>
              </a:spcBef>
              <a:spcAft>
                <a:spcPts val="0"/>
              </a:spcAft>
              <a:buClrTx/>
              <a:buSzTx/>
              <a:buFontTx/>
              <a:buNone/>
              <a:tabLst/>
              <a:defRPr/>
            </a:pP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）労働基準法により、使用者が毎週少なくとも１回与えなければならないとされている休日で、土曜日や日曜日のことが多い。</a:t>
            </a:r>
            <a:endParaRPr kumimoji="1"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・医療機関の代償休息付与のルールについては、</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勤務している医療機関の就業規則等においてルールが定められる</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ことになりますので、ルールの確認を行いましょう。</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7" name="タイトル 1">
            <a:extLst>
              <a:ext uri="{FF2B5EF4-FFF2-40B4-BE49-F238E27FC236}">
                <a16:creationId xmlns:a16="http://schemas.microsoft.com/office/drawing/2014/main" id="{09C5F522-2675-3B3B-C60D-08FBDF47B977}"/>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医師の健康を守る働き方の新ルール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2583957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臨床研修医の場合、勤務間インターバルや代償休息のルールが</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異なると聞きましたが、具体的にどう違うのでしょうか？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2181598"/>
            <a:ext cx="8229600" cy="4176000"/>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始業から</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24</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時間以内に９時間の連続した休息時間を確保</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することを原則とする点は臨床研修医以外の医師と同じですが、</a:t>
            </a:r>
            <a:r>
              <a:rPr kumimoji="1"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C-1</a:t>
            </a: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水準が適用される臨床研修医については、</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臨床研修における必要性から、指導医の勤務に合わせた</a:t>
            </a:r>
            <a:r>
              <a:rPr lang="en-US" altLang="ja-JP" sz="1600" b="1" dirty="0">
                <a:solidFill>
                  <a:srgbClr val="4F81BD"/>
                </a:solidFill>
                <a:latin typeface="游ゴシック" panose="020B0400000000000000" pitchFamily="50" charset="-128"/>
                <a:ea typeface="游ゴシック" panose="020B0400000000000000" pitchFamily="50" charset="-128"/>
              </a:rPr>
              <a:t>24</a:t>
            </a:r>
            <a:r>
              <a:rPr lang="ja-JP" altLang="en-US" sz="1600" b="1" dirty="0">
                <a:solidFill>
                  <a:srgbClr val="4F81BD"/>
                </a:solidFill>
                <a:latin typeface="游ゴシック" panose="020B0400000000000000" pitchFamily="50" charset="-128"/>
                <a:ea typeface="游ゴシック" panose="020B0400000000000000" pitchFamily="50" charset="-128"/>
              </a:rPr>
              <a:t>時間の連続勤務時間とする必要がある場合</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は、その後</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24</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時間の勤務間インターバルを確保できるよう、勤務シフトが組まれます（</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始業から</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48</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時間以内に</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24</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時間の連続した休息時間の確保</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・また、</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代償休息の必要がないように勤務間インターバルの確保が徹底されます</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その上で、研修における必要性から、勤務間インターバル中に緊急の業務に従事した場合には、代償休息が与えられ、その代償休息は、「ローテーション中の診療科の研修期間の末日」か、「翌月末」までのいずれか早い日までの間に付与されます。</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なお、Ａ水準の適用される臨床研修医については、臨床研修医以外の医師と同様に、勤務間インターバルの履行は管理者の努力義務となりますが、適用水準にかかわらず臨床研修医は医師になったばかりであることには変わりはないため、各医療機関において、適切な勤怠管理と十分な休息時間を考えた勤務シフトが組まれることが望まれる点に変わりはありません。</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771200"/>
            <a:ext cx="5016630" cy="52200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7" name="タイトル 1">
            <a:extLst>
              <a:ext uri="{FF2B5EF4-FFF2-40B4-BE49-F238E27FC236}">
                <a16:creationId xmlns:a16="http://schemas.microsoft.com/office/drawing/2014/main" id="{09C5F522-2675-3B3B-C60D-08FBDF47B977}"/>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医師の健康を守る働き方の新ルール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2020694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EEC8B0E-E1DE-475C-8680-2FC280F362AE}"/>
              </a:ext>
            </a:extLst>
          </p:cNvPr>
          <p:cNvSpPr txBox="1"/>
          <p:nvPr/>
        </p:nvSpPr>
        <p:spPr>
          <a:xfrm>
            <a:off x="2113394" y="5741677"/>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日勤</a:t>
            </a:r>
          </a:p>
        </p:txBody>
      </p:sp>
      <p:sp>
        <p:nvSpPr>
          <p:cNvPr id="34" name="右矢印 8213">
            <a:extLst>
              <a:ext uri="{FF2B5EF4-FFF2-40B4-BE49-F238E27FC236}">
                <a16:creationId xmlns:a16="http://schemas.microsoft.com/office/drawing/2014/main" id="{D4F43A2A-C955-4FC9-881E-ACBB4E605714}"/>
              </a:ext>
            </a:extLst>
          </p:cNvPr>
          <p:cNvSpPr/>
          <p:nvPr/>
        </p:nvSpPr>
        <p:spPr>
          <a:xfrm>
            <a:off x="1820661" y="2709539"/>
            <a:ext cx="2099212" cy="27018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19D1C5BC-3185-4DCA-A570-B00A54AE0A62}"/>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始業</a:t>
            </a:r>
          </a:p>
        </p:txBody>
      </p:sp>
      <p:sp>
        <p:nvSpPr>
          <p:cNvPr id="36" name="テキスト ボックス 35">
            <a:extLst>
              <a:ext uri="{FF2B5EF4-FFF2-40B4-BE49-F238E27FC236}">
                <a16:creationId xmlns:a16="http://schemas.microsoft.com/office/drawing/2014/main" id="{15DA9A0F-5B5D-4786-916A-C0CACD32C98F}"/>
              </a:ext>
            </a:extLst>
          </p:cNvPr>
          <p:cNvSpPr txBox="1"/>
          <p:nvPr/>
        </p:nvSpPr>
        <p:spPr>
          <a:xfrm>
            <a:off x="3989641" y="3719170"/>
            <a:ext cx="1161734"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終業</a:t>
            </a:r>
          </a:p>
        </p:txBody>
      </p:sp>
      <p:sp>
        <p:nvSpPr>
          <p:cNvPr id="38" name="テキスト ボックス 37">
            <a:extLst>
              <a:ext uri="{FF2B5EF4-FFF2-40B4-BE49-F238E27FC236}">
                <a16:creationId xmlns:a16="http://schemas.microsoft.com/office/drawing/2014/main" id="{8E14C349-36A6-4EB7-9DA4-942D7E0B3C1F}"/>
              </a:ext>
            </a:extLst>
          </p:cNvPr>
          <p:cNvSpPr txBox="1"/>
          <p:nvPr/>
        </p:nvSpPr>
        <p:spPr>
          <a:xfrm>
            <a:off x="6870050" y="3719170"/>
            <a:ext cx="1161734"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始業</a:t>
            </a:r>
          </a:p>
        </p:txBody>
      </p:sp>
      <p:pic>
        <p:nvPicPr>
          <p:cNvPr id="40" name="図 39" descr="時計が付いている｜｜｜ｐ&#10;&#10;中程度の精度で自動的に生成された説明">
            <a:extLst>
              <a:ext uri="{FF2B5EF4-FFF2-40B4-BE49-F238E27FC236}">
                <a16:creationId xmlns:a16="http://schemas.microsoft.com/office/drawing/2014/main" id="{1E24F29B-4FFF-401C-9902-AF99BE534D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1442" y="2186600"/>
            <a:ext cx="1298950" cy="1301446"/>
          </a:xfrm>
          <a:prstGeom prst="rect">
            <a:avLst/>
          </a:prstGeom>
        </p:spPr>
      </p:pic>
      <p:pic>
        <p:nvPicPr>
          <p:cNvPr id="41" name="図 40" descr="時計が付いている｜｜｜ｐ&#10;&#10;中程度の精度で自動的に生成された説明">
            <a:extLst>
              <a:ext uri="{FF2B5EF4-FFF2-40B4-BE49-F238E27FC236}">
                <a16:creationId xmlns:a16="http://schemas.microsoft.com/office/drawing/2014/main" id="{686BB5B7-66BD-4874-B203-8CD7B64C65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599" y="2187848"/>
            <a:ext cx="1298950" cy="1298950"/>
          </a:xfrm>
          <a:prstGeom prst="rect">
            <a:avLst/>
          </a:prstGeom>
        </p:spPr>
      </p:pic>
      <p:sp>
        <p:nvSpPr>
          <p:cNvPr id="44" name="テキスト ボックス 43">
            <a:extLst>
              <a:ext uri="{FF2B5EF4-FFF2-40B4-BE49-F238E27FC236}">
                <a16:creationId xmlns:a16="http://schemas.microsoft.com/office/drawing/2014/main" id="{B96929D7-12F8-4027-8C51-81BC37D9BB8E}"/>
              </a:ext>
            </a:extLst>
          </p:cNvPr>
          <p:cNvSpPr txBox="1"/>
          <p:nvPr/>
        </p:nvSpPr>
        <p:spPr>
          <a:xfrm>
            <a:off x="5220072" y="1844824"/>
            <a:ext cx="1503014" cy="677108"/>
          </a:xfrm>
          <a:prstGeom prst="rect">
            <a:avLst/>
          </a:prstGeom>
          <a:noFill/>
        </p:spPr>
        <p:txBody>
          <a:bodyPr wrap="square" rtlCol="0">
            <a:spAutoFit/>
          </a:bodyPr>
          <a:lstStyle/>
          <a:p>
            <a:pPr algn="ctr"/>
            <a:r>
              <a:rPr lang="en-US" altLang="ja-JP" sz="2400" b="1">
                <a:solidFill>
                  <a:srgbClr val="FF625A"/>
                </a:solidFill>
                <a:latin typeface="游ゴシック" panose="020B0400000000000000" pitchFamily="50" charset="-128"/>
                <a:ea typeface="游ゴシック" panose="020B0400000000000000" pitchFamily="50" charset="-128"/>
              </a:rPr>
              <a:t>9</a:t>
            </a:r>
            <a:r>
              <a:rPr lang="ja-JP" altLang="en-US" sz="1600" b="1">
                <a:solidFill>
                  <a:srgbClr val="FF625A"/>
                </a:solidFill>
                <a:latin typeface="游ゴシック" panose="020B0400000000000000" pitchFamily="50" charset="-128"/>
                <a:ea typeface="游ゴシック" panose="020B0400000000000000" pitchFamily="50" charset="-128"/>
              </a:rPr>
              <a:t>時間</a:t>
            </a:r>
            <a:endParaRPr lang="en-US" altLang="ja-JP" sz="1600" b="1">
              <a:solidFill>
                <a:srgbClr val="FF625A"/>
              </a:solidFill>
              <a:latin typeface="游ゴシック" panose="020B0400000000000000" pitchFamily="50" charset="-128"/>
              <a:ea typeface="游ゴシック" panose="020B0400000000000000" pitchFamily="50" charset="-128"/>
            </a:endParaRPr>
          </a:p>
          <a:p>
            <a:pPr algn="ctr"/>
            <a:r>
              <a:rPr lang="ja-JP" altLang="en-US" sz="1400" b="1">
                <a:solidFill>
                  <a:srgbClr val="FF625A"/>
                </a:solidFill>
                <a:latin typeface="游ゴシック" panose="020B0400000000000000" pitchFamily="50" charset="-128"/>
                <a:ea typeface="游ゴシック" panose="020B0400000000000000" pitchFamily="50" charset="-128"/>
              </a:rPr>
              <a:t>インターバル</a:t>
            </a:r>
          </a:p>
        </p:txBody>
      </p:sp>
      <p:sp>
        <p:nvSpPr>
          <p:cNvPr id="45" name="テキスト ボックス 44">
            <a:extLst>
              <a:ext uri="{FF2B5EF4-FFF2-40B4-BE49-F238E27FC236}">
                <a16:creationId xmlns:a16="http://schemas.microsoft.com/office/drawing/2014/main" id="{D8244500-2395-4F2F-8662-CDF7CFAB4635}"/>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46" name="テキスト ボックス 45">
            <a:extLst>
              <a:ext uri="{FF2B5EF4-FFF2-40B4-BE49-F238E27FC236}">
                <a16:creationId xmlns:a16="http://schemas.microsoft.com/office/drawing/2014/main" id="{DD72510F-754A-40F7-9694-F76AF785767E}"/>
              </a:ext>
            </a:extLst>
          </p:cNvPr>
          <p:cNvSpPr txBox="1"/>
          <p:nvPr/>
        </p:nvSpPr>
        <p:spPr>
          <a:xfrm>
            <a:off x="4283968" y="1848176"/>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PM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E1F2E4BC-D131-4ADF-970D-AF43D2682835}"/>
              </a:ext>
            </a:extLst>
          </p:cNvPr>
          <p:cNvSpPr txBox="1"/>
          <p:nvPr/>
        </p:nvSpPr>
        <p:spPr>
          <a:xfrm>
            <a:off x="6906580" y="1838274"/>
            <a:ext cx="1049796" cy="338554"/>
          </a:xfrm>
          <a:prstGeom prst="rect">
            <a:avLst/>
          </a:prstGeom>
          <a:noFill/>
        </p:spPr>
        <p:txBody>
          <a:bodyPr wrap="square" rtlCol="0">
            <a:spAutoFit/>
          </a:bodyPr>
          <a:lstStyle/>
          <a:p>
            <a:pPr algn="ctr"/>
            <a:r>
              <a:rPr lang="ja-JP" altLang="en-US" sz="1600" b="1">
                <a:solidFill>
                  <a:schemeClr val="accent1"/>
                </a:solidFill>
                <a:latin typeface="游ゴシック" panose="020B0400000000000000" pitchFamily="50" charset="-128"/>
                <a:ea typeface="游ゴシック" panose="020B0400000000000000" pitchFamily="50" charset="-128"/>
              </a:rPr>
              <a:t>翌日</a:t>
            </a: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a:solidFill>
                <a:schemeClr val="accent1"/>
              </a:solidFill>
              <a:latin typeface="游ゴシック" panose="020B0400000000000000" pitchFamily="50" charset="-128"/>
              <a:ea typeface="游ゴシック" panose="020B0400000000000000" pitchFamily="50" charset="-128"/>
            </a:endParaRPr>
          </a:p>
        </p:txBody>
      </p:sp>
      <p:sp>
        <p:nvSpPr>
          <p:cNvPr id="50" name="テキスト ボックス 49">
            <a:extLst>
              <a:ext uri="{FF2B5EF4-FFF2-40B4-BE49-F238E27FC236}">
                <a16:creationId xmlns:a16="http://schemas.microsoft.com/office/drawing/2014/main" id="{0E9F6428-8B73-4B33-8B75-31142B727BAF}"/>
              </a:ext>
            </a:extLst>
          </p:cNvPr>
          <p:cNvSpPr txBox="1"/>
          <p:nvPr/>
        </p:nvSpPr>
        <p:spPr>
          <a:xfrm>
            <a:off x="7658738" y="5741677"/>
            <a:ext cx="1161734" cy="307777"/>
          </a:xfrm>
          <a:prstGeom prst="rect">
            <a:avLst/>
          </a:prstGeom>
          <a:noFill/>
        </p:spPr>
        <p:txBody>
          <a:bodyPr wrap="square" rtlCol="0">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日勤</a:t>
            </a:r>
          </a:p>
        </p:txBody>
      </p:sp>
      <p:sp>
        <p:nvSpPr>
          <p:cNvPr id="51" name="左大かっこ 50">
            <a:extLst>
              <a:ext uri="{FF2B5EF4-FFF2-40B4-BE49-F238E27FC236}">
                <a16:creationId xmlns:a16="http://schemas.microsoft.com/office/drawing/2014/main" id="{6FA09A2E-6935-4E24-9574-4ADB40E56A08}"/>
              </a:ext>
            </a:extLst>
          </p:cNvPr>
          <p:cNvSpPr/>
          <p:nvPr/>
        </p:nvSpPr>
        <p:spPr>
          <a:xfrm rot="5400000">
            <a:off x="4186551" y="-782594"/>
            <a:ext cx="215443" cy="495345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54C860E-AB66-4A44-88E7-68291AAE7C5F}"/>
              </a:ext>
            </a:extLst>
          </p:cNvPr>
          <p:cNvSpPr txBox="1"/>
          <p:nvPr/>
        </p:nvSpPr>
        <p:spPr>
          <a:xfrm>
            <a:off x="3474876" y="1124744"/>
            <a:ext cx="1503014" cy="461665"/>
          </a:xfrm>
          <a:prstGeom prst="rect">
            <a:avLst/>
          </a:prstGeom>
          <a:noFill/>
        </p:spPr>
        <p:txBody>
          <a:bodyPr wrap="square" rtlCol="0">
            <a:spAutoFit/>
          </a:bodyPr>
          <a:lstStyle/>
          <a:p>
            <a:pPr algn="ctr"/>
            <a:r>
              <a:rPr lang="en-US" altLang="ja-JP" sz="2400" b="1">
                <a:solidFill>
                  <a:schemeClr val="accent1"/>
                </a:solidFill>
                <a:latin typeface="游ゴシック" panose="020B0400000000000000" pitchFamily="50" charset="-128"/>
                <a:ea typeface="游ゴシック" panose="020B0400000000000000" pitchFamily="50" charset="-128"/>
              </a:rPr>
              <a:t>24</a:t>
            </a:r>
            <a:r>
              <a:rPr lang="ja-JP" altLang="en-US" sz="1600" b="1">
                <a:solidFill>
                  <a:schemeClr val="accent1"/>
                </a:solidFill>
                <a:latin typeface="游ゴシック" panose="020B0400000000000000" pitchFamily="50" charset="-128"/>
                <a:ea typeface="游ゴシック" panose="020B0400000000000000" pitchFamily="50" charset="-128"/>
              </a:rPr>
              <a:t>時間</a:t>
            </a:r>
            <a:endParaRPr lang="en-US" altLang="ja-JP" sz="1600" b="1">
              <a:solidFill>
                <a:schemeClr val="accent1"/>
              </a:solidFill>
              <a:latin typeface="游ゴシック" panose="020B0400000000000000" pitchFamily="50" charset="-128"/>
              <a:ea typeface="游ゴシック" panose="020B0400000000000000" pitchFamily="50" charset="-128"/>
            </a:endParaRPr>
          </a:p>
        </p:txBody>
      </p:sp>
      <p:sp>
        <p:nvSpPr>
          <p:cNvPr id="54" name="右矢印 51">
            <a:extLst>
              <a:ext uri="{FF2B5EF4-FFF2-40B4-BE49-F238E27FC236}">
                <a16:creationId xmlns:a16="http://schemas.microsoft.com/office/drawing/2014/main" id="{920D3EE1-EDD1-4E46-84C9-64E78E5D1430}"/>
              </a:ext>
            </a:extLst>
          </p:cNvPr>
          <p:cNvSpPr/>
          <p:nvPr/>
        </p:nvSpPr>
        <p:spPr>
          <a:xfrm>
            <a:off x="5220071" y="2711618"/>
            <a:ext cx="1550927" cy="26811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5" name="図 54" descr="時計が付いている｜｜｜ｐ&#10;&#10;中程度の精度で自動的に生成された説明">
            <a:extLst>
              <a:ext uri="{FF2B5EF4-FFF2-40B4-BE49-F238E27FC236}">
                <a16:creationId xmlns:a16="http://schemas.microsoft.com/office/drawing/2014/main" id="{EE73202B-9553-421B-B5F2-B2D9561216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9874" y="2186600"/>
            <a:ext cx="1300198" cy="1300198"/>
          </a:xfrm>
          <a:prstGeom prst="rect">
            <a:avLst/>
          </a:prstGeom>
        </p:spPr>
      </p:pic>
      <p:sp>
        <p:nvSpPr>
          <p:cNvPr id="56" name="左大かっこ 55">
            <a:extLst>
              <a:ext uri="{FF2B5EF4-FFF2-40B4-BE49-F238E27FC236}">
                <a16:creationId xmlns:a16="http://schemas.microsoft.com/office/drawing/2014/main" id="{31A4F0C1-2190-4FF9-9518-8DBF2954DB0E}"/>
              </a:ext>
            </a:extLst>
          </p:cNvPr>
          <p:cNvSpPr/>
          <p:nvPr/>
        </p:nvSpPr>
        <p:spPr>
          <a:xfrm rot="5400000">
            <a:off x="5887523" y="1897453"/>
            <a:ext cx="216024" cy="155092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F6614622-DE36-4C65-A4F4-C83BBAB869DE}"/>
              </a:ext>
            </a:extLst>
          </p:cNvPr>
          <p:cNvSpPr txBox="1"/>
          <p:nvPr/>
        </p:nvSpPr>
        <p:spPr>
          <a:xfrm>
            <a:off x="518599" y="6290112"/>
            <a:ext cx="4979435" cy="276999"/>
          </a:xfrm>
          <a:prstGeom prst="rect">
            <a:avLst/>
          </a:prstGeom>
          <a:noFill/>
        </p:spPr>
        <p:txBody>
          <a:bodyPr wrap="square" rtlCol="0">
            <a:spAutoFit/>
          </a:bodyPr>
          <a:lstStyle/>
          <a:p>
            <a:r>
              <a:rPr lang="en-US" altLang="ja-JP" sz="12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sp>
        <p:nvSpPr>
          <p:cNvPr id="58" name="テキスト ボックス 57">
            <a:extLst>
              <a:ext uri="{FF2B5EF4-FFF2-40B4-BE49-F238E27FC236}">
                <a16:creationId xmlns:a16="http://schemas.microsoft.com/office/drawing/2014/main" id="{CD7F2A1D-AED0-437F-BEFF-FC13C6C5D1FE}"/>
              </a:ext>
            </a:extLst>
          </p:cNvPr>
          <p:cNvSpPr txBox="1"/>
          <p:nvPr/>
        </p:nvSpPr>
        <p:spPr>
          <a:xfrm>
            <a:off x="480913" y="625584"/>
            <a:ext cx="8182174" cy="454189"/>
          </a:xfrm>
          <a:prstGeom prst="rect">
            <a:avLst/>
          </a:prstGeom>
          <a:noFill/>
        </p:spPr>
        <p:txBody>
          <a:bodyPr wrap="square">
            <a:no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9" name="四角形: 角を丸くする 58">
            <a:extLst>
              <a:ext uri="{FF2B5EF4-FFF2-40B4-BE49-F238E27FC236}">
                <a16:creationId xmlns:a16="http://schemas.microsoft.com/office/drawing/2014/main" id="{094F5505-4E23-439D-BE31-CACF3A3A8634}"/>
              </a:ext>
            </a:extLst>
          </p:cNvPr>
          <p:cNvSpPr/>
          <p:nvPr/>
        </p:nvSpPr>
        <p:spPr>
          <a:xfrm>
            <a:off x="306181" y="234073"/>
            <a:ext cx="8556793" cy="36513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latin typeface="游ゴシック" panose="020B0400000000000000" pitchFamily="50" charset="-128"/>
                <a:ea typeface="游ゴシック" panose="020B0400000000000000" pitchFamily="50" charset="-128"/>
              </a:rPr>
              <a:t>臨床研修医が通常業務を行う場合：インターバルの時間は</a:t>
            </a:r>
            <a:r>
              <a:rPr lang="ja-JP" altLang="en-US">
                <a:solidFill>
                  <a:schemeClr val="tx1">
                    <a:lumMod val="75000"/>
                    <a:lumOff val="25000"/>
                  </a:schemeClr>
                </a:solidFill>
                <a:latin typeface="游ゴシック" panose="020B0400000000000000" pitchFamily="50" charset="-128"/>
                <a:ea typeface="游ゴシック" panose="020B0400000000000000" pitchFamily="50" charset="-128"/>
              </a:rPr>
              <a:t>９</a:t>
            </a:r>
            <a:r>
              <a:rPr kumimoji="1" lang="ja-JP" altLang="en-US">
                <a:solidFill>
                  <a:schemeClr val="tx1">
                    <a:lumMod val="75000"/>
                    <a:lumOff val="25000"/>
                  </a:schemeClr>
                </a:solidFill>
                <a:latin typeface="游ゴシック" panose="020B0400000000000000" pitchFamily="50" charset="-128"/>
                <a:ea typeface="游ゴシック" panose="020B0400000000000000" pitchFamily="50" charset="-128"/>
              </a:rPr>
              <a:t>時間</a:t>
            </a:r>
            <a:r>
              <a:rPr kumimoji="1" lang="ja-JP" altLang="en-US" sz="1000">
                <a:solidFill>
                  <a:schemeClr val="tx1">
                    <a:lumMod val="75000"/>
                    <a:lumOff val="25000"/>
                  </a:schemeClr>
                </a:solidFill>
                <a:latin typeface="游ゴシック" panose="020B0400000000000000" pitchFamily="50" charset="-128"/>
                <a:ea typeface="游ゴシック" panose="020B0400000000000000" pitchFamily="50" charset="-128"/>
              </a:rPr>
              <a:t>（他の水準適用医師と同様）</a:t>
            </a:r>
          </a:p>
        </p:txBody>
      </p:sp>
      <p:pic>
        <p:nvPicPr>
          <p:cNvPr id="4" name="図 3" descr="時計 が含まれている画像&#10;&#10;自動的に生成された説明">
            <a:extLst>
              <a:ext uri="{FF2B5EF4-FFF2-40B4-BE49-F238E27FC236}">
                <a16:creationId xmlns:a16="http://schemas.microsoft.com/office/drawing/2014/main" id="{917A1F8C-5FFC-AEA4-6576-20B741ED6C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616" y="4301088"/>
            <a:ext cx="1280822" cy="1252299"/>
          </a:xfrm>
          <a:prstGeom prst="rect">
            <a:avLst/>
          </a:prstGeom>
        </p:spPr>
      </p:pic>
      <p:pic>
        <p:nvPicPr>
          <p:cNvPr id="7" name="図 6" descr="記号, 時計, ストリート, ウィンドウ が含まれている画像&#10;&#10;自動的に生成された説明">
            <a:extLst>
              <a:ext uri="{FF2B5EF4-FFF2-40B4-BE49-F238E27FC236}">
                <a16:creationId xmlns:a16="http://schemas.microsoft.com/office/drawing/2014/main" id="{39843C13-22D5-0F99-D53C-45F16B74F4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5442" y="4298382"/>
            <a:ext cx="1875950" cy="1279882"/>
          </a:xfrm>
          <a:prstGeom prst="rect">
            <a:avLst/>
          </a:prstGeom>
        </p:spPr>
      </p:pic>
      <p:pic>
        <p:nvPicPr>
          <p:cNvPr id="11" name="図 10" descr="男性の顔の絵&#10;&#10;低い精度で自動的に生成された説明">
            <a:extLst>
              <a:ext uri="{FF2B5EF4-FFF2-40B4-BE49-F238E27FC236}">
                <a16:creationId xmlns:a16="http://schemas.microsoft.com/office/drawing/2014/main" id="{2BBD5676-806C-20C6-6B95-9B46774569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2550" y="4363714"/>
            <a:ext cx="992841" cy="1107660"/>
          </a:xfrm>
          <a:prstGeom prst="rect">
            <a:avLst/>
          </a:prstGeom>
        </p:spPr>
      </p:pic>
      <p:pic>
        <p:nvPicPr>
          <p:cNvPr id="14" name="図 13" descr="時計 が含まれている画像&#10;&#10;自動的に生成された説明">
            <a:extLst>
              <a:ext uri="{FF2B5EF4-FFF2-40B4-BE49-F238E27FC236}">
                <a16:creationId xmlns:a16="http://schemas.microsoft.com/office/drawing/2014/main" id="{943B3717-A4CC-548B-571B-6BE2C1B247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858" y="4301088"/>
            <a:ext cx="1280822" cy="1252299"/>
          </a:xfrm>
          <a:prstGeom prst="rect">
            <a:avLst/>
          </a:prstGeom>
        </p:spPr>
      </p:pic>
      <p:sp>
        <p:nvSpPr>
          <p:cNvPr id="31" name="テキスト ボックス 30">
            <a:extLst>
              <a:ext uri="{FF2B5EF4-FFF2-40B4-BE49-F238E27FC236}">
                <a16:creationId xmlns:a16="http://schemas.microsoft.com/office/drawing/2014/main" id="{AE1A2C50-A4FE-43C5-B179-63F8ADC06D0C}"/>
              </a:ext>
            </a:extLst>
          </p:cNvPr>
          <p:cNvSpPr txBox="1"/>
          <p:nvPr/>
        </p:nvSpPr>
        <p:spPr>
          <a:xfrm>
            <a:off x="5508104" y="5785519"/>
            <a:ext cx="11617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休息・研鑽</a:t>
            </a:r>
          </a:p>
        </p:txBody>
      </p:sp>
    </p:spTree>
    <p:extLst>
      <p:ext uri="{BB962C8B-B14F-4D97-AF65-F5344CB8AC3E}">
        <p14:creationId xmlns:p14="http://schemas.microsoft.com/office/powerpoint/2010/main" val="13743320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9"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98" name="テキスト ボックス 97">
            <a:extLst>
              <a:ext uri="{FF2B5EF4-FFF2-40B4-BE49-F238E27FC236}">
                <a16:creationId xmlns:a16="http://schemas.microsoft.com/office/drawing/2014/main" id="{C9123A85-689C-4C67-B423-2035319F2532}"/>
              </a:ext>
            </a:extLst>
          </p:cNvPr>
          <p:cNvSpPr txBox="1"/>
          <p:nvPr/>
        </p:nvSpPr>
        <p:spPr>
          <a:xfrm>
            <a:off x="914713" y="5857527"/>
            <a:ext cx="1161734" cy="307777"/>
          </a:xfrm>
          <a:prstGeom prst="rect">
            <a:avLst/>
          </a:prstGeom>
          <a:noFill/>
        </p:spPr>
        <p:txBody>
          <a:bodyPr wrap="square" rtlCol="0">
            <a:spAutoFit/>
          </a:bodyPr>
          <a:lstStyle/>
          <a:p>
            <a:pPr algn="ctr"/>
            <a:r>
              <a:rPr kumimoji="0" lang="ja-JP" altLang="en-US" sz="1400" b="1" kern="0">
                <a:solidFill>
                  <a:srgbClr val="4F81BD"/>
                </a:solidFill>
                <a:latin typeface="游ゴシック" panose="020F0502020204030204"/>
                <a:ea typeface="游ゴシック" panose="020B0400000000000000" pitchFamily="50" charset="-128"/>
              </a:rPr>
              <a:t>日勤</a:t>
            </a:r>
          </a:p>
        </p:txBody>
      </p:sp>
      <p:sp>
        <p:nvSpPr>
          <p:cNvPr id="99" name="右矢印 8213">
            <a:extLst>
              <a:ext uri="{FF2B5EF4-FFF2-40B4-BE49-F238E27FC236}">
                <a16:creationId xmlns:a16="http://schemas.microsoft.com/office/drawing/2014/main" id="{728E6F05-7762-4868-B1D8-75CF7DDD7F91}"/>
              </a:ext>
            </a:extLst>
          </p:cNvPr>
          <p:cNvSpPr/>
          <p:nvPr/>
        </p:nvSpPr>
        <p:spPr>
          <a:xfrm>
            <a:off x="1820661" y="2637531"/>
            <a:ext cx="2064553" cy="279629"/>
          </a:xfrm>
          <a:prstGeom prst="rightArrow">
            <a:avLst>
              <a:gd name="adj1" fmla="val 50000"/>
              <a:gd name="adj2" fmla="val 71478"/>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100" name="テキスト ボックス 99">
            <a:extLst>
              <a:ext uri="{FF2B5EF4-FFF2-40B4-BE49-F238E27FC236}">
                <a16:creationId xmlns:a16="http://schemas.microsoft.com/office/drawing/2014/main" id="{77052372-B02E-4311-A763-05966FD0F431}"/>
              </a:ext>
            </a:extLst>
          </p:cNvPr>
          <p:cNvSpPr txBox="1"/>
          <p:nvPr/>
        </p:nvSpPr>
        <p:spPr>
          <a:xfrm>
            <a:off x="587207" y="3647162"/>
            <a:ext cx="1161734" cy="338554"/>
          </a:xfrm>
          <a:prstGeom prst="rect">
            <a:avLst/>
          </a:prstGeom>
          <a:noFill/>
        </p:spPr>
        <p:txBody>
          <a:bodyPr wrap="square" rtlCol="0">
            <a:spAutoFit/>
          </a:bodyPr>
          <a:lstStyle/>
          <a:p>
            <a:pPr algn="ctr"/>
            <a:r>
              <a:rPr kumimoji="0" lang="ja-JP" altLang="en-US" sz="1600" b="1" kern="0">
                <a:solidFill>
                  <a:srgbClr val="4F81BD"/>
                </a:solidFill>
                <a:latin typeface="游ゴシック" panose="020F0502020204030204"/>
                <a:ea typeface="游ゴシック" panose="020B0400000000000000" pitchFamily="50" charset="-128"/>
              </a:rPr>
              <a:t>始業</a:t>
            </a:r>
          </a:p>
        </p:txBody>
      </p:sp>
      <p:sp>
        <p:nvSpPr>
          <p:cNvPr id="101" name="右矢印 51">
            <a:extLst>
              <a:ext uri="{FF2B5EF4-FFF2-40B4-BE49-F238E27FC236}">
                <a16:creationId xmlns:a16="http://schemas.microsoft.com/office/drawing/2014/main" id="{69F15615-DBFE-4FA1-A2F2-34B441620DD7}"/>
              </a:ext>
            </a:extLst>
          </p:cNvPr>
          <p:cNvSpPr/>
          <p:nvPr/>
        </p:nvSpPr>
        <p:spPr>
          <a:xfrm>
            <a:off x="5204749" y="2639609"/>
            <a:ext cx="2078603" cy="277551"/>
          </a:xfrm>
          <a:prstGeom prst="rightArrow">
            <a:avLst>
              <a:gd name="adj1" fmla="val 50000"/>
              <a:gd name="adj2" fmla="val 71478"/>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102" name="テキスト ボックス 101">
            <a:extLst>
              <a:ext uri="{FF2B5EF4-FFF2-40B4-BE49-F238E27FC236}">
                <a16:creationId xmlns:a16="http://schemas.microsoft.com/office/drawing/2014/main" id="{4C0013E2-523F-4AA4-9268-88ADCF3A9575}"/>
              </a:ext>
            </a:extLst>
          </p:cNvPr>
          <p:cNvSpPr txBox="1"/>
          <p:nvPr/>
        </p:nvSpPr>
        <p:spPr>
          <a:xfrm>
            <a:off x="7349155" y="3647162"/>
            <a:ext cx="1161734" cy="338554"/>
          </a:xfrm>
          <a:prstGeom prst="rect">
            <a:avLst/>
          </a:prstGeom>
          <a:noFill/>
        </p:spPr>
        <p:txBody>
          <a:bodyPr wrap="square" rtlCol="0">
            <a:spAutoFit/>
          </a:bodyPr>
          <a:lstStyle/>
          <a:p>
            <a:pPr algn="ctr"/>
            <a:r>
              <a:rPr kumimoji="0" lang="ja-JP" altLang="en-US" sz="1600" b="1" kern="0">
                <a:solidFill>
                  <a:srgbClr val="4F81BD"/>
                </a:solidFill>
                <a:latin typeface="游ゴシック" panose="020F0502020204030204"/>
                <a:ea typeface="游ゴシック" panose="020B0400000000000000" pitchFamily="50" charset="-128"/>
              </a:rPr>
              <a:t>始業</a:t>
            </a:r>
          </a:p>
        </p:txBody>
      </p:sp>
      <p:pic>
        <p:nvPicPr>
          <p:cNvPr id="103" name="図 102" descr="時計が付いている｜｜｜ｐ&#10;&#10;中程度の精度で自動的に生成された説明">
            <a:extLst>
              <a:ext uri="{FF2B5EF4-FFF2-40B4-BE49-F238E27FC236}">
                <a16:creationId xmlns:a16="http://schemas.microsoft.com/office/drawing/2014/main" id="{7E7E8FBD-4495-452C-AED8-895F04B876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0547" y="2114592"/>
            <a:ext cx="1298950" cy="1301446"/>
          </a:xfrm>
          <a:prstGeom prst="rect">
            <a:avLst/>
          </a:prstGeom>
        </p:spPr>
      </p:pic>
      <p:pic>
        <p:nvPicPr>
          <p:cNvPr id="104" name="図 103" descr="時計が付いている｜｜｜ｐ&#10;&#10;中程度の精度で自動的に生成された説明">
            <a:extLst>
              <a:ext uri="{FF2B5EF4-FFF2-40B4-BE49-F238E27FC236}">
                <a16:creationId xmlns:a16="http://schemas.microsoft.com/office/drawing/2014/main" id="{8E187795-1ED5-4CDF-B9CF-461AFCA88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599" y="2115840"/>
            <a:ext cx="1298950" cy="1298950"/>
          </a:xfrm>
          <a:prstGeom prst="rect">
            <a:avLst/>
          </a:prstGeom>
        </p:spPr>
      </p:pic>
      <p:sp>
        <p:nvSpPr>
          <p:cNvPr id="106" name="テキスト ボックス 105">
            <a:extLst>
              <a:ext uri="{FF2B5EF4-FFF2-40B4-BE49-F238E27FC236}">
                <a16:creationId xmlns:a16="http://schemas.microsoft.com/office/drawing/2014/main" id="{0D2CA9B8-B7F0-4281-8BAB-19AA063488D2}"/>
              </a:ext>
            </a:extLst>
          </p:cNvPr>
          <p:cNvSpPr txBox="1"/>
          <p:nvPr/>
        </p:nvSpPr>
        <p:spPr>
          <a:xfrm>
            <a:off x="5428668" y="1700808"/>
            <a:ext cx="1503014" cy="615553"/>
          </a:xfrm>
          <a:prstGeom prst="rect">
            <a:avLst/>
          </a:prstGeom>
          <a:noFill/>
        </p:spPr>
        <p:txBody>
          <a:bodyPr wrap="square" rtlCol="0">
            <a:spAutoFit/>
          </a:bodyPr>
          <a:lstStyle/>
          <a:p>
            <a:pPr algn="ctr"/>
            <a:r>
              <a:rPr kumimoji="0" lang="en-US" altLang="ja-JP" sz="2000" b="1" kern="0">
                <a:solidFill>
                  <a:srgbClr val="FF625A"/>
                </a:solidFill>
                <a:latin typeface="游ゴシック" panose="020F0502020204030204"/>
                <a:ea typeface="游ゴシック" panose="020B0400000000000000" pitchFamily="50" charset="-128"/>
              </a:rPr>
              <a:t>24</a:t>
            </a:r>
            <a:r>
              <a:rPr kumimoji="0" lang="ja-JP" altLang="en-US" sz="1600" b="1" kern="0">
                <a:solidFill>
                  <a:srgbClr val="FF625A"/>
                </a:solidFill>
                <a:latin typeface="游ゴシック" panose="020F0502020204030204"/>
                <a:ea typeface="游ゴシック" panose="020B0400000000000000" pitchFamily="50" charset="-128"/>
              </a:rPr>
              <a:t>時間</a:t>
            </a:r>
            <a:endParaRPr kumimoji="0" lang="en-US" altLang="ja-JP" sz="1600" b="1" kern="0">
              <a:solidFill>
                <a:srgbClr val="FF625A"/>
              </a:solidFill>
              <a:latin typeface="游ゴシック" panose="020F0502020204030204"/>
              <a:ea typeface="游ゴシック" panose="020B0400000000000000" pitchFamily="50" charset="-128"/>
            </a:endParaRPr>
          </a:p>
          <a:p>
            <a:pPr algn="ctr"/>
            <a:r>
              <a:rPr kumimoji="0" lang="ja-JP" altLang="en-US" sz="1400" b="1" kern="0">
                <a:solidFill>
                  <a:srgbClr val="FF625A"/>
                </a:solidFill>
                <a:latin typeface="游ゴシック" panose="020F0502020204030204"/>
                <a:ea typeface="游ゴシック" panose="020B0400000000000000" pitchFamily="50" charset="-128"/>
              </a:rPr>
              <a:t>インターバル</a:t>
            </a:r>
          </a:p>
        </p:txBody>
      </p:sp>
      <p:sp>
        <p:nvSpPr>
          <p:cNvPr id="107" name="テキスト ボックス 106">
            <a:extLst>
              <a:ext uri="{FF2B5EF4-FFF2-40B4-BE49-F238E27FC236}">
                <a16:creationId xmlns:a16="http://schemas.microsoft.com/office/drawing/2014/main" id="{AB798DBC-2072-422D-BF78-202B236E8E71}"/>
              </a:ext>
            </a:extLst>
          </p:cNvPr>
          <p:cNvSpPr txBox="1"/>
          <p:nvPr/>
        </p:nvSpPr>
        <p:spPr>
          <a:xfrm>
            <a:off x="867464" y="1766266"/>
            <a:ext cx="601220" cy="338554"/>
          </a:xfrm>
          <a:prstGeom prst="rect">
            <a:avLst/>
          </a:prstGeom>
          <a:noFill/>
        </p:spPr>
        <p:txBody>
          <a:bodyPr wrap="square" rtlCol="0">
            <a:spAutoFit/>
          </a:bodyPr>
          <a:lstStyle/>
          <a:p>
            <a:pPr algn="ctr"/>
            <a:r>
              <a:rPr kumimoji="0" lang="en-US" altLang="ja-JP" sz="1600" b="1" kern="0">
                <a:solidFill>
                  <a:srgbClr val="4F81BD"/>
                </a:solidFill>
                <a:latin typeface="游ゴシック" panose="020F0502020204030204"/>
                <a:ea typeface="游ゴシック" panose="020B0400000000000000" pitchFamily="50" charset="-128"/>
              </a:rPr>
              <a:t>AM</a:t>
            </a:r>
            <a:endParaRPr kumimoji="0" lang="ja-JP" altLang="en-US" sz="1600" b="1" kern="0">
              <a:solidFill>
                <a:srgbClr val="4F81BD"/>
              </a:solidFill>
              <a:latin typeface="游ゴシック" panose="020F0502020204030204"/>
              <a:ea typeface="游ゴシック" panose="020B0400000000000000" pitchFamily="50" charset="-128"/>
            </a:endParaRPr>
          </a:p>
        </p:txBody>
      </p:sp>
      <p:sp>
        <p:nvSpPr>
          <p:cNvPr id="108" name="テキスト ボックス 107">
            <a:extLst>
              <a:ext uri="{FF2B5EF4-FFF2-40B4-BE49-F238E27FC236}">
                <a16:creationId xmlns:a16="http://schemas.microsoft.com/office/drawing/2014/main" id="{1710D4EF-38B4-421B-94B9-3CFE635041B2}"/>
              </a:ext>
            </a:extLst>
          </p:cNvPr>
          <p:cNvSpPr txBox="1"/>
          <p:nvPr/>
        </p:nvSpPr>
        <p:spPr>
          <a:xfrm>
            <a:off x="7280547" y="1766266"/>
            <a:ext cx="1298950" cy="338554"/>
          </a:xfrm>
          <a:prstGeom prst="rect">
            <a:avLst/>
          </a:prstGeom>
          <a:noFill/>
        </p:spPr>
        <p:txBody>
          <a:bodyPr wrap="square" rtlCol="0">
            <a:spAutoFit/>
          </a:bodyPr>
          <a:lstStyle/>
          <a:p>
            <a:pPr algn="ctr"/>
            <a:r>
              <a:rPr kumimoji="0" lang="ja-JP" altLang="en-US" sz="1600" b="1" kern="0">
                <a:solidFill>
                  <a:srgbClr val="4F81BD"/>
                </a:solidFill>
                <a:latin typeface="游ゴシック" panose="020F0502020204030204"/>
                <a:ea typeface="游ゴシック" panose="020B0400000000000000" pitchFamily="50" charset="-128"/>
              </a:rPr>
              <a:t>翌々日</a:t>
            </a:r>
            <a:r>
              <a:rPr kumimoji="0" lang="en-US" altLang="ja-JP" sz="1600" b="1" kern="0">
                <a:solidFill>
                  <a:srgbClr val="4F81BD"/>
                </a:solidFill>
                <a:latin typeface="游ゴシック" panose="020F0502020204030204"/>
                <a:ea typeface="游ゴシック" panose="020B0400000000000000" pitchFamily="50" charset="-128"/>
              </a:rPr>
              <a:t>AM</a:t>
            </a:r>
            <a:endParaRPr kumimoji="0" lang="ja-JP" altLang="en-US" sz="1600" b="1" kern="0">
              <a:solidFill>
                <a:srgbClr val="4F81BD"/>
              </a:solidFill>
              <a:latin typeface="游ゴシック" panose="020F0502020204030204"/>
              <a:ea typeface="游ゴシック" panose="020B0400000000000000" pitchFamily="50" charset="-128"/>
            </a:endParaRPr>
          </a:p>
        </p:txBody>
      </p:sp>
      <p:sp>
        <p:nvSpPr>
          <p:cNvPr id="110" name="テキスト ボックス 109">
            <a:extLst>
              <a:ext uri="{FF2B5EF4-FFF2-40B4-BE49-F238E27FC236}">
                <a16:creationId xmlns:a16="http://schemas.microsoft.com/office/drawing/2014/main" id="{687FB385-3FD7-43B7-8F96-1225E8A6BD3B}"/>
              </a:ext>
            </a:extLst>
          </p:cNvPr>
          <p:cNvSpPr txBox="1"/>
          <p:nvPr/>
        </p:nvSpPr>
        <p:spPr>
          <a:xfrm>
            <a:off x="7818224" y="5857527"/>
            <a:ext cx="1161734" cy="307777"/>
          </a:xfrm>
          <a:prstGeom prst="rect">
            <a:avLst/>
          </a:prstGeom>
          <a:noFill/>
        </p:spPr>
        <p:txBody>
          <a:bodyPr wrap="square" rtlCol="0">
            <a:spAutoFit/>
          </a:bodyPr>
          <a:lstStyle/>
          <a:p>
            <a:pPr algn="ctr"/>
            <a:r>
              <a:rPr kumimoji="0" lang="ja-JP" altLang="en-US" sz="1400" b="1" kern="0">
                <a:solidFill>
                  <a:srgbClr val="4F81BD"/>
                </a:solidFill>
                <a:latin typeface="游ゴシック" panose="020F0502020204030204"/>
                <a:ea typeface="游ゴシック" panose="020B0400000000000000" pitchFamily="50" charset="-128"/>
              </a:rPr>
              <a:t>日勤</a:t>
            </a:r>
          </a:p>
        </p:txBody>
      </p:sp>
      <p:sp>
        <p:nvSpPr>
          <p:cNvPr id="111" name="左大かっこ 110">
            <a:extLst>
              <a:ext uri="{FF2B5EF4-FFF2-40B4-BE49-F238E27FC236}">
                <a16:creationId xmlns:a16="http://schemas.microsoft.com/office/drawing/2014/main" id="{730E9ED6-4299-4A6D-A1C5-376E33ED8E8B}"/>
              </a:ext>
            </a:extLst>
          </p:cNvPr>
          <p:cNvSpPr/>
          <p:nvPr/>
        </p:nvSpPr>
        <p:spPr>
          <a:xfrm rot="5400000">
            <a:off x="4412411" y="-1716510"/>
            <a:ext cx="271318" cy="6733141"/>
          </a:xfrm>
          <a:prstGeom prst="leftBracket">
            <a:avLst/>
          </a:prstGeom>
          <a:noFill/>
          <a:ln w="19050"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2" name="テキスト ボックス 111">
            <a:extLst>
              <a:ext uri="{FF2B5EF4-FFF2-40B4-BE49-F238E27FC236}">
                <a16:creationId xmlns:a16="http://schemas.microsoft.com/office/drawing/2014/main" id="{B9D48DBA-F87B-4DE6-82F2-7CD1D006C68E}"/>
              </a:ext>
            </a:extLst>
          </p:cNvPr>
          <p:cNvSpPr txBox="1"/>
          <p:nvPr/>
        </p:nvSpPr>
        <p:spPr>
          <a:xfrm>
            <a:off x="3471112" y="1052736"/>
            <a:ext cx="1503014" cy="461665"/>
          </a:xfrm>
          <a:prstGeom prst="rect">
            <a:avLst/>
          </a:prstGeom>
          <a:noFill/>
        </p:spPr>
        <p:txBody>
          <a:bodyPr wrap="square" rtlCol="0">
            <a:spAutoFit/>
          </a:bodyPr>
          <a:lstStyle/>
          <a:p>
            <a:pPr algn="ctr"/>
            <a:r>
              <a:rPr kumimoji="0" lang="en-US" altLang="ja-JP" sz="2400" b="1" kern="0">
                <a:solidFill>
                  <a:srgbClr val="4F81BD"/>
                </a:solidFill>
                <a:latin typeface="游ゴシック" panose="020F0502020204030204"/>
                <a:ea typeface="游ゴシック" panose="020B0400000000000000" pitchFamily="50" charset="-128"/>
              </a:rPr>
              <a:t>48</a:t>
            </a:r>
            <a:r>
              <a:rPr kumimoji="0" lang="ja-JP" altLang="en-US" sz="1600" b="1" kern="0">
                <a:solidFill>
                  <a:srgbClr val="4F81BD"/>
                </a:solidFill>
                <a:latin typeface="游ゴシック" panose="020F0502020204030204"/>
                <a:ea typeface="游ゴシック" panose="020B0400000000000000" pitchFamily="50" charset="-128"/>
              </a:rPr>
              <a:t>時間</a:t>
            </a:r>
            <a:endParaRPr kumimoji="0" lang="en-US" altLang="ja-JP" sz="1600" b="1" kern="0">
              <a:solidFill>
                <a:srgbClr val="4F81BD"/>
              </a:solidFill>
              <a:latin typeface="游ゴシック" panose="020F0502020204030204"/>
              <a:ea typeface="游ゴシック" panose="020B0400000000000000" pitchFamily="50" charset="-128"/>
            </a:endParaRPr>
          </a:p>
        </p:txBody>
      </p:sp>
      <p:sp>
        <p:nvSpPr>
          <p:cNvPr id="113" name="テキスト ボックス 112">
            <a:extLst>
              <a:ext uri="{FF2B5EF4-FFF2-40B4-BE49-F238E27FC236}">
                <a16:creationId xmlns:a16="http://schemas.microsoft.com/office/drawing/2014/main" id="{5AE84594-39E5-43A6-889B-245F059C0B3A}"/>
              </a:ext>
            </a:extLst>
          </p:cNvPr>
          <p:cNvSpPr txBox="1"/>
          <p:nvPr/>
        </p:nvSpPr>
        <p:spPr>
          <a:xfrm>
            <a:off x="3817881" y="3556383"/>
            <a:ext cx="1444703" cy="584775"/>
          </a:xfrm>
          <a:prstGeom prst="rect">
            <a:avLst/>
          </a:prstGeom>
          <a:noFill/>
        </p:spPr>
        <p:txBody>
          <a:bodyPr wrap="square" rtlCol="0">
            <a:spAutoFit/>
          </a:bodyPr>
          <a:lstStyle/>
          <a:p>
            <a:pPr algn="ctr"/>
            <a:r>
              <a:rPr kumimoji="0" lang="ja-JP" altLang="en-US" sz="1600" b="1" kern="0">
                <a:solidFill>
                  <a:srgbClr val="4F81BD"/>
                </a:solidFill>
                <a:latin typeface="游ゴシック" panose="020F0502020204030204"/>
                <a:ea typeface="游ゴシック" panose="020B0400000000000000" pitchFamily="50" charset="-128"/>
              </a:rPr>
              <a:t>宿直明け業務の終了</a:t>
            </a:r>
          </a:p>
        </p:txBody>
      </p:sp>
      <p:sp>
        <p:nvSpPr>
          <p:cNvPr id="115" name="テキスト ボックス 114">
            <a:extLst>
              <a:ext uri="{FF2B5EF4-FFF2-40B4-BE49-F238E27FC236}">
                <a16:creationId xmlns:a16="http://schemas.microsoft.com/office/drawing/2014/main" id="{498BAD99-8EE1-4AD8-A033-7252FA0DC258}"/>
              </a:ext>
            </a:extLst>
          </p:cNvPr>
          <p:cNvSpPr txBox="1"/>
          <p:nvPr/>
        </p:nvSpPr>
        <p:spPr>
          <a:xfrm>
            <a:off x="2893600" y="5817751"/>
            <a:ext cx="601220" cy="307777"/>
          </a:xfrm>
          <a:prstGeom prst="rect">
            <a:avLst/>
          </a:prstGeom>
          <a:noFill/>
        </p:spPr>
        <p:txBody>
          <a:bodyPr wrap="square" rtlCol="0">
            <a:spAutoFit/>
          </a:bodyPr>
          <a:lstStyle/>
          <a:p>
            <a:pPr algn="ctr"/>
            <a:r>
              <a:rPr kumimoji="0" lang="ja-JP" altLang="en-US" sz="1400" b="1" kern="0">
                <a:solidFill>
                  <a:srgbClr val="4F81BD"/>
                </a:solidFill>
                <a:latin typeface="游ゴシック" panose="020F0502020204030204"/>
                <a:ea typeface="游ゴシック" panose="020B0400000000000000" pitchFamily="50" charset="-128"/>
              </a:rPr>
              <a:t>宿直</a:t>
            </a:r>
          </a:p>
        </p:txBody>
      </p:sp>
      <p:sp>
        <p:nvSpPr>
          <p:cNvPr id="118" name="左大かっこ 117">
            <a:extLst>
              <a:ext uri="{FF2B5EF4-FFF2-40B4-BE49-F238E27FC236}">
                <a16:creationId xmlns:a16="http://schemas.microsoft.com/office/drawing/2014/main" id="{73F82C87-7D13-4A7E-99CD-6626B89C811D}"/>
              </a:ext>
            </a:extLst>
          </p:cNvPr>
          <p:cNvSpPr/>
          <p:nvPr/>
        </p:nvSpPr>
        <p:spPr>
          <a:xfrm rot="5400000">
            <a:off x="6045864" y="1476133"/>
            <a:ext cx="304269" cy="1993022"/>
          </a:xfrm>
          <a:prstGeom prst="leftBracket">
            <a:avLst/>
          </a:prstGeom>
          <a:noFill/>
          <a:ln w="19050" cap="flat" cmpd="sng" algn="ctr">
            <a:solidFill>
              <a:srgbClr val="FF62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9" name="テキスト ボックス 118">
            <a:extLst>
              <a:ext uri="{FF2B5EF4-FFF2-40B4-BE49-F238E27FC236}">
                <a16:creationId xmlns:a16="http://schemas.microsoft.com/office/drawing/2014/main" id="{8AE09120-8F41-4FA6-8FEA-211492C20EEC}"/>
              </a:ext>
            </a:extLst>
          </p:cNvPr>
          <p:cNvSpPr txBox="1"/>
          <p:nvPr/>
        </p:nvSpPr>
        <p:spPr>
          <a:xfrm>
            <a:off x="518599" y="6218104"/>
            <a:ext cx="4979435" cy="276999"/>
          </a:xfrm>
          <a:prstGeom prst="rect">
            <a:avLst/>
          </a:prstGeom>
          <a:noFill/>
        </p:spPr>
        <p:txBody>
          <a:bodyPr wrap="square" rtlCol="0">
            <a:spAutoFit/>
          </a:bodyPr>
          <a:lstStyle/>
          <a:p>
            <a:r>
              <a:rPr kumimoji="0" lang="en-US" altLang="ja-JP" sz="1200" b="1" kern="0">
                <a:solidFill>
                  <a:prstClr val="black">
                    <a:lumMod val="75000"/>
                    <a:lumOff val="25000"/>
                  </a:prstClr>
                </a:solidFill>
                <a:latin typeface="游ゴシック" panose="020F0502020204030204"/>
                <a:ea typeface="游ゴシック" panose="020B0400000000000000" pitchFamily="50" charset="-128"/>
              </a:rPr>
              <a:t>※ </a:t>
            </a:r>
            <a:r>
              <a:rPr kumimoji="0" lang="ja-JP" altLang="en-US" sz="1200" b="1" kern="0">
                <a:solidFill>
                  <a:prstClr val="black">
                    <a:lumMod val="75000"/>
                    <a:lumOff val="25000"/>
                  </a:prstClr>
                </a:solidFill>
                <a:latin typeface="游ゴシック" panose="020F0502020204030204"/>
                <a:ea typeface="游ゴシック" panose="020B0400000000000000" pitchFamily="50" charset="-128"/>
              </a:rPr>
              <a:t>始業・終業の時間はいずれも事前に予定されたもの。</a:t>
            </a:r>
          </a:p>
        </p:txBody>
      </p:sp>
      <p:pic>
        <p:nvPicPr>
          <p:cNvPr id="120" name="図 119" descr="時計が付いている｜｜｜ｐ&#10;&#10;中程度の精度で自動的に生成された説明">
            <a:extLst>
              <a:ext uri="{FF2B5EF4-FFF2-40B4-BE49-F238E27FC236}">
                <a16:creationId xmlns:a16="http://schemas.microsoft.com/office/drawing/2014/main" id="{DB8A1BA3-2D84-4C33-A3D6-ABD80386C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347" y="2132502"/>
            <a:ext cx="1298950" cy="1301446"/>
          </a:xfrm>
          <a:prstGeom prst="rect">
            <a:avLst/>
          </a:prstGeom>
        </p:spPr>
      </p:pic>
      <p:sp>
        <p:nvSpPr>
          <p:cNvPr id="121" name="テキスト ボックス 120">
            <a:extLst>
              <a:ext uri="{FF2B5EF4-FFF2-40B4-BE49-F238E27FC236}">
                <a16:creationId xmlns:a16="http://schemas.microsoft.com/office/drawing/2014/main" id="{AEEF6AEB-95C2-4548-8BE3-BFB0FB8AAF32}"/>
              </a:ext>
            </a:extLst>
          </p:cNvPr>
          <p:cNvSpPr txBox="1"/>
          <p:nvPr/>
        </p:nvSpPr>
        <p:spPr>
          <a:xfrm>
            <a:off x="3866106" y="1770552"/>
            <a:ext cx="1298950" cy="338554"/>
          </a:xfrm>
          <a:prstGeom prst="rect">
            <a:avLst/>
          </a:prstGeom>
          <a:noFill/>
        </p:spPr>
        <p:txBody>
          <a:bodyPr wrap="square" rtlCol="0">
            <a:spAutoFit/>
          </a:bodyPr>
          <a:lstStyle/>
          <a:p>
            <a:pPr algn="ctr"/>
            <a:r>
              <a:rPr kumimoji="0" lang="ja-JP" altLang="en-US" sz="1600" b="1" kern="0">
                <a:solidFill>
                  <a:srgbClr val="4F81BD"/>
                </a:solidFill>
                <a:latin typeface="游ゴシック" panose="020F0502020204030204"/>
                <a:ea typeface="游ゴシック" panose="020B0400000000000000" pitchFamily="50" charset="-128"/>
              </a:rPr>
              <a:t>翌日</a:t>
            </a:r>
            <a:r>
              <a:rPr kumimoji="0" lang="en-US" altLang="ja-JP" sz="1600" b="1" kern="0">
                <a:solidFill>
                  <a:srgbClr val="4F81BD"/>
                </a:solidFill>
                <a:latin typeface="游ゴシック" panose="020F0502020204030204"/>
                <a:ea typeface="游ゴシック" panose="020B0400000000000000" pitchFamily="50" charset="-128"/>
              </a:rPr>
              <a:t>AM</a:t>
            </a:r>
            <a:endParaRPr kumimoji="0" lang="ja-JP" altLang="en-US" sz="1600" b="1" kern="0">
              <a:solidFill>
                <a:srgbClr val="4F81BD"/>
              </a:solidFill>
              <a:latin typeface="游ゴシック" panose="020F0502020204030204"/>
              <a:ea typeface="游ゴシック" panose="020B0400000000000000" pitchFamily="50" charset="-128"/>
            </a:endParaRPr>
          </a:p>
        </p:txBody>
      </p:sp>
      <p:sp>
        <p:nvSpPr>
          <p:cNvPr id="2" name="四角形: 角を丸くする 1">
            <a:extLst>
              <a:ext uri="{FF2B5EF4-FFF2-40B4-BE49-F238E27FC236}">
                <a16:creationId xmlns:a16="http://schemas.microsoft.com/office/drawing/2014/main" id="{84D7E5E3-4FEB-4252-99A2-F743323CB80A}"/>
              </a:ext>
            </a:extLst>
          </p:cNvPr>
          <p:cNvSpPr/>
          <p:nvPr/>
        </p:nvSpPr>
        <p:spPr>
          <a:xfrm>
            <a:off x="587207" y="213475"/>
            <a:ext cx="7992290" cy="36513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latin typeface="游ゴシック" panose="020B0400000000000000" pitchFamily="50" charset="-128"/>
                <a:ea typeface="游ゴシック" panose="020B0400000000000000" pitchFamily="50" charset="-128"/>
              </a:rPr>
              <a:t>臨床研修医が宿直業務を行う場合：インターバルの時間は</a:t>
            </a:r>
            <a:r>
              <a:rPr kumimoji="1" lang="en-US" altLang="ja-JP">
                <a:solidFill>
                  <a:schemeClr val="tx1">
                    <a:lumMod val="75000"/>
                    <a:lumOff val="25000"/>
                  </a:schemeClr>
                </a:solidFill>
                <a:latin typeface="游ゴシック" panose="020B0400000000000000" pitchFamily="50" charset="-128"/>
                <a:ea typeface="游ゴシック" panose="020B0400000000000000" pitchFamily="50" charset="-128"/>
              </a:rPr>
              <a:t>24</a:t>
            </a:r>
            <a:r>
              <a:rPr kumimoji="1" lang="ja-JP" altLang="en-US">
                <a:solidFill>
                  <a:schemeClr val="tx1">
                    <a:lumMod val="75000"/>
                    <a:lumOff val="25000"/>
                  </a:schemeClr>
                </a:solidFill>
                <a:latin typeface="游ゴシック" panose="020B0400000000000000" pitchFamily="50" charset="-128"/>
                <a:ea typeface="游ゴシック" panose="020B0400000000000000" pitchFamily="50" charset="-128"/>
              </a:rPr>
              <a:t>時間</a:t>
            </a:r>
          </a:p>
        </p:txBody>
      </p:sp>
      <p:grpSp>
        <p:nvGrpSpPr>
          <p:cNvPr id="122" name="グループ化 121">
            <a:extLst>
              <a:ext uri="{FF2B5EF4-FFF2-40B4-BE49-F238E27FC236}">
                <a16:creationId xmlns:a16="http://schemas.microsoft.com/office/drawing/2014/main" id="{7DD6A9AE-4C6F-40CE-B4AF-F15DA498BB2D}"/>
              </a:ext>
            </a:extLst>
          </p:cNvPr>
          <p:cNvGrpSpPr/>
          <p:nvPr/>
        </p:nvGrpSpPr>
        <p:grpSpPr>
          <a:xfrm>
            <a:off x="4229962" y="4125154"/>
            <a:ext cx="684076" cy="387261"/>
            <a:chOff x="10170622" y="1888949"/>
            <a:chExt cx="684076" cy="387261"/>
          </a:xfrm>
        </p:grpSpPr>
        <p:sp>
          <p:nvSpPr>
            <p:cNvPr id="124" name="二等辺三角形 123">
              <a:extLst>
                <a:ext uri="{FF2B5EF4-FFF2-40B4-BE49-F238E27FC236}">
                  <a16:creationId xmlns:a16="http://schemas.microsoft.com/office/drawing/2014/main" id="{F25B744A-F44A-4A2B-9B8A-3C883E294535}"/>
                </a:ext>
              </a:extLst>
            </p:cNvPr>
            <p:cNvSpPr/>
            <p:nvPr/>
          </p:nvSpPr>
          <p:spPr>
            <a:xfrm>
              <a:off x="10409396" y="1888949"/>
              <a:ext cx="217162" cy="241296"/>
            </a:xfrm>
            <a:prstGeom prst="triangle">
              <a:avLst/>
            </a:prstGeom>
            <a:solidFill>
              <a:srgbClr val="E9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23" name="四角形: 角を丸くする 122">
              <a:extLst>
                <a:ext uri="{FF2B5EF4-FFF2-40B4-BE49-F238E27FC236}">
                  <a16:creationId xmlns:a16="http://schemas.microsoft.com/office/drawing/2014/main" id="{B6037CB1-A794-44F2-8716-3C8CBC2B19E6}"/>
                </a:ext>
              </a:extLst>
            </p:cNvPr>
            <p:cNvSpPr/>
            <p:nvPr/>
          </p:nvSpPr>
          <p:spPr>
            <a:xfrm>
              <a:off x="10170622" y="2034914"/>
              <a:ext cx="684076" cy="241296"/>
            </a:xfrm>
            <a:prstGeom prst="roundRect">
              <a:avLst/>
            </a:prstGeom>
            <a:solidFill>
              <a:srgbClr val="E9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solidFill>
                    <a:schemeClr val="tx1"/>
                  </a:solidFill>
                  <a:latin typeface="Yu Gothic Medium" panose="020B0500000000000000" pitchFamily="50" charset="-128"/>
                  <a:ea typeface="Yu Gothic Medium" panose="020B0500000000000000" pitchFamily="50" charset="-128"/>
                </a:rPr>
                <a:t>帰宅</a:t>
              </a:r>
              <a:endParaRPr kumimoji="1" lang="ja-JP" altLang="en-US" sz="1100">
                <a:solidFill>
                  <a:schemeClr val="tx1"/>
                </a:solidFill>
                <a:latin typeface="Yu Gothic Medium" panose="020B0500000000000000" pitchFamily="50" charset="-128"/>
                <a:ea typeface="Yu Gothic Medium" panose="020B0500000000000000" pitchFamily="50" charset="-128"/>
              </a:endParaRPr>
            </a:p>
          </p:txBody>
        </p:sp>
      </p:grpSp>
      <p:pic>
        <p:nvPicPr>
          <p:cNvPr id="5" name="図 4" descr="時計 が含まれている画像&#10;&#10;自動的に生成された説明">
            <a:extLst>
              <a:ext uri="{FF2B5EF4-FFF2-40B4-BE49-F238E27FC236}">
                <a16:creationId xmlns:a16="http://schemas.microsoft.com/office/drawing/2014/main" id="{FF3B5769-DDCB-6CBD-86E7-CE0E490EC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6005" y="4408949"/>
            <a:ext cx="1280822" cy="1252299"/>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C32319FC-B126-BC3A-6F46-2F90E231C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408949"/>
            <a:ext cx="1280822" cy="1252299"/>
          </a:xfrm>
          <a:prstGeom prst="rect">
            <a:avLst/>
          </a:prstGeom>
        </p:spPr>
      </p:pic>
      <p:pic>
        <p:nvPicPr>
          <p:cNvPr id="13" name="図 12" descr="アイコン&#10;&#10;自動的に生成された説明">
            <a:extLst>
              <a:ext uri="{FF2B5EF4-FFF2-40B4-BE49-F238E27FC236}">
                <a16:creationId xmlns:a16="http://schemas.microsoft.com/office/drawing/2014/main" id="{80FA7EC7-F376-E832-8654-D8BAB049F4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2948" y="4512415"/>
            <a:ext cx="1444702" cy="1096390"/>
          </a:xfrm>
          <a:prstGeom prst="rect">
            <a:avLst/>
          </a:prstGeom>
        </p:spPr>
      </p:pic>
      <p:pic>
        <p:nvPicPr>
          <p:cNvPr id="32" name="図 31" descr="アイコン&#10;&#10;自動的に生成された説明">
            <a:extLst>
              <a:ext uri="{FF2B5EF4-FFF2-40B4-BE49-F238E27FC236}">
                <a16:creationId xmlns:a16="http://schemas.microsoft.com/office/drawing/2014/main" id="{C061AF54-CF8A-429D-8B45-2BA4E77175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096" y="3804159"/>
            <a:ext cx="1095135" cy="1096804"/>
          </a:xfrm>
          <a:prstGeom prst="rect">
            <a:avLst/>
          </a:prstGeom>
        </p:spPr>
      </p:pic>
      <p:pic>
        <p:nvPicPr>
          <p:cNvPr id="33" name="図 32" descr="男性の顔の絵&#10;&#10;低い精度で自動的に生成された説明">
            <a:extLst>
              <a:ext uri="{FF2B5EF4-FFF2-40B4-BE49-F238E27FC236}">
                <a16:creationId xmlns:a16="http://schemas.microsoft.com/office/drawing/2014/main" id="{0AF2F2C9-8080-462B-87BA-C98575412F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7858" y="4725460"/>
            <a:ext cx="983111" cy="1096804"/>
          </a:xfrm>
          <a:prstGeom prst="rect">
            <a:avLst/>
          </a:prstGeom>
        </p:spPr>
      </p:pic>
      <p:sp>
        <p:nvSpPr>
          <p:cNvPr id="34" name="テキスト ボックス 33">
            <a:extLst>
              <a:ext uri="{FF2B5EF4-FFF2-40B4-BE49-F238E27FC236}">
                <a16:creationId xmlns:a16="http://schemas.microsoft.com/office/drawing/2014/main" id="{45B57229-F42D-4AA5-91DB-20B8F95C827A}"/>
              </a:ext>
            </a:extLst>
          </p:cNvPr>
          <p:cNvSpPr txBox="1"/>
          <p:nvPr/>
        </p:nvSpPr>
        <p:spPr>
          <a:xfrm>
            <a:off x="5792522" y="5954459"/>
            <a:ext cx="11617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休息・研鑽</a:t>
            </a:r>
          </a:p>
        </p:txBody>
      </p:sp>
    </p:spTree>
    <p:extLst>
      <p:ext uri="{BB962C8B-B14F-4D97-AF65-F5344CB8AC3E}">
        <p14:creationId xmlns:p14="http://schemas.microsoft.com/office/powerpoint/2010/main" val="1945926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297265" y="2623929"/>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203667" y="3199365"/>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366198" y="1824977"/>
            <a:ext cx="1403512" cy="1394601"/>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28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280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C2646CA-7947-59FD-897C-2967C1B923DA}"/>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6E34CAB-1D71-B7D9-646E-B4D716DDD54E}"/>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1494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679472" y="603845"/>
            <a:ext cx="7785057" cy="954107"/>
          </a:xfrm>
          <a:prstGeom prst="rect">
            <a:avLst/>
          </a:prstGeom>
          <a:noFill/>
        </p:spPr>
        <p:txBody>
          <a:bodyPr wrap="square">
            <a:spAutoFit/>
          </a:bodyPr>
          <a:lstStyle/>
          <a:p>
            <a:pPr algn="ctr"/>
            <a:r>
              <a:rPr kumimoji="1" lang="ja-JP" altLang="en-US" sz="2800" b="1">
                <a:solidFill>
                  <a:schemeClr val="accent1"/>
                </a:solidFill>
                <a:latin typeface="游ゴシック" panose="020B0400000000000000" pitchFamily="50" charset="-128"/>
                <a:ea typeface="游ゴシック" panose="020B0400000000000000" pitchFamily="50" charset="-128"/>
              </a:rPr>
              <a:t>大学病院や市中病院等からの医師派遣が、</a:t>
            </a:r>
          </a:p>
          <a:p>
            <a:pPr algn="ctr"/>
            <a:r>
              <a:rPr kumimoji="1" lang="ja-JP" altLang="en-US" sz="2800" b="1">
                <a:solidFill>
                  <a:schemeClr val="accent1"/>
                </a:solidFill>
                <a:latin typeface="游ゴシック" panose="020B0400000000000000" pitchFamily="50" charset="-128"/>
                <a:ea typeface="游ゴシック" panose="020B0400000000000000" pitchFamily="50" charset="-128"/>
              </a:rPr>
              <a:t>地域の医療を支えている</a:t>
            </a: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という側面があります。</a:t>
            </a:r>
            <a:endParaRPr kumimoji="1"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グラフ が含まれている画像&#10;&#10;自動的に生成された説明">
            <a:extLst>
              <a:ext uri="{FF2B5EF4-FFF2-40B4-BE49-F238E27FC236}">
                <a16:creationId xmlns:a16="http://schemas.microsoft.com/office/drawing/2014/main" id="{F8EB8A20-D7E7-FB1E-CC98-E4E3DBFB69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4971" y="2062821"/>
            <a:ext cx="2186910" cy="1637395"/>
          </a:xfrm>
          <a:prstGeom prst="rect">
            <a:avLst/>
          </a:prstGeom>
        </p:spPr>
      </p:pic>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2739" y="3253838"/>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5168" y="2851323"/>
            <a:ext cx="2686456" cy="1679036"/>
          </a:xfrm>
          <a:prstGeom prst="rect">
            <a:avLst/>
          </a:prstGeom>
        </p:spPr>
      </p:pic>
      <p:sp>
        <p:nvSpPr>
          <p:cNvPr id="12" name="テキスト ボックス 11">
            <a:extLst>
              <a:ext uri="{FF2B5EF4-FFF2-40B4-BE49-F238E27FC236}">
                <a16:creationId xmlns:a16="http://schemas.microsoft.com/office/drawing/2014/main" id="{39531A51-E0CD-D8C1-0704-610858AACE5F}"/>
              </a:ext>
            </a:extLst>
          </p:cNvPr>
          <p:cNvSpPr txBox="1"/>
          <p:nvPr/>
        </p:nvSpPr>
        <p:spPr>
          <a:xfrm>
            <a:off x="2021328" y="5373216"/>
            <a:ext cx="5101345" cy="830997"/>
          </a:xfrm>
          <a:prstGeom prst="rect">
            <a:avLst/>
          </a:prstGeom>
          <a:noFill/>
        </p:spPr>
        <p:txBody>
          <a:bodyPr wrap="square" rtlCol="0">
            <a:spAutoFit/>
          </a:bodyPr>
          <a:lstStyle/>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そのため、日本では多くの勤務医が</a:t>
            </a:r>
            <a:endParaRPr kumimoji="1" lang="en-US" altLang="ja-JP" sz="24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複数の医療機関で働いています。</a:t>
            </a:r>
          </a:p>
        </p:txBody>
      </p:sp>
      <p:sp>
        <p:nvSpPr>
          <p:cNvPr id="6" name="タイトル 1">
            <a:extLst>
              <a:ext uri="{FF2B5EF4-FFF2-40B4-BE49-F238E27FC236}">
                <a16:creationId xmlns:a16="http://schemas.microsoft.com/office/drawing/2014/main" id="{C2004709-8AEB-97D4-EA6F-5B923E46E2DE}"/>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14" name="図 13" descr="男性の顔の絵&#10;&#10;低い精度で自動的に生成された説明">
            <a:extLst>
              <a:ext uri="{FF2B5EF4-FFF2-40B4-BE49-F238E27FC236}">
                <a16:creationId xmlns:a16="http://schemas.microsoft.com/office/drawing/2014/main" id="{2999E2AA-101E-C0D3-1AD6-ADA3C4A52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972" y="2649205"/>
            <a:ext cx="3591656" cy="2351146"/>
          </a:xfrm>
          <a:prstGeom prst="rect">
            <a:avLst/>
          </a:prstGeom>
        </p:spPr>
      </p:pic>
    </p:spTree>
    <p:extLst>
      <p:ext uri="{BB962C8B-B14F-4D97-AF65-F5344CB8AC3E}">
        <p14:creationId xmlns:p14="http://schemas.microsoft.com/office/powerpoint/2010/main" val="38388930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4F35DDF-2E4B-3365-B1E4-9EE1ABCA2282}"/>
              </a:ext>
            </a:extLst>
          </p:cNvPr>
          <p:cNvSpPr/>
          <p:nvPr/>
        </p:nvSpPr>
        <p:spPr>
          <a:xfrm rot="20578546">
            <a:off x="4417161" y="3068067"/>
            <a:ext cx="516340" cy="702938"/>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152" y="2591840"/>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472" y="2591840"/>
            <a:ext cx="2695381" cy="1684614"/>
          </a:xfrm>
          <a:prstGeom prst="rect">
            <a:avLst/>
          </a:prstGeom>
        </p:spPr>
      </p:pic>
      <p:sp>
        <p:nvSpPr>
          <p:cNvPr id="2" name="テキスト ボックス 1">
            <a:extLst>
              <a:ext uri="{FF2B5EF4-FFF2-40B4-BE49-F238E27FC236}">
                <a16:creationId xmlns:a16="http://schemas.microsoft.com/office/drawing/2014/main" id="{09D737F5-E216-0508-95B9-B92A37128C54}"/>
              </a:ext>
            </a:extLst>
          </p:cNvPr>
          <p:cNvSpPr txBox="1"/>
          <p:nvPr/>
        </p:nvSpPr>
        <p:spPr>
          <a:xfrm>
            <a:off x="654746" y="608704"/>
            <a:ext cx="7873835" cy="954107"/>
          </a:xfrm>
          <a:prstGeom prst="rect">
            <a:avLst/>
          </a:prstGeom>
          <a:noFill/>
        </p:spPr>
        <p:txBody>
          <a:bodyPr wrap="square" rtlCol="0">
            <a:spAutoFit/>
          </a:bodyPr>
          <a:lstStyle/>
          <a:p>
            <a:r>
              <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シフトを組むためにも、</a:t>
            </a:r>
            <a:r>
              <a:rPr kumimoji="1" lang="ja-JP" altLang="en-US" sz="2800" b="1">
                <a:solidFill>
                  <a:schemeClr val="accent1"/>
                </a:solidFill>
                <a:latin typeface="游ゴシック" panose="020B0400000000000000" pitchFamily="50" charset="-128"/>
                <a:ea typeface="游ゴシック" panose="020B0400000000000000" pitchFamily="50" charset="-128"/>
              </a:rPr>
              <a:t>副業・兼業先の勤務予定も</a:t>
            </a:r>
            <a:endParaRPr kumimoji="1" lang="en-US" altLang="ja-JP" sz="2800" b="1">
              <a:solidFill>
                <a:schemeClr val="accent1"/>
              </a:solidFill>
              <a:latin typeface="游ゴシック" panose="020B0400000000000000" pitchFamily="50" charset="-128"/>
              <a:ea typeface="游ゴシック" panose="020B0400000000000000" pitchFamily="50" charset="-128"/>
            </a:endParaRPr>
          </a:p>
          <a:p>
            <a:r>
              <a:rPr kumimoji="1" lang="ja-JP" altLang="en-US" sz="2800" b="1">
                <a:solidFill>
                  <a:schemeClr val="accent1"/>
                </a:solidFill>
                <a:latin typeface="游ゴシック" panose="020B0400000000000000" pitchFamily="50" charset="-128"/>
                <a:ea typeface="游ゴシック" panose="020B0400000000000000" pitchFamily="50" charset="-128"/>
              </a:rPr>
              <a:t>事前に自己申告</a:t>
            </a:r>
            <a:r>
              <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することが好ましいでしょう。</a:t>
            </a:r>
          </a:p>
        </p:txBody>
      </p:sp>
      <p:sp>
        <p:nvSpPr>
          <p:cNvPr id="14" name="テキスト ボックス 13">
            <a:extLst>
              <a:ext uri="{FF2B5EF4-FFF2-40B4-BE49-F238E27FC236}">
                <a16:creationId xmlns:a16="http://schemas.microsoft.com/office/drawing/2014/main" id="{A4930C50-AEC9-4BF3-F8A8-5D283DCEB95C}"/>
              </a:ext>
            </a:extLst>
          </p:cNvPr>
          <p:cNvSpPr txBox="1"/>
          <p:nvPr/>
        </p:nvSpPr>
        <p:spPr>
          <a:xfrm>
            <a:off x="678128" y="4879329"/>
            <a:ext cx="7850453" cy="954107"/>
          </a:xfrm>
          <a:prstGeom prst="rect">
            <a:avLst/>
          </a:prstGeom>
          <a:noFill/>
        </p:spPr>
        <p:txBody>
          <a:bodyPr wrap="square" rtlCol="0">
            <a:spAutoFit/>
          </a:bodyPr>
          <a:lstStyle/>
          <a:p>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チームメンバーが</a:t>
            </a:r>
            <a:r>
              <a:rPr lang="ja-JP" altLang="en-US" sz="2800" b="1">
                <a:solidFill>
                  <a:schemeClr val="accent1"/>
                </a:solidFill>
                <a:latin typeface="游ゴシック" panose="020B0400000000000000" pitchFamily="50" charset="-128"/>
                <a:ea typeface="游ゴシック" panose="020B0400000000000000" pitchFamily="50" charset="-128"/>
              </a:rPr>
              <a:t>お互いの仕事を把握</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するきっかけとなり、</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pPr>
              <a:spcAft>
                <a:spcPts val="1200"/>
              </a:spcAft>
            </a:pPr>
            <a:r>
              <a:rPr lang="ja-JP" altLang="en-US" sz="2800" b="1">
                <a:solidFill>
                  <a:schemeClr val="accent1"/>
                </a:solidFill>
                <a:latin typeface="游ゴシック" panose="020B0400000000000000" pitchFamily="50" charset="-128"/>
                <a:ea typeface="游ゴシック" panose="020B0400000000000000" pitchFamily="50" charset="-128"/>
              </a:rPr>
              <a:t>困ったときにも助け合える第一歩</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になります。</a:t>
            </a:r>
            <a:endPar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12" name="図 11" descr="選手, 男 が含まれている画像&#10;&#10;自動的に生成された説明">
            <a:extLst>
              <a:ext uri="{FF2B5EF4-FFF2-40B4-BE49-F238E27FC236}">
                <a16:creationId xmlns:a16="http://schemas.microsoft.com/office/drawing/2014/main" id="{20B48E2D-429D-B887-80BA-068D2731C2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572" y="2191161"/>
            <a:ext cx="2930856" cy="2207932"/>
          </a:xfrm>
          <a:prstGeom prst="rect">
            <a:avLst/>
          </a:prstGeom>
        </p:spPr>
      </p:pic>
    </p:spTree>
    <p:extLst>
      <p:ext uri="{BB962C8B-B14F-4D97-AF65-F5344CB8AC3E}">
        <p14:creationId xmlns:p14="http://schemas.microsoft.com/office/powerpoint/2010/main" val="401758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5CC67E-3454-B186-9F00-3B48D5B22AA5}"/>
              </a:ext>
            </a:extLst>
          </p:cNvPr>
          <p:cNvSpPr txBox="1"/>
          <p:nvPr/>
        </p:nvSpPr>
        <p:spPr>
          <a:xfrm>
            <a:off x="755576" y="614298"/>
            <a:ext cx="7632848" cy="1446550"/>
          </a:xfrm>
          <a:prstGeom prst="rect">
            <a:avLst/>
          </a:prstGeom>
          <a:noFill/>
        </p:spPr>
        <p:txBody>
          <a:bodyPr wrap="square">
            <a:spAutoFit/>
          </a:bodyPr>
          <a:lstStyle/>
          <a:p>
            <a:pPr marL="152400" indent="-152400" algn="ctr"/>
            <a:r>
              <a:rPr lang="ja-JP" altLang="en-US" sz="28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少子高齢化が特に進む地域では、</a:t>
            </a:r>
            <a:br>
              <a:rPr lang="en-US" altLang="ja-JP" sz="2400" b="1" kern="10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医療従事者全体のマンパワーが不足</a:t>
            </a:r>
            <a:endParaRPr lang="en-US" altLang="ja-JP" sz="3200" b="1" kern="10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8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していきます。</a:t>
            </a:r>
            <a:endParaRPr lang="en-US" altLang="ja-JP" sz="24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ネックレス が含まれている画像&#10;&#10;自動的に生成された説明">
            <a:extLst>
              <a:ext uri="{FF2B5EF4-FFF2-40B4-BE49-F238E27FC236}">
                <a16:creationId xmlns:a16="http://schemas.microsoft.com/office/drawing/2014/main" id="{8A51B2ED-D343-6778-45DB-27311420A7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7877" y="2148740"/>
            <a:ext cx="4529150" cy="4515437"/>
          </a:xfrm>
          <a:prstGeom prst="rect">
            <a:avLst/>
          </a:prstGeom>
        </p:spPr>
      </p:pic>
      <p:sp>
        <p:nvSpPr>
          <p:cNvPr id="6"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293430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954107"/>
          </a:xfrm>
          <a:prstGeom prst="rect">
            <a:avLst/>
          </a:prstGeom>
          <a:noFill/>
        </p:spPr>
        <p:txBody>
          <a:bodyPr wrap="square">
            <a:spAutoFit/>
          </a:bodyPr>
          <a:lstStyle/>
          <a:p>
            <a:pPr algn="ctr"/>
            <a:r>
              <a:rPr lang="ja-JP" altLang="en-US" sz="2800" b="1">
                <a:solidFill>
                  <a:schemeClr val="accent1"/>
                </a:solidFill>
                <a:latin typeface="游ゴシック" panose="020B0400000000000000" pitchFamily="50" charset="-128"/>
                <a:ea typeface="游ゴシック" panose="020B0400000000000000" pitchFamily="50" charset="-128"/>
              </a:rPr>
              <a:t>シフト</a:t>
            </a: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を作成するのも</a:t>
            </a:r>
            <a:r>
              <a:rPr lang="ja-JP" altLang="en-US" sz="2800" b="1">
                <a:solidFill>
                  <a:schemeClr val="accent1"/>
                </a:solidFill>
                <a:latin typeface="游ゴシック" panose="020B0400000000000000" pitchFamily="50" charset="-128"/>
                <a:ea typeface="游ゴシック" panose="020B0400000000000000" pitchFamily="50" charset="-128"/>
              </a:rPr>
              <a:t>医療従事者</a:t>
            </a: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なので、</a:t>
            </a:r>
          </a:p>
          <a:p>
            <a:pPr algn="ctr"/>
            <a:r>
              <a:rPr lang="ja-JP" altLang="en-US" sz="2800" b="1">
                <a:solidFill>
                  <a:schemeClr val="accent1"/>
                </a:solidFill>
                <a:latin typeface="游ゴシック" panose="020B0400000000000000" pitchFamily="50" charset="-128"/>
                <a:ea typeface="游ゴシック" panose="020B0400000000000000" pitchFamily="50" charset="-128"/>
              </a:rPr>
              <a:t>助け合いが重要</a:t>
            </a: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です。</a:t>
            </a:r>
          </a:p>
        </p:txBody>
      </p:sp>
      <p:grpSp>
        <p:nvGrpSpPr>
          <p:cNvPr id="64" name="グループ化 63">
            <a:extLst>
              <a:ext uri="{FF2B5EF4-FFF2-40B4-BE49-F238E27FC236}">
                <a16:creationId xmlns:a16="http://schemas.microsoft.com/office/drawing/2014/main" id="{1B17571B-200E-AFFF-CA4B-4EAF1C3DD3EC}"/>
              </a:ext>
            </a:extLst>
          </p:cNvPr>
          <p:cNvGrpSpPr/>
          <p:nvPr/>
        </p:nvGrpSpPr>
        <p:grpSpPr>
          <a:xfrm>
            <a:off x="6563134" y="1890679"/>
            <a:ext cx="1636890" cy="1169551"/>
            <a:chOff x="2997636" y="2944237"/>
            <a:chExt cx="1636890" cy="1169551"/>
          </a:xfrm>
        </p:grpSpPr>
        <p:sp>
          <p:nvSpPr>
            <p:cNvPr id="65" name="円形吹き出し 13">
              <a:extLst>
                <a:ext uri="{FF2B5EF4-FFF2-40B4-BE49-F238E27FC236}">
                  <a16:creationId xmlns:a16="http://schemas.microsoft.com/office/drawing/2014/main" id="{29F7542F-AA5E-8E45-F763-388A5D8F83D0}"/>
                </a:ext>
              </a:extLst>
            </p:cNvPr>
            <p:cNvSpPr/>
            <p:nvPr/>
          </p:nvSpPr>
          <p:spPr>
            <a:xfrm>
              <a:off x="2997636" y="2944237"/>
              <a:ext cx="1636890" cy="1169551"/>
            </a:xfrm>
            <a:prstGeom prst="wedgeEllipseCallout">
              <a:avLst>
                <a:gd name="adj1" fmla="val -49321"/>
                <a:gd name="adj2" fmla="val 4259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681C5B05-640E-DDC8-4638-55693198434A}"/>
                </a:ext>
              </a:extLst>
            </p:cNvPr>
            <p:cNvSpPr txBox="1"/>
            <p:nvPr/>
          </p:nvSpPr>
          <p:spPr>
            <a:xfrm>
              <a:off x="3005748" y="3205847"/>
              <a:ext cx="1628778" cy="646331"/>
            </a:xfrm>
            <a:prstGeom prst="rect">
              <a:avLst/>
            </a:prstGeom>
            <a:noFill/>
            <a:ln>
              <a:noFill/>
            </a:ln>
          </p:spPr>
          <p:txBody>
            <a:bodyPr wrap="square" rtlCol="0">
              <a:spAutoFit/>
            </a:bodyPr>
            <a:lstStyle/>
            <a:p>
              <a:pPr algn="ctr"/>
              <a:r>
                <a:rPr lang="ja-JP" altLang="en-US" b="1">
                  <a:solidFill>
                    <a:schemeClr val="accent1"/>
                  </a:solidFill>
                  <a:latin typeface="游ゴシック" panose="020B0400000000000000" pitchFamily="50" charset="-128"/>
                  <a:ea typeface="游ゴシック" panose="020B0400000000000000" pitchFamily="50" charset="-128"/>
                </a:rPr>
                <a:t>勤務希望の</a:t>
              </a:r>
              <a:endParaRPr lang="en-US" altLang="ja-JP" b="1">
                <a:solidFill>
                  <a:schemeClr val="accent1"/>
                </a:solidFill>
                <a:latin typeface="游ゴシック" panose="020B0400000000000000" pitchFamily="50" charset="-128"/>
                <a:ea typeface="游ゴシック" panose="020B0400000000000000" pitchFamily="50" charset="-128"/>
              </a:endParaRPr>
            </a:p>
            <a:p>
              <a:pPr algn="ctr"/>
              <a:r>
                <a:rPr lang="ja-JP" altLang="en-US" b="1">
                  <a:solidFill>
                    <a:schemeClr val="accent1"/>
                  </a:solidFill>
                  <a:latin typeface="游ゴシック" panose="020B0400000000000000" pitchFamily="50" charset="-128"/>
                  <a:ea typeface="游ゴシック" panose="020B0400000000000000" pitchFamily="50" charset="-128"/>
                </a:rPr>
                <a:t>期限を守る</a:t>
              </a:r>
              <a:endParaRPr lang="en-US" altLang="ja-JP" b="1">
                <a:solidFill>
                  <a:schemeClr val="accent1"/>
                </a:solidFill>
                <a:latin typeface="游ゴシック" panose="020B0400000000000000" pitchFamily="50" charset="-128"/>
                <a:ea typeface="游ゴシック" panose="020B0400000000000000" pitchFamily="50" charset="-128"/>
              </a:endParaRPr>
            </a:p>
          </p:txBody>
        </p:sp>
      </p:grpSp>
      <p:grpSp>
        <p:nvGrpSpPr>
          <p:cNvPr id="67" name="グループ化 66">
            <a:extLst>
              <a:ext uri="{FF2B5EF4-FFF2-40B4-BE49-F238E27FC236}">
                <a16:creationId xmlns:a16="http://schemas.microsoft.com/office/drawing/2014/main" id="{D1D2CFC3-6A9A-1179-F181-016E0582D58F}"/>
              </a:ext>
            </a:extLst>
          </p:cNvPr>
          <p:cNvGrpSpPr/>
          <p:nvPr/>
        </p:nvGrpSpPr>
        <p:grpSpPr>
          <a:xfrm>
            <a:off x="372640" y="2348880"/>
            <a:ext cx="1814310" cy="1584176"/>
            <a:chOff x="2000843" y="2915606"/>
            <a:chExt cx="1668147" cy="1364857"/>
          </a:xfrm>
        </p:grpSpPr>
        <p:sp>
          <p:nvSpPr>
            <p:cNvPr id="68" name="円形吹き出し 19">
              <a:extLst>
                <a:ext uri="{FF2B5EF4-FFF2-40B4-BE49-F238E27FC236}">
                  <a16:creationId xmlns:a16="http://schemas.microsoft.com/office/drawing/2014/main" id="{5518A55D-4AC9-6DE9-1F15-585D9F4DB93A}"/>
                </a:ext>
              </a:extLst>
            </p:cNvPr>
            <p:cNvSpPr/>
            <p:nvPr/>
          </p:nvSpPr>
          <p:spPr>
            <a:xfrm>
              <a:off x="2000843" y="2915606"/>
              <a:ext cx="1668147" cy="1364857"/>
            </a:xfrm>
            <a:prstGeom prst="wedgeEllipseCallout">
              <a:avLst>
                <a:gd name="adj1" fmla="val 57776"/>
                <a:gd name="adj2" fmla="val 2904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游ゴシック" panose="020B0400000000000000" pitchFamily="50" charset="-128"/>
                  <a:ea typeface="游ゴシック" panose="020B0400000000000000" pitchFamily="50" charset="-128"/>
                </a:rPr>
                <a:t>快く</a:t>
              </a:r>
            </a:p>
          </p:txBody>
        </p:sp>
        <p:sp>
          <p:nvSpPr>
            <p:cNvPr id="69" name="テキスト ボックス 68">
              <a:extLst>
                <a:ext uri="{FF2B5EF4-FFF2-40B4-BE49-F238E27FC236}">
                  <a16:creationId xmlns:a16="http://schemas.microsoft.com/office/drawing/2014/main" id="{7CA1B334-1CCB-49C5-A2EC-A2B67C24056E}"/>
                </a:ext>
              </a:extLst>
            </p:cNvPr>
            <p:cNvSpPr txBox="1"/>
            <p:nvPr/>
          </p:nvSpPr>
          <p:spPr>
            <a:xfrm>
              <a:off x="2035942" y="3262051"/>
              <a:ext cx="1622992" cy="830997"/>
            </a:xfrm>
            <a:prstGeom prst="rect">
              <a:avLst/>
            </a:prstGeom>
            <a:noFill/>
            <a:ln>
              <a:noFill/>
            </a:ln>
          </p:spPr>
          <p:txBody>
            <a:bodyPr wrap="square" rtlCol="0">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シフト調整者からの</a:t>
              </a:r>
              <a:r>
                <a:rPr lang="ja-JP" altLang="en-US" b="1">
                  <a:solidFill>
                    <a:schemeClr val="accent1"/>
                  </a:solidFill>
                  <a:latin typeface="游ゴシック" panose="020B0400000000000000" pitchFamily="50" charset="-128"/>
                  <a:ea typeface="游ゴシック" panose="020B0400000000000000" pitchFamily="50" charset="-128"/>
                </a:rPr>
                <a:t>勤務相談にも</a:t>
              </a:r>
              <a:endParaRPr lang="en-US" altLang="ja-JP" b="1">
                <a:solidFill>
                  <a:schemeClr val="accent1"/>
                </a:solidFill>
                <a:latin typeface="游ゴシック" panose="020B0400000000000000" pitchFamily="50" charset="-128"/>
                <a:ea typeface="游ゴシック" panose="020B0400000000000000" pitchFamily="50" charset="-128"/>
              </a:endParaRPr>
            </a:p>
            <a:p>
              <a:pPr algn="ctr"/>
              <a:r>
                <a:rPr lang="ja-JP" altLang="en-US" b="1">
                  <a:solidFill>
                    <a:schemeClr val="accent1"/>
                  </a:solidFill>
                  <a:latin typeface="游ゴシック" panose="020B0400000000000000" pitchFamily="50" charset="-128"/>
                  <a:ea typeface="游ゴシック" panose="020B0400000000000000" pitchFamily="50" charset="-128"/>
                </a:rPr>
                <a:t>快く応じる</a:t>
              </a:r>
              <a:endParaRPr lang="en-US" altLang="ja-JP" b="1">
                <a:solidFill>
                  <a:schemeClr val="accent1"/>
                </a:solidFill>
                <a:latin typeface="游ゴシック" panose="020B0400000000000000" pitchFamily="50" charset="-128"/>
                <a:ea typeface="游ゴシック" panose="020B0400000000000000" pitchFamily="50" charset="-128"/>
              </a:endParaRPr>
            </a:p>
          </p:txBody>
        </p:sp>
      </p:grpSp>
      <p:sp>
        <p:nvSpPr>
          <p:cNvPr id="1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6" name="図 5" descr="テーブル, 選手 が含まれている画像&#10;&#10;自動的に生成された説明">
            <a:extLst>
              <a:ext uri="{FF2B5EF4-FFF2-40B4-BE49-F238E27FC236}">
                <a16:creationId xmlns:a16="http://schemas.microsoft.com/office/drawing/2014/main" id="{D131796C-3A27-3419-27D5-48EC2C20B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578" y="2146410"/>
            <a:ext cx="4750758" cy="3874594"/>
          </a:xfrm>
          <a:prstGeom prst="rect">
            <a:avLst/>
          </a:prstGeom>
        </p:spPr>
      </p:pic>
    </p:spTree>
    <p:extLst>
      <p:ext uri="{BB962C8B-B14F-4D97-AF65-F5344CB8AC3E}">
        <p14:creationId xmlns:p14="http://schemas.microsoft.com/office/powerpoint/2010/main" val="280643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4653136"/>
            <a:ext cx="7106912" cy="1569660"/>
          </a:xfrm>
          <a:prstGeom prst="rect">
            <a:avLst/>
          </a:prstGeom>
          <a:noFill/>
        </p:spPr>
        <p:txBody>
          <a:bodyPr wrap="square" rtlCol="0">
            <a:spAutoFit/>
          </a:bodyPr>
          <a:lstStyle/>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自分の仕事内容をそれぞれの勤務先に共有して、</a:t>
            </a:r>
          </a:p>
          <a:p>
            <a:pPr algn="ctr"/>
            <a:r>
              <a:rPr lang="ja-JP" altLang="en-US" sz="2800" b="1">
                <a:solidFill>
                  <a:schemeClr val="accent1"/>
                </a:solidFill>
                <a:latin typeface="游ゴシック" panose="020B0400000000000000" pitchFamily="50" charset="-128"/>
                <a:ea typeface="游ゴシック" panose="020B0400000000000000" pitchFamily="50" charset="-128"/>
              </a:rPr>
              <a:t>突然の自分の欠勤にも対応できるような</a:t>
            </a:r>
          </a:p>
          <a:p>
            <a:pPr algn="ctr"/>
            <a:r>
              <a:rPr lang="ja-JP" altLang="en-US" sz="2800" b="1">
                <a:solidFill>
                  <a:schemeClr val="accent1"/>
                </a:solidFill>
                <a:latin typeface="游ゴシック" panose="020B0400000000000000" pitchFamily="50" charset="-128"/>
                <a:ea typeface="游ゴシック" panose="020B0400000000000000" pitchFamily="50" charset="-128"/>
              </a:rPr>
              <a:t>「助け合える」体制を整えてもらう</a:t>
            </a:r>
          </a:p>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必要があります。</a:t>
            </a:r>
            <a:endPar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0" name="図 9" descr="持つ, 男, 電話, 表示 が含まれている画像&#10;&#10;自動的に生成された説明">
            <a:extLst>
              <a:ext uri="{FF2B5EF4-FFF2-40B4-BE49-F238E27FC236}">
                <a16:creationId xmlns:a16="http://schemas.microsoft.com/office/drawing/2014/main" id="{9B984C0B-DC1D-B1D0-FD67-776AFA9CF6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2047" y="1035990"/>
            <a:ext cx="5559906" cy="3382736"/>
          </a:xfrm>
          <a:prstGeom prst="rect">
            <a:avLst/>
          </a:prstGeom>
        </p:spPr>
      </p:pic>
      <p:sp>
        <p:nvSpPr>
          <p:cNvPr id="4" name="タイトル 1">
            <a:extLst>
              <a:ext uri="{FF2B5EF4-FFF2-40B4-BE49-F238E27FC236}">
                <a16:creationId xmlns:a16="http://schemas.microsoft.com/office/drawing/2014/main" id="{BC25E767-F96A-12BA-1FA3-FA7FE9A0BCBA}"/>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22930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720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勤怠管理を効率的に行う方法はありますか？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1893601"/>
            <a:ext cx="8229600" cy="2759536"/>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勤怠管理が適切に行われるためには、まず、医師が自身の健康確保のための労働時間管理の大切さを認識し、それぞれの医療機関の労働時間のルール（宿直や研鑽の労働時間の取り扱い）を把握していることが前提です。</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216000" marR="0" lvl="0" indent="-216000" algn="l" defTabSz="914400" rtl="0" eaLnBrk="1" fontAlgn="auto" latinLnBrk="0" hangingPunct="1">
              <a:lnSpc>
                <a:spcPct val="100000"/>
              </a:lnSpc>
              <a:spcBef>
                <a:spcPct val="0"/>
              </a:spcBef>
              <a:spcAft>
                <a:spcPts val="0"/>
              </a:spcAft>
              <a:buClrTx/>
              <a:buSzTx/>
              <a:buFontTx/>
              <a:buNone/>
              <a:tabLst/>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その上で、副業・兼業先の多い医師や、緊急業務が多く発生しやすい多忙な医師は、出退勤の打刻や、滞在時間の把握、時間外・休日労働の申請等の労務管理の申告・申請にかかる負担も多くなりがちです。医師が手入力を行わなくても良いような、</a:t>
            </a:r>
            <a:r>
              <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ID</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カードによる打刻システム、スマートフォンや位置情報システムを連動させた医師の勤怠管理システム等、</a:t>
            </a:r>
            <a:r>
              <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ICT</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技術を活用した勤怠管理は、医師の負担を減らす意味でも効率化につながります。</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4868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3" name="タイトル 1">
            <a:extLst>
              <a:ext uri="{FF2B5EF4-FFF2-40B4-BE49-F238E27FC236}">
                <a16:creationId xmlns:a16="http://schemas.microsoft.com/office/drawing/2014/main" id="{19DB7F61-9699-4E8F-8104-3BF66CC306B6}"/>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現場を支える副業</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兼業のために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8" name="図 7">
            <a:extLst>
              <a:ext uri="{FF2B5EF4-FFF2-40B4-BE49-F238E27FC236}">
                <a16:creationId xmlns:a16="http://schemas.microsoft.com/office/drawing/2014/main" id="{6CA996B7-E76E-0EE0-32A0-F9C58ACCF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00" y="4913820"/>
            <a:ext cx="1836030" cy="1342745"/>
          </a:xfrm>
          <a:prstGeom prst="rect">
            <a:avLst/>
          </a:prstGeom>
        </p:spPr>
      </p:pic>
    </p:spTree>
    <p:extLst>
      <p:ext uri="{BB962C8B-B14F-4D97-AF65-F5344CB8AC3E}">
        <p14:creationId xmlns:p14="http://schemas.microsoft.com/office/powerpoint/2010/main" val="1801565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CBA7093-7CE2-7F06-3555-FDFCEB3CA4C4}"/>
              </a:ext>
            </a:extLst>
          </p:cNvPr>
          <p:cNvSpPr txBox="1"/>
          <p:nvPr/>
        </p:nvSpPr>
        <p:spPr>
          <a:xfrm>
            <a:off x="416389" y="1137221"/>
            <a:ext cx="8311222" cy="132343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社会医療法人ペガサス馬場記念病院では、当直医用に</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スマートフォンを用意。</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Beacon</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を各病棟、外来、救急外来、医局など院内各所に設置し、そのエリアを通過</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した際に自動的に滞在時間を把握できる仕組みを導入した。</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これにより各所での労働時間を把握し</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、合算することで</a:t>
            </a:r>
            <a:r>
              <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日の総労働時間を把握している。</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医師の負担を軽減するとともに、勤務時間を正確に把握し労働環境の改善につなげられる。</a:t>
            </a:r>
            <a:endParaRPr kumimoji="1"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19DB7F61-9699-4E8F-8104-3BF66CC306B6}"/>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現場を支える副業</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兼業のために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
        <p:nvSpPr>
          <p:cNvPr id="7" name="正方形/長方形 6">
            <a:extLst>
              <a:ext uri="{FF2B5EF4-FFF2-40B4-BE49-F238E27FC236}">
                <a16:creationId xmlns:a16="http://schemas.microsoft.com/office/drawing/2014/main" id="{D152A233-89C8-D918-22C4-B3844947B989}"/>
              </a:ext>
            </a:extLst>
          </p:cNvPr>
          <p:cNvSpPr/>
          <p:nvPr/>
        </p:nvSpPr>
        <p:spPr>
          <a:xfrm>
            <a:off x="438003" y="1018080"/>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id="{B3563C19-8359-8876-BC29-53D3EBB141AA}"/>
              </a:ext>
            </a:extLst>
          </p:cNvPr>
          <p:cNvSpPr txBox="1"/>
          <p:nvPr/>
        </p:nvSpPr>
        <p:spPr>
          <a:xfrm>
            <a:off x="433213" y="604685"/>
            <a:ext cx="5370480" cy="369332"/>
          </a:xfrm>
          <a:prstGeom prst="roundRect">
            <a:avLst>
              <a:gd name="adj" fmla="val 23"/>
            </a:avLst>
          </a:prstGeom>
          <a:noFill/>
        </p:spPr>
        <p:txBody>
          <a:bodyPr wrap="square" rtlCol="0">
            <a:spAutoFit/>
          </a:bodyPr>
          <a:lstStyle/>
          <a:p>
            <a:pPr>
              <a:spcAft>
                <a:spcPts val="600"/>
              </a:spcAft>
            </a:pP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ICT</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による勤怠管理システムの導入の好事例</a:t>
            </a:r>
          </a:p>
        </p:txBody>
      </p:sp>
      <p:pic>
        <p:nvPicPr>
          <p:cNvPr id="13" name="図 12">
            <a:extLst>
              <a:ext uri="{FF2B5EF4-FFF2-40B4-BE49-F238E27FC236}">
                <a16:creationId xmlns:a16="http://schemas.microsoft.com/office/drawing/2014/main" id="{4FED8F6F-4050-3AA4-199C-8D6FB403529F}"/>
              </a:ext>
            </a:extLst>
          </p:cNvPr>
          <p:cNvPicPr>
            <a:picLocks noChangeAspect="1"/>
          </p:cNvPicPr>
          <p:nvPr/>
        </p:nvPicPr>
        <p:blipFill>
          <a:blip r:embed="rId3"/>
          <a:stretch>
            <a:fillRect/>
          </a:stretch>
        </p:blipFill>
        <p:spPr>
          <a:xfrm>
            <a:off x="700087" y="2633439"/>
            <a:ext cx="7743825" cy="3171825"/>
          </a:xfrm>
          <a:prstGeom prst="rect">
            <a:avLst/>
          </a:prstGeom>
        </p:spPr>
      </p:pic>
      <p:sp>
        <p:nvSpPr>
          <p:cNvPr id="15" name="テキスト ボックス 14">
            <a:extLst>
              <a:ext uri="{FF2B5EF4-FFF2-40B4-BE49-F238E27FC236}">
                <a16:creationId xmlns:a16="http://schemas.microsoft.com/office/drawing/2014/main" id="{10A22919-4B60-1732-F9EC-BE9CCBB5FC81}"/>
              </a:ext>
            </a:extLst>
          </p:cNvPr>
          <p:cNvSpPr txBox="1"/>
          <p:nvPr/>
        </p:nvSpPr>
        <p:spPr>
          <a:xfrm>
            <a:off x="857124" y="5852587"/>
            <a:ext cx="3714875" cy="738664"/>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厚生労働省ホームページ</a:t>
            </a:r>
            <a:endParaRPr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第</a:t>
            </a:r>
            <a:r>
              <a:rPr lang="en-US" altLang="ja-JP" sz="105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回医師の働き方改革の推進に関する検討会　</a:t>
            </a:r>
            <a:endParaRPr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a:spcBef>
                <a:spcPct val="0"/>
              </a:spcBef>
              <a:defRPr/>
            </a:pP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（資料</a:t>
            </a:r>
            <a:r>
              <a:rPr lang="en-US" altLang="ja-JP" sz="1050">
                <a:solidFill>
                  <a:schemeClr val="tx1">
                    <a:lumMod val="75000"/>
                    <a:lumOff val="25000"/>
                  </a:schemeClr>
                </a:solidFill>
                <a:latin typeface="游ゴシック" panose="020B0400000000000000" pitchFamily="50" charset="-128"/>
                <a:ea typeface="游ゴシック" panose="020B0400000000000000" pitchFamily="50" charset="-128"/>
              </a:rPr>
              <a:t>4</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）医師の働き方改革に関する好事例</a:t>
            </a:r>
            <a:endParaRPr lang="en-US" altLang="ja-JP" sz="105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a:solidFill>
                  <a:schemeClr val="tx1">
                    <a:lumMod val="75000"/>
                    <a:lumOff val="25000"/>
                  </a:schemeClr>
                </a:solidFill>
                <a:latin typeface="游ゴシック" panose="020B0400000000000000" pitchFamily="50" charset="-128"/>
                <a:ea typeface="游ゴシック" panose="020B0400000000000000" pitchFamily="50" charset="-128"/>
              </a:rPr>
              <a:t>https://www.mhlw.go.jp/stf/newpage_10091.html</a:t>
            </a:r>
          </a:p>
        </p:txBody>
      </p:sp>
      <p:sp>
        <p:nvSpPr>
          <p:cNvPr id="23" name="AutoShape 8" descr="別ウィンドウで開く">
            <a:hlinkClick r:id="" action="ppaction://noaction"/>
            <a:extLst>
              <a:ext uri="{FF2B5EF4-FFF2-40B4-BE49-F238E27FC236}">
                <a16:creationId xmlns:a16="http://schemas.microsoft.com/office/drawing/2014/main" id="{C2727EDF-31A6-553E-3F96-0C7FE7D13E5F}"/>
              </a:ext>
            </a:extLst>
          </p:cNvPr>
          <p:cNvSpPr>
            <a:spLocks noChangeAspect="1" noChangeArrowheads="1"/>
          </p:cNvSpPr>
          <p:nvPr/>
        </p:nvSpPr>
        <p:spPr bwMode="auto">
          <a:xfrm>
            <a:off x="3273425" y="-2016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3">
            <a:extLst>
              <a:ext uri="{FF2B5EF4-FFF2-40B4-BE49-F238E27FC236}">
                <a16:creationId xmlns:a16="http://schemas.microsoft.com/office/drawing/2014/main" id="{6DEC9C77-C5E0-A3FE-36BC-90190BD5C128}"/>
              </a:ext>
            </a:extLst>
          </p:cNvPr>
          <p:cNvSpPr txBox="1"/>
          <p:nvPr/>
        </p:nvSpPr>
        <p:spPr>
          <a:xfrm>
            <a:off x="410542" y="243381"/>
            <a:ext cx="58272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accent1"/>
                </a:solidFill>
                <a:effectLst/>
                <a:uLnTx/>
                <a:uFillTx/>
                <a:latin typeface="游ゴシック" panose="020B0400000000000000" pitchFamily="50" charset="-128"/>
                <a:ea typeface="游ゴシック" panose="020B0400000000000000" pitchFamily="50" charset="-128"/>
              </a:rPr>
              <a:t>社会医療法人ペガサス馬場記念病院での取り組み</a:t>
            </a:r>
          </a:p>
        </p:txBody>
      </p:sp>
    </p:spTree>
    <p:extLst>
      <p:ext uri="{BB962C8B-B14F-4D97-AF65-F5344CB8AC3E}">
        <p14:creationId xmlns:p14="http://schemas.microsoft.com/office/powerpoint/2010/main" val="3507691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2E1D5BC-F0CF-B98D-3530-DC1BF8EFB3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8661" y="2910739"/>
            <a:ext cx="3141610" cy="3252605"/>
          </a:xfrm>
          <a:prstGeom prst="rect">
            <a:avLst/>
          </a:prstGeom>
        </p:spPr>
      </p:pic>
      <p:sp>
        <p:nvSpPr>
          <p:cNvPr id="33" name="正方形/長方形 32">
            <a:extLst>
              <a:ext uri="{FF2B5EF4-FFF2-40B4-BE49-F238E27FC236}">
                <a16:creationId xmlns:a16="http://schemas.microsoft.com/office/drawing/2014/main" id="{780B8BA7-6323-B66E-BAC1-4DBF0CDE583A}"/>
              </a:ext>
            </a:extLst>
          </p:cNvPr>
          <p:cNvSpPr/>
          <p:nvPr/>
        </p:nvSpPr>
        <p:spPr>
          <a:xfrm>
            <a:off x="334256" y="2239333"/>
            <a:ext cx="3341518" cy="3695415"/>
          </a:xfrm>
          <a:prstGeom prst="rect">
            <a:avLst/>
          </a:prstGeom>
          <a:noFill/>
          <a:ln>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4F931A5B-9D09-659A-76DF-01C5316EB28B}"/>
              </a:ext>
            </a:extLst>
          </p:cNvPr>
          <p:cNvSpPr/>
          <p:nvPr/>
        </p:nvSpPr>
        <p:spPr>
          <a:xfrm>
            <a:off x="3899073" y="2239333"/>
            <a:ext cx="5006826" cy="3699444"/>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19DB7F61-9699-4E8F-8104-3BF66CC306B6}"/>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現場を支える副業</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兼業のために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
        <p:nvSpPr>
          <p:cNvPr id="8" name="テキスト ボックス 7">
            <a:extLst>
              <a:ext uri="{FF2B5EF4-FFF2-40B4-BE49-F238E27FC236}">
                <a16:creationId xmlns:a16="http://schemas.microsoft.com/office/drawing/2014/main" id="{B3563C19-8359-8876-BC29-53D3EBB141AA}"/>
              </a:ext>
            </a:extLst>
          </p:cNvPr>
          <p:cNvSpPr txBox="1"/>
          <p:nvPr/>
        </p:nvSpPr>
        <p:spPr>
          <a:xfrm>
            <a:off x="433213" y="604685"/>
            <a:ext cx="5370480" cy="369332"/>
          </a:xfrm>
          <a:prstGeom prst="roundRect">
            <a:avLst>
              <a:gd name="adj" fmla="val 23"/>
            </a:avLst>
          </a:prstGeom>
          <a:noFill/>
        </p:spPr>
        <p:txBody>
          <a:bodyPr wrap="square" rtlCol="0">
            <a:spAutoFit/>
          </a:bodyPr>
          <a:lstStyle/>
          <a:p>
            <a:pPr>
              <a:spcAft>
                <a:spcPts val="600"/>
              </a:spcAft>
            </a:pP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中央システムでの勤怠管理への移行</a:t>
            </a:r>
          </a:p>
        </p:txBody>
      </p:sp>
      <p:sp>
        <p:nvSpPr>
          <p:cNvPr id="24" name="テキスト ボックス 23">
            <a:extLst>
              <a:ext uri="{FF2B5EF4-FFF2-40B4-BE49-F238E27FC236}">
                <a16:creationId xmlns:a16="http://schemas.microsoft.com/office/drawing/2014/main" id="{6DEC9C77-C5E0-A3FE-36BC-90190BD5C128}"/>
              </a:ext>
            </a:extLst>
          </p:cNvPr>
          <p:cNvSpPr txBox="1"/>
          <p:nvPr/>
        </p:nvSpPr>
        <p:spPr>
          <a:xfrm>
            <a:off x="410542" y="243381"/>
            <a:ext cx="377539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accent1"/>
                </a:solidFill>
                <a:effectLst/>
                <a:uLnTx/>
                <a:uFillTx/>
                <a:latin typeface="游ゴシック" panose="020B0400000000000000" pitchFamily="50" charset="-128"/>
                <a:ea typeface="游ゴシック" panose="020B0400000000000000" pitchFamily="50" charset="-128"/>
              </a:rPr>
              <a:t>慶應義塾大学病院での取り組み</a:t>
            </a:r>
          </a:p>
        </p:txBody>
      </p:sp>
      <p:sp>
        <p:nvSpPr>
          <p:cNvPr id="4" name="正方形/長方形 3">
            <a:extLst>
              <a:ext uri="{FF2B5EF4-FFF2-40B4-BE49-F238E27FC236}">
                <a16:creationId xmlns:a16="http://schemas.microsoft.com/office/drawing/2014/main" id="{976165D4-DA31-5070-40A6-CFA18252DE5A}"/>
              </a:ext>
            </a:extLst>
          </p:cNvPr>
          <p:cNvSpPr/>
          <p:nvPr/>
        </p:nvSpPr>
        <p:spPr>
          <a:xfrm>
            <a:off x="438003" y="1018080"/>
            <a:ext cx="8267994" cy="45719"/>
          </a:xfrm>
          <a:prstGeom prst="rect">
            <a:avLst/>
          </a:prstGeom>
          <a:solidFill>
            <a:srgbClr val="7E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 name="テキスト ボックス 4">
            <a:extLst>
              <a:ext uri="{FF2B5EF4-FFF2-40B4-BE49-F238E27FC236}">
                <a16:creationId xmlns:a16="http://schemas.microsoft.com/office/drawing/2014/main" id="{EF1CDB37-8277-1DB9-AF7A-C51BECB86626}"/>
              </a:ext>
            </a:extLst>
          </p:cNvPr>
          <p:cNvSpPr txBox="1"/>
          <p:nvPr/>
        </p:nvSpPr>
        <p:spPr>
          <a:xfrm>
            <a:off x="899592" y="2393412"/>
            <a:ext cx="2130120" cy="369332"/>
          </a:xfrm>
          <a:prstGeom prst="roundRect">
            <a:avLst>
              <a:gd name="adj" fmla="val 23"/>
            </a:avLst>
          </a:prstGeom>
          <a:noFill/>
        </p:spPr>
        <p:txBody>
          <a:bodyPr wrap="square" rtlCol="0">
            <a:spAutoFit/>
          </a:bodyPr>
          <a:lstStyle/>
          <a:p>
            <a:pPr>
              <a:spcAft>
                <a:spcPts val="600"/>
              </a:spcAft>
            </a:pP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医師業務管理日誌</a:t>
            </a:r>
          </a:p>
        </p:txBody>
      </p:sp>
      <p:sp>
        <p:nvSpPr>
          <p:cNvPr id="6" name="テキスト ボックス 5">
            <a:extLst>
              <a:ext uri="{FF2B5EF4-FFF2-40B4-BE49-F238E27FC236}">
                <a16:creationId xmlns:a16="http://schemas.microsoft.com/office/drawing/2014/main" id="{793C557B-F082-9AA1-5FF1-A8DFD702E988}"/>
              </a:ext>
            </a:extLst>
          </p:cNvPr>
          <p:cNvSpPr txBox="1"/>
          <p:nvPr/>
        </p:nvSpPr>
        <p:spPr>
          <a:xfrm>
            <a:off x="4314196" y="2393412"/>
            <a:ext cx="4190001" cy="369332"/>
          </a:xfrm>
          <a:prstGeom prst="roundRect">
            <a:avLst>
              <a:gd name="adj" fmla="val 23"/>
            </a:avLst>
          </a:prstGeom>
          <a:noFill/>
        </p:spPr>
        <p:txBody>
          <a:bodyPr wrap="square" rtlCol="0">
            <a:spAutoFit/>
          </a:bodyPr>
          <a:lstStyle/>
          <a:p>
            <a:pPr algn="ctr">
              <a:spcAft>
                <a:spcPts val="600"/>
              </a:spcAft>
            </a:pP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WEB</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入力へ変更（</a:t>
            </a: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2020</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年</a:t>
            </a:r>
            <a:r>
              <a:rPr lang="en-US" altLang="ja-JP" b="1">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月より）</a:t>
            </a:r>
          </a:p>
        </p:txBody>
      </p:sp>
      <p:grpSp>
        <p:nvGrpSpPr>
          <p:cNvPr id="32" name="グループ化 31">
            <a:extLst>
              <a:ext uri="{FF2B5EF4-FFF2-40B4-BE49-F238E27FC236}">
                <a16:creationId xmlns:a16="http://schemas.microsoft.com/office/drawing/2014/main" id="{29E7CAE9-198E-5A61-5C28-6BC91BD33BC0}"/>
              </a:ext>
            </a:extLst>
          </p:cNvPr>
          <p:cNvGrpSpPr/>
          <p:nvPr/>
        </p:nvGrpSpPr>
        <p:grpSpPr>
          <a:xfrm>
            <a:off x="311587" y="3580924"/>
            <a:ext cx="3046310" cy="1395636"/>
            <a:chOff x="379600" y="2409661"/>
            <a:chExt cx="3046310" cy="1395636"/>
          </a:xfrm>
        </p:grpSpPr>
        <p:pic>
          <p:nvPicPr>
            <p:cNvPr id="9" name="図 8">
              <a:extLst>
                <a:ext uri="{FF2B5EF4-FFF2-40B4-BE49-F238E27FC236}">
                  <a16:creationId xmlns:a16="http://schemas.microsoft.com/office/drawing/2014/main" id="{CA97CB14-2529-2C9C-945E-F149549733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002" y="2409661"/>
              <a:ext cx="2863908" cy="1012374"/>
            </a:xfrm>
            <a:prstGeom prst="rect">
              <a:avLst/>
            </a:prstGeom>
          </p:spPr>
        </p:pic>
        <p:sp>
          <p:nvSpPr>
            <p:cNvPr id="10" name="テキスト ボックス 9">
              <a:extLst>
                <a:ext uri="{FF2B5EF4-FFF2-40B4-BE49-F238E27FC236}">
                  <a16:creationId xmlns:a16="http://schemas.microsoft.com/office/drawing/2014/main" id="{885F2FA1-5A7D-120A-EACB-3C3B73A38D46}"/>
                </a:ext>
              </a:extLst>
            </p:cNvPr>
            <p:cNvSpPr txBox="1"/>
            <p:nvPr/>
          </p:nvSpPr>
          <p:spPr>
            <a:xfrm>
              <a:off x="379600" y="3435965"/>
              <a:ext cx="3032230" cy="369332"/>
            </a:xfrm>
            <a:prstGeom prst="roundRect">
              <a:avLst>
                <a:gd name="adj" fmla="val 23"/>
              </a:avLst>
            </a:prstGeom>
            <a:noFill/>
          </p:spPr>
          <p:txBody>
            <a:bodyPr wrap="square" rtlCol="0">
              <a:spAutoFit/>
            </a:bodyPr>
            <a:lstStyle/>
            <a:p>
              <a:pPr algn="ctr">
                <a:spcAft>
                  <a:spcPts val="600"/>
                </a:spcAft>
              </a:pP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手書きを廃止</a:t>
              </a:r>
            </a:p>
          </p:txBody>
        </p:sp>
      </p:grpSp>
      <p:sp>
        <p:nvSpPr>
          <p:cNvPr id="14" name="四角形: 角を丸くする 13">
            <a:extLst>
              <a:ext uri="{FF2B5EF4-FFF2-40B4-BE49-F238E27FC236}">
                <a16:creationId xmlns:a16="http://schemas.microsoft.com/office/drawing/2014/main" id="{5011DD73-9A0D-F285-22B9-58F7FF543614}"/>
              </a:ext>
            </a:extLst>
          </p:cNvPr>
          <p:cNvSpPr/>
          <p:nvPr/>
        </p:nvSpPr>
        <p:spPr>
          <a:xfrm>
            <a:off x="4318511" y="3170815"/>
            <a:ext cx="926966" cy="57606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EB622DB6-8DF9-691C-2CAE-31B8DFA1721D}"/>
              </a:ext>
            </a:extLst>
          </p:cNvPr>
          <p:cNvGrpSpPr/>
          <p:nvPr/>
        </p:nvGrpSpPr>
        <p:grpSpPr>
          <a:xfrm>
            <a:off x="4475432" y="3388444"/>
            <a:ext cx="168706" cy="307726"/>
            <a:chOff x="4310007" y="3358598"/>
            <a:chExt cx="168706" cy="307726"/>
          </a:xfrm>
        </p:grpSpPr>
        <p:sp>
          <p:nvSpPr>
            <p:cNvPr id="16" name="楕円 15">
              <a:extLst>
                <a:ext uri="{FF2B5EF4-FFF2-40B4-BE49-F238E27FC236}">
                  <a16:creationId xmlns:a16="http://schemas.microsoft.com/office/drawing/2014/main" id="{F506DC39-A492-EFB2-8FEE-DEF5DD9635D0}"/>
                </a:ext>
              </a:extLst>
            </p:cNvPr>
            <p:cNvSpPr/>
            <p:nvPr/>
          </p:nvSpPr>
          <p:spPr>
            <a:xfrm>
              <a:off x="4316897" y="3358598"/>
              <a:ext cx="154926" cy="15780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42BA70D1-BC40-EA09-D204-ECF7E8F6407F}"/>
                </a:ext>
              </a:extLst>
            </p:cNvPr>
            <p:cNvSpPr/>
            <p:nvPr/>
          </p:nvSpPr>
          <p:spPr>
            <a:xfrm>
              <a:off x="4310007" y="3486722"/>
              <a:ext cx="168706" cy="17960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E4190FE9-51B4-3B9E-DBD8-3890985B37D2}"/>
              </a:ext>
            </a:extLst>
          </p:cNvPr>
          <p:cNvSpPr txBox="1"/>
          <p:nvPr/>
        </p:nvSpPr>
        <p:spPr>
          <a:xfrm>
            <a:off x="4285644" y="3192310"/>
            <a:ext cx="1027846" cy="200055"/>
          </a:xfrm>
          <a:prstGeom prst="roundRect">
            <a:avLst>
              <a:gd name="adj" fmla="val 23"/>
            </a:avLst>
          </a:prstGeom>
          <a:noFill/>
        </p:spPr>
        <p:txBody>
          <a:bodyPr wrap="square" rtlCol="0">
            <a:spAutoFit/>
          </a:bodyPr>
          <a:lstStyle/>
          <a:p>
            <a:pPr>
              <a:spcAft>
                <a:spcPts val="600"/>
              </a:spcAft>
            </a:pPr>
            <a:r>
              <a:rPr lang="en-US" altLang="ja-JP" sz="700" b="1">
                <a:solidFill>
                  <a:schemeClr val="tx1">
                    <a:lumMod val="75000"/>
                    <a:lumOff val="25000"/>
                  </a:schemeClr>
                </a:solidFill>
                <a:latin typeface="游ゴシック" panose="020B0400000000000000" pitchFamily="50" charset="-128"/>
                <a:ea typeface="游ゴシック" panose="020B0400000000000000" pitchFamily="50" charset="-128"/>
              </a:rPr>
              <a:t>KEIO Univ Hospital</a:t>
            </a:r>
            <a:endPar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7EE0F2F6-E0B6-9CC2-A81B-5F96BB55C913}"/>
              </a:ext>
            </a:extLst>
          </p:cNvPr>
          <p:cNvSpPr txBox="1"/>
          <p:nvPr/>
        </p:nvSpPr>
        <p:spPr>
          <a:xfrm>
            <a:off x="4634688" y="3357968"/>
            <a:ext cx="544141" cy="311601"/>
          </a:xfrm>
          <a:prstGeom prst="roundRect">
            <a:avLst>
              <a:gd name="adj" fmla="val 23"/>
            </a:avLst>
          </a:prstGeom>
          <a:noFill/>
        </p:spPr>
        <p:txBody>
          <a:bodyPr wrap="square" rtlCol="0">
            <a:spAutoFit/>
          </a:bodyPr>
          <a:lstStyle/>
          <a:p>
            <a:pPr algn="ctr">
              <a:spcAft>
                <a:spcPts val="600"/>
              </a:spcAft>
            </a:pPr>
            <a:r>
              <a:rPr lang="en-US" altLang="ja-JP" sz="800" b="1">
                <a:solidFill>
                  <a:schemeClr val="tx1">
                    <a:lumMod val="75000"/>
                    <a:lumOff val="25000"/>
                  </a:schemeClr>
                </a:solidFill>
                <a:latin typeface="游ゴシック" panose="020B0400000000000000" pitchFamily="50" charset="-128"/>
                <a:ea typeface="游ゴシック" panose="020B0400000000000000" pitchFamily="50" charset="-128"/>
              </a:rPr>
              <a:t>ID CARD</a:t>
            </a:r>
          </a:p>
          <a:p>
            <a:pPr algn="ctr">
              <a:spcAft>
                <a:spcPts val="600"/>
              </a:spcAft>
            </a:pPr>
            <a:endParaRPr lang="en-US" altLang="ja-JP" sz="8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20" name="図 19">
            <a:extLst>
              <a:ext uri="{FF2B5EF4-FFF2-40B4-BE49-F238E27FC236}">
                <a16:creationId xmlns:a16="http://schemas.microsoft.com/office/drawing/2014/main" id="{CC481FDF-EA14-9F7D-9938-D527A34CB4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38855" y="3900084"/>
            <a:ext cx="732451" cy="494866"/>
          </a:xfrm>
          <a:prstGeom prst="rect">
            <a:avLst/>
          </a:prstGeom>
        </p:spPr>
      </p:pic>
      <p:sp>
        <p:nvSpPr>
          <p:cNvPr id="22" name="矢印: 右 21">
            <a:extLst>
              <a:ext uri="{FF2B5EF4-FFF2-40B4-BE49-F238E27FC236}">
                <a16:creationId xmlns:a16="http://schemas.microsoft.com/office/drawing/2014/main" id="{BF3244F6-4D7D-63B7-50EC-F0F35CB81F19}"/>
              </a:ext>
            </a:extLst>
          </p:cNvPr>
          <p:cNvSpPr/>
          <p:nvPr/>
        </p:nvSpPr>
        <p:spPr>
          <a:xfrm>
            <a:off x="4283347" y="3940491"/>
            <a:ext cx="285888" cy="2000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70BE5C57-24E6-96DA-8855-22312879266F}"/>
              </a:ext>
            </a:extLst>
          </p:cNvPr>
          <p:cNvSpPr/>
          <p:nvPr/>
        </p:nvSpPr>
        <p:spPr>
          <a:xfrm rot="10800000">
            <a:off x="4271365" y="4198498"/>
            <a:ext cx="285888" cy="20005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C28C8AD-7541-3A08-E9C4-25A684F0A769}"/>
              </a:ext>
            </a:extLst>
          </p:cNvPr>
          <p:cNvSpPr txBox="1"/>
          <p:nvPr/>
        </p:nvSpPr>
        <p:spPr>
          <a:xfrm>
            <a:off x="4135348" y="3766107"/>
            <a:ext cx="544141" cy="415498"/>
          </a:xfrm>
          <a:prstGeom prst="roundRect">
            <a:avLst>
              <a:gd name="adj" fmla="val 23"/>
            </a:avLst>
          </a:prstGeom>
          <a:noFill/>
        </p:spPr>
        <p:txBody>
          <a:bodyPr wrap="square" rtlCol="0">
            <a:spAutoFit/>
          </a:bodyPr>
          <a:lstStyle/>
          <a:p>
            <a:pPr algn="ctr">
              <a:spcAft>
                <a:spcPts val="600"/>
              </a:spcAft>
            </a:pPr>
            <a:r>
              <a:rPr lang="en-US" altLang="ja-JP" sz="800" b="1">
                <a:solidFill>
                  <a:schemeClr val="tx1">
                    <a:lumMod val="75000"/>
                    <a:lumOff val="25000"/>
                  </a:schemeClr>
                </a:solidFill>
                <a:latin typeface="游ゴシック" panose="020B0400000000000000" pitchFamily="50" charset="-128"/>
                <a:ea typeface="游ゴシック" panose="020B0400000000000000" pitchFamily="50" charset="-128"/>
              </a:rPr>
              <a:t>IN</a:t>
            </a:r>
          </a:p>
          <a:p>
            <a:pPr algn="ctr">
              <a:spcAft>
                <a:spcPts val="600"/>
              </a:spcAft>
            </a:pPr>
            <a:endParaRPr lang="en-US" altLang="ja-JP" sz="8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2A44781A-6D59-CD1D-D4DF-601EA99DB3A8}"/>
              </a:ext>
            </a:extLst>
          </p:cNvPr>
          <p:cNvSpPr txBox="1"/>
          <p:nvPr/>
        </p:nvSpPr>
        <p:spPr>
          <a:xfrm>
            <a:off x="4125271" y="4524956"/>
            <a:ext cx="544141" cy="415498"/>
          </a:xfrm>
          <a:prstGeom prst="roundRect">
            <a:avLst>
              <a:gd name="adj" fmla="val 23"/>
            </a:avLst>
          </a:prstGeom>
          <a:noFill/>
        </p:spPr>
        <p:txBody>
          <a:bodyPr wrap="square" rtlCol="0">
            <a:spAutoFit/>
          </a:bodyPr>
          <a:lstStyle/>
          <a:p>
            <a:pPr algn="ctr">
              <a:spcAft>
                <a:spcPts val="600"/>
              </a:spcAft>
            </a:pPr>
            <a:r>
              <a:rPr lang="en-US" altLang="ja-JP" sz="800" b="1">
                <a:solidFill>
                  <a:schemeClr val="tx1">
                    <a:lumMod val="75000"/>
                    <a:lumOff val="25000"/>
                  </a:schemeClr>
                </a:solidFill>
                <a:latin typeface="游ゴシック" panose="020B0400000000000000" pitchFamily="50" charset="-128"/>
                <a:ea typeface="游ゴシック" panose="020B0400000000000000" pitchFamily="50" charset="-128"/>
              </a:rPr>
              <a:t>OUT</a:t>
            </a:r>
          </a:p>
          <a:p>
            <a:pPr algn="ctr">
              <a:spcAft>
                <a:spcPts val="600"/>
              </a:spcAft>
            </a:pPr>
            <a:endParaRPr lang="en-US" altLang="ja-JP" sz="8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28" name="グループ化 27">
            <a:extLst>
              <a:ext uri="{FF2B5EF4-FFF2-40B4-BE49-F238E27FC236}">
                <a16:creationId xmlns:a16="http://schemas.microsoft.com/office/drawing/2014/main" id="{D246D3D7-B700-7FA7-6C1F-BEEEB8DAB038}"/>
              </a:ext>
            </a:extLst>
          </p:cNvPr>
          <p:cNvGrpSpPr/>
          <p:nvPr/>
        </p:nvGrpSpPr>
        <p:grpSpPr>
          <a:xfrm>
            <a:off x="4384051" y="5085969"/>
            <a:ext cx="168706" cy="307726"/>
            <a:chOff x="4310007" y="3358598"/>
            <a:chExt cx="168706" cy="307726"/>
          </a:xfrm>
        </p:grpSpPr>
        <p:sp>
          <p:nvSpPr>
            <p:cNvPr id="29" name="楕円 28">
              <a:extLst>
                <a:ext uri="{FF2B5EF4-FFF2-40B4-BE49-F238E27FC236}">
                  <a16:creationId xmlns:a16="http://schemas.microsoft.com/office/drawing/2014/main" id="{D81C8486-D152-64CC-18FC-3C13AA8C4693}"/>
                </a:ext>
              </a:extLst>
            </p:cNvPr>
            <p:cNvSpPr/>
            <p:nvPr/>
          </p:nvSpPr>
          <p:spPr>
            <a:xfrm>
              <a:off x="4316897" y="3358598"/>
              <a:ext cx="154926" cy="15780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EBE1460B-F058-5BCA-FC4D-0529E72BB3E2}"/>
                </a:ext>
              </a:extLst>
            </p:cNvPr>
            <p:cNvSpPr/>
            <p:nvPr/>
          </p:nvSpPr>
          <p:spPr>
            <a:xfrm>
              <a:off x="4310007" y="3486722"/>
              <a:ext cx="168706" cy="17960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86E60570-2552-9215-7C86-36B9872C17CD}"/>
              </a:ext>
            </a:extLst>
          </p:cNvPr>
          <p:cNvSpPr txBox="1"/>
          <p:nvPr/>
        </p:nvSpPr>
        <p:spPr>
          <a:xfrm>
            <a:off x="4679489" y="5158174"/>
            <a:ext cx="1142051" cy="252135"/>
          </a:xfrm>
          <a:prstGeom prst="roundRect">
            <a:avLst>
              <a:gd name="adj" fmla="val 23"/>
            </a:avLst>
          </a:prstGeom>
          <a:noFill/>
        </p:spPr>
        <p:txBody>
          <a:bodyPr wrap="square" rtlCol="0" anchor="t">
            <a:spAutoFit/>
          </a:bodyPr>
          <a:lstStyle/>
          <a:p>
            <a:pPr>
              <a:lnSpc>
                <a:spcPts val="400"/>
              </a:lnSpc>
              <a:spcAft>
                <a:spcPts val="600"/>
              </a:spcAft>
            </a:pPr>
            <a:r>
              <a:rPr lang="ja-JP" altLang="en-US" sz="1000" b="1">
                <a:solidFill>
                  <a:schemeClr val="tx1">
                    <a:lumMod val="75000"/>
                    <a:lumOff val="25000"/>
                  </a:schemeClr>
                </a:solidFill>
                <a:latin typeface="游ゴシック" panose="020B0400000000000000" pitchFamily="50" charset="-128"/>
                <a:ea typeface="游ゴシック" panose="020B0400000000000000" pitchFamily="50" charset="-128"/>
              </a:rPr>
              <a:t>各人が</a:t>
            </a:r>
            <a:endParaRPr lang="en-US" altLang="ja-JP" sz="1000" b="1">
              <a:solidFill>
                <a:schemeClr val="tx1">
                  <a:lumMod val="75000"/>
                  <a:lumOff val="25000"/>
                </a:schemeClr>
              </a:solidFill>
              <a:latin typeface="游ゴシック" panose="020B0400000000000000" pitchFamily="50" charset="-128"/>
              <a:ea typeface="游ゴシック" panose="020B0400000000000000" pitchFamily="50" charset="-128"/>
            </a:endParaRPr>
          </a:p>
          <a:p>
            <a:pPr>
              <a:lnSpc>
                <a:spcPts val="400"/>
              </a:lnSpc>
              <a:spcAft>
                <a:spcPts val="600"/>
              </a:spcAft>
            </a:pPr>
            <a:r>
              <a:rPr lang="en-US" altLang="ja-JP" sz="1000" b="1">
                <a:solidFill>
                  <a:schemeClr val="tx1">
                    <a:lumMod val="75000"/>
                    <a:lumOff val="25000"/>
                  </a:schemeClr>
                </a:solidFill>
                <a:latin typeface="游ゴシック" panose="020B0400000000000000" pitchFamily="50" charset="-128"/>
                <a:ea typeface="游ゴシック" panose="020B0400000000000000" pitchFamily="50" charset="-128"/>
              </a:rPr>
              <a:t>WEB</a:t>
            </a:r>
            <a:r>
              <a:rPr lang="ja-JP" altLang="en-US" sz="1000" b="1">
                <a:solidFill>
                  <a:schemeClr val="tx1">
                    <a:lumMod val="75000"/>
                    <a:lumOff val="25000"/>
                  </a:schemeClr>
                </a:solidFill>
                <a:latin typeface="游ゴシック" panose="020B0400000000000000" pitchFamily="50" charset="-128"/>
                <a:ea typeface="游ゴシック" panose="020B0400000000000000" pitchFamily="50" charset="-128"/>
              </a:rPr>
              <a:t>入力</a:t>
            </a:r>
            <a:endParaRPr lang="en-US" altLang="ja-JP" sz="1000" b="1">
              <a:solidFill>
                <a:schemeClr val="tx1">
                  <a:lumMod val="75000"/>
                  <a:lumOff val="25000"/>
                </a:schemeClr>
              </a:solidFill>
              <a:latin typeface="游ゴシック" panose="020B0400000000000000" pitchFamily="50" charset="-128"/>
              <a:ea typeface="游ゴシック" panose="020B0400000000000000" pitchFamily="50" charset="-128"/>
            </a:endParaRPr>
          </a:p>
          <a:p>
            <a:pPr>
              <a:lnSpc>
                <a:spcPts val="400"/>
              </a:lnSpc>
              <a:spcAft>
                <a:spcPts val="600"/>
              </a:spcAft>
            </a:pPr>
            <a:endParaRPr lang="en-US" altLang="ja-JP" sz="1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矢印: 右 34">
            <a:extLst>
              <a:ext uri="{FF2B5EF4-FFF2-40B4-BE49-F238E27FC236}">
                <a16:creationId xmlns:a16="http://schemas.microsoft.com/office/drawing/2014/main" id="{66B3AD01-0D6F-347F-8793-0189C2CC5C72}"/>
              </a:ext>
            </a:extLst>
          </p:cNvPr>
          <p:cNvSpPr/>
          <p:nvPr/>
        </p:nvSpPr>
        <p:spPr>
          <a:xfrm>
            <a:off x="3554583" y="3955398"/>
            <a:ext cx="510733" cy="69178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E37EE56-90D4-CBFD-7B25-89723CAE560C}"/>
              </a:ext>
            </a:extLst>
          </p:cNvPr>
          <p:cNvSpPr txBox="1"/>
          <p:nvPr/>
        </p:nvSpPr>
        <p:spPr>
          <a:xfrm>
            <a:off x="860883" y="1870002"/>
            <a:ext cx="2130120" cy="369332"/>
          </a:xfrm>
          <a:prstGeom prst="roundRect">
            <a:avLst>
              <a:gd name="adj" fmla="val 23"/>
            </a:avLst>
          </a:prstGeom>
          <a:noFill/>
        </p:spPr>
        <p:txBody>
          <a:bodyPr wrap="square" rtlCol="0">
            <a:spAutoFit/>
          </a:bodyPr>
          <a:lstStyle/>
          <a:p>
            <a:pPr algn="ctr">
              <a:spcAft>
                <a:spcPts val="600"/>
              </a:spcAft>
            </a:pPr>
            <a:r>
              <a:rPr lang="en-US" altLang="ja-JP" b="1">
                <a:solidFill>
                  <a:schemeClr val="accent1"/>
                </a:solidFill>
                <a:latin typeface="游ゴシック" panose="020B0400000000000000" pitchFamily="50" charset="-128"/>
                <a:ea typeface="游ゴシック" panose="020B0400000000000000" pitchFamily="50" charset="-128"/>
              </a:rPr>
              <a:t>Before</a:t>
            </a:r>
            <a:endParaRPr lang="ja-JP" altLang="en-US" b="1">
              <a:solidFill>
                <a:schemeClr val="accent1"/>
              </a:solidFill>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A9A6F572-D064-98C5-A82D-0F8392457E1A}"/>
              </a:ext>
            </a:extLst>
          </p:cNvPr>
          <p:cNvSpPr txBox="1"/>
          <p:nvPr/>
        </p:nvSpPr>
        <p:spPr>
          <a:xfrm>
            <a:off x="5371306" y="1870002"/>
            <a:ext cx="2130120" cy="369332"/>
          </a:xfrm>
          <a:prstGeom prst="roundRect">
            <a:avLst>
              <a:gd name="adj" fmla="val 23"/>
            </a:avLst>
          </a:prstGeom>
          <a:noFill/>
        </p:spPr>
        <p:txBody>
          <a:bodyPr wrap="square" rtlCol="0">
            <a:spAutoFit/>
          </a:bodyPr>
          <a:lstStyle/>
          <a:p>
            <a:pPr algn="ctr">
              <a:spcAft>
                <a:spcPts val="600"/>
              </a:spcAft>
            </a:pPr>
            <a:r>
              <a:rPr lang="en-US" altLang="ja-JP" b="1">
                <a:solidFill>
                  <a:schemeClr val="accent1"/>
                </a:solidFill>
                <a:latin typeface="游ゴシック" panose="020B0400000000000000" pitchFamily="50" charset="-128"/>
                <a:ea typeface="游ゴシック" panose="020B0400000000000000" pitchFamily="50" charset="-128"/>
              </a:rPr>
              <a:t>After</a:t>
            </a:r>
            <a:endParaRPr lang="ja-JP" altLang="en-US" b="1">
              <a:solidFill>
                <a:schemeClr val="accent1"/>
              </a:solidFill>
              <a:latin typeface="游ゴシック" panose="020B0400000000000000" pitchFamily="50" charset="-128"/>
              <a:ea typeface="游ゴシック" panose="020B0400000000000000" pitchFamily="50" charset="-128"/>
            </a:endParaRPr>
          </a:p>
        </p:txBody>
      </p:sp>
      <p:sp>
        <p:nvSpPr>
          <p:cNvPr id="38" name="四角形: 角を丸くする 37">
            <a:extLst>
              <a:ext uri="{FF2B5EF4-FFF2-40B4-BE49-F238E27FC236}">
                <a16:creationId xmlns:a16="http://schemas.microsoft.com/office/drawing/2014/main" id="{398BA910-3AF4-ECFD-84D7-20710203FAC2}"/>
              </a:ext>
            </a:extLst>
          </p:cNvPr>
          <p:cNvSpPr/>
          <p:nvPr/>
        </p:nvSpPr>
        <p:spPr>
          <a:xfrm>
            <a:off x="4176946" y="4933484"/>
            <a:ext cx="1283126" cy="671999"/>
          </a:xfrm>
          <a:prstGeom prst="roundRect">
            <a:avLst>
              <a:gd name="adj" fmla="val 9920"/>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E9059022-9F1B-72E7-8630-516195CD3991}"/>
              </a:ext>
            </a:extLst>
          </p:cNvPr>
          <p:cNvSpPr/>
          <p:nvPr/>
        </p:nvSpPr>
        <p:spPr>
          <a:xfrm>
            <a:off x="4176946" y="2945366"/>
            <a:ext cx="1283126" cy="1768739"/>
          </a:xfrm>
          <a:prstGeom prst="roundRect">
            <a:avLst>
              <a:gd name="adj" fmla="val 9011"/>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男性の顔の絵&#10;&#10;低い精度で自動的に生成された説明">
            <a:extLst>
              <a:ext uri="{FF2B5EF4-FFF2-40B4-BE49-F238E27FC236}">
                <a16:creationId xmlns:a16="http://schemas.microsoft.com/office/drawing/2014/main" id="{B2ED92B4-0066-247F-E036-9D8CBDD7A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7672" y="94459"/>
            <a:ext cx="669036" cy="912322"/>
          </a:xfrm>
          <a:prstGeom prst="rect">
            <a:avLst/>
          </a:prstGeom>
        </p:spPr>
      </p:pic>
      <p:sp>
        <p:nvSpPr>
          <p:cNvPr id="13" name="テキスト ボックス 12">
            <a:extLst>
              <a:ext uri="{FF2B5EF4-FFF2-40B4-BE49-F238E27FC236}">
                <a16:creationId xmlns:a16="http://schemas.microsoft.com/office/drawing/2014/main" id="{395ABDFF-110A-3347-BCDF-292B6AC59896}"/>
              </a:ext>
            </a:extLst>
          </p:cNvPr>
          <p:cNvSpPr txBox="1"/>
          <p:nvPr/>
        </p:nvSpPr>
        <p:spPr>
          <a:xfrm>
            <a:off x="5803693" y="5985976"/>
            <a:ext cx="3525427" cy="307777"/>
          </a:xfrm>
          <a:prstGeom prst="roundRect">
            <a:avLst>
              <a:gd name="adj" fmla="val 23"/>
            </a:avLst>
          </a:prstGeom>
          <a:noFill/>
        </p:spPr>
        <p:txBody>
          <a:bodyPr wrap="square" rtlCol="0">
            <a:spAutoFit/>
          </a:bodyPr>
          <a:lstStyle/>
          <a:p>
            <a:pPr>
              <a:spcAft>
                <a:spcPts val="600"/>
              </a:spcAft>
            </a:pP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慶應義塾大学病院提供資料を一部改変</a:t>
            </a:r>
          </a:p>
        </p:txBody>
      </p:sp>
      <p:sp>
        <p:nvSpPr>
          <p:cNvPr id="2" name="テキスト ボックス 1">
            <a:extLst>
              <a:ext uri="{FF2B5EF4-FFF2-40B4-BE49-F238E27FC236}">
                <a16:creationId xmlns:a16="http://schemas.microsoft.com/office/drawing/2014/main" id="{3DE01778-F7DB-157B-FB39-7234E82ED4D9}"/>
              </a:ext>
            </a:extLst>
          </p:cNvPr>
          <p:cNvSpPr txBox="1"/>
          <p:nvPr/>
        </p:nvSpPr>
        <p:spPr>
          <a:xfrm>
            <a:off x="433213" y="1189579"/>
            <a:ext cx="8311222"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慶應義塾大学病院では、従来、手書きで行っていた勤務管理日誌を</a:t>
            </a:r>
            <a:r>
              <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rPr>
              <a:t>WEB</a:t>
            </a:r>
            <a:r>
              <a:rPr kumimoji="1"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入力へ変更</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これにより勤務管理の省力化や精度の向上を図っている。</a:t>
            </a:r>
            <a:endParaRPr lang="en-US" altLang="ja-JP" sz="16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602539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60392-3D72-145E-93E4-8E5DECDEC0DC}"/>
              </a:ext>
            </a:extLst>
          </p:cNvPr>
          <p:cNvSpPr txBox="1">
            <a:spLocks/>
          </p:cNvSpPr>
          <p:nvPr/>
        </p:nvSpPr>
        <p:spPr>
          <a:xfrm>
            <a:off x="457200" y="691200"/>
            <a:ext cx="8229600" cy="1008000"/>
          </a:xfrm>
          <a:prstGeom prst="roundRect">
            <a:avLst>
              <a:gd name="adj" fmla="val 2495"/>
            </a:avLst>
          </a:prstGeom>
          <a:noFill/>
          <a:ln w="57150">
            <a:solidFill>
              <a:schemeClr val="accent1">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複数の医療機関で働く場合、</a:t>
            </a:r>
            <a:endParaRPr lang="en-US" altLang="ja-JP"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000" b="1" kern="10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どの医療機関の労働条件が適用されますか？</a:t>
            </a:r>
          </a:p>
        </p:txBody>
      </p:sp>
      <p:sp>
        <p:nvSpPr>
          <p:cNvPr id="4" name="テキスト ボックス 3">
            <a:extLst>
              <a:ext uri="{FF2B5EF4-FFF2-40B4-BE49-F238E27FC236}">
                <a16:creationId xmlns:a16="http://schemas.microsoft.com/office/drawing/2014/main" id="{F2374EE0-8646-25AB-E835-9F811215B86A}"/>
              </a:ext>
            </a:extLst>
          </p:cNvPr>
          <p:cNvSpPr txBox="1"/>
          <p:nvPr/>
        </p:nvSpPr>
        <p:spPr>
          <a:xfrm>
            <a:off x="349200" y="244800"/>
            <a:ext cx="4167269" cy="578882"/>
          </a:xfrm>
          <a:prstGeom prst="roundRect">
            <a:avLst/>
          </a:prstGeom>
          <a:noFill/>
        </p:spPr>
        <p:txBody>
          <a:bodyPr wrap="square" rtlCol="0">
            <a:spAutoFit/>
          </a:bodyPr>
          <a:lstStyle/>
          <a:p>
            <a:pPr>
              <a:spcAft>
                <a:spcPts val="600"/>
              </a:spcAft>
            </a:pPr>
            <a:r>
              <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Question </a:t>
            </a:r>
            <a:r>
              <a:rPr lang="en-US" altLang="ja-JP" sz="2800">
                <a:solidFill>
                  <a:schemeClr val="tx2">
                    <a:lumMod val="40000"/>
                    <a:lumOff val="60000"/>
                  </a:schemeClr>
                </a:solidFill>
                <a:latin typeface="Bernard MT Condensed" panose="02050806060905020404" pitchFamily="18" charset="0"/>
                <a:ea typeface="メイリオ" panose="020B0604030504040204" pitchFamily="50" charset="-128"/>
              </a:rPr>
              <a:t>!</a:t>
            </a:r>
            <a:endParaRPr kumimoji="1" lang="en-US" altLang="ja-JP" sz="2800">
              <a:solidFill>
                <a:schemeClr val="tx2">
                  <a:lumMod val="40000"/>
                  <a:lumOff val="60000"/>
                </a:schemeClr>
              </a:solidFill>
              <a:latin typeface="Bernard MT Condensed" panose="02050806060905020404" pitchFamily="18" charset="0"/>
              <a:ea typeface="メイリオ" panose="020B0604030504040204" pitchFamily="50" charset="-128"/>
            </a:endParaRPr>
          </a:p>
        </p:txBody>
      </p:sp>
      <p:sp>
        <p:nvSpPr>
          <p:cNvPr id="6" name="タイトル 1">
            <a:extLst>
              <a:ext uri="{FF2B5EF4-FFF2-40B4-BE49-F238E27FC236}">
                <a16:creationId xmlns:a16="http://schemas.microsoft.com/office/drawing/2014/main" id="{5C244CF4-6EEC-CCFB-B709-40E902732D8E}"/>
              </a:ext>
            </a:extLst>
          </p:cNvPr>
          <p:cNvSpPr txBox="1">
            <a:spLocks/>
          </p:cNvSpPr>
          <p:nvPr/>
        </p:nvSpPr>
        <p:spPr>
          <a:xfrm>
            <a:off x="457200" y="2181600"/>
            <a:ext cx="8229600" cy="755927"/>
          </a:xfrm>
          <a:prstGeom prst="roundRect">
            <a:avLst>
              <a:gd name="adj" fmla="val 0"/>
            </a:avLst>
          </a:prstGeom>
          <a:noFill/>
          <a:ln w="57150">
            <a:solidFill>
              <a:schemeClr val="accent6">
                <a:lumMod val="60000"/>
                <a:lumOff val="40000"/>
              </a:schemeClr>
            </a:solidFill>
          </a:ln>
        </p:spPr>
        <p:txBody>
          <a:bodyPr vert="horz" lIns="144000" tIns="144000" rIns="144000" bIns="14400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16000" indent="-216000" algn="l">
              <a:defRPr/>
            </a:pPr>
            <a:r>
              <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・各医療機関の労働条件が適用されます。医療機関ごとに労働条件は異なりますので、個別に労働条件通知書等を確認することが大切です。</a:t>
            </a:r>
          </a:p>
        </p:txBody>
      </p:sp>
      <p:sp>
        <p:nvSpPr>
          <p:cNvPr id="9" name="テキスト ボックス 8">
            <a:extLst>
              <a:ext uri="{FF2B5EF4-FFF2-40B4-BE49-F238E27FC236}">
                <a16:creationId xmlns:a16="http://schemas.microsoft.com/office/drawing/2014/main" id="{22C03709-C350-B8C3-0475-54E1A7B49D06}"/>
              </a:ext>
            </a:extLst>
          </p:cNvPr>
          <p:cNvSpPr txBox="1"/>
          <p:nvPr/>
        </p:nvSpPr>
        <p:spPr>
          <a:xfrm>
            <a:off x="349200" y="1771200"/>
            <a:ext cx="5016630" cy="523220"/>
          </a:xfrm>
          <a:prstGeom prst="roundRect">
            <a:avLst>
              <a:gd name="adj" fmla="val 0"/>
            </a:avLst>
          </a:prstGeom>
          <a:noFill/>
        </p:spPr>
        <p:txBody>
          <a:bodyPr wrap="square" rtlCol="0">
            <a:spAutoFit/>
          </a:bodyPr>
          <a:lstStyle/>
          <a:p>
            <a:pPr>
              <a:spcAft>
                <a:spcPts val="600"/>
              </a:spcAft>
            </a:pPr>
            <a:r>
              <a:rPr kumimoji="1" lang="en-US" altLang="ja-JP" sz="2800">
                <a:solidFill>
                  <a:schemeClr val="accent6">
                    <a:lumMod val="60000"/>
                    <a:lumOff val="40000"/>
                  </a:schemeClr>
                </a:solidFill>
                <a:latin typeface="Bernard MT Condensed" panose="02050806060905020404" pitchFamily="18" charset="0"/>
                <a:ea typeface="メイリオ" panose="020B0604030504040204" pitchFamily="50" charset="-128"/>
              </a:rPr>
              <a:t>Answer</a:t>
            </a:r>
          </a:p>
        </p:txBody>
      </p:sp>
      <p:sp>
        <p:nvSpPr>
          <p:cNvPr id="3" name="タイトル 1">
            <a:extLst>
              <a:ext uri="{FF2B5EF4-FFF2-40B4-BE49-F238E27FC236}">
                <a16:creationId xmlns:a16="http://schemas.microsoft.com/office/drawing/2014/main" id="{19DB7F61-9699-4E8F-8104-3BF66CC306B6}"/>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現場を支える副業</a:t>
            </a:r>
            <a:r>
              <a:rPr kumimoji="0" lang="en-US" altLang="ja-JP"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a:t>
            </a: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兼業のために</a:t>
            </a:r>
            <a:endParaRPr kumimoji="1" lang="ja-JP" altLang="en-US" sz="1600" b="0"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endParaRPr>
          </a:p>
        </p:txBody>
      </p:sp>
      <p:sp>
        <p:nvSpPr>
          <p:cNvPr id="13" name="左右矢印 2">
            <a:extLst>
              <a:ext uri="{FF2B5EF4-FFF2-40B4-BE49-F238E27FC236}">
                <a16:creationId xmlns:a16="http://schemas.microsoft.com/office/drawing/2014/main" id="{51828E89-5363-7C33-EB97-A13EAA540A50}"/>
              </a:ext>
            </a:extLst>
          </p:cNvPr>
          <p:cNvSpPr/>
          <p:nvPr/>
        </p:nvSpPr>
        <p:spPr>
          <a:xfrm rot="20808622">
            <a:off x="2894946" y="3810597"/>
            <a:ext cx="3016148" cy="313286"/>
          </a:xfrm>
          <a:prstGeom prst="leftRight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左右矢印 10">
            <a:extLst>
              <a:ext uri="{FF2B5EF4-FFF2-40B4-BE49-F238E27FC236}">
                <a16:creationId xmlns:a16="http://schemas.microsoft.com/office/drawing/2014/main" id="{129CAC13-34ED-59EB-22D2-320461787E54}"/>
              </a:ext>
            </a:extLst>
          </p:cNvPr>
          <p:cNvSpPr/>
          <p:nvPr/>
        </p:nvSpPr>
        <p:spPr>
          <a:xfrm rot="791378" flipH="1">
            <a:off x="2927036" y="5493455"/>
            <a:ext cx="2983628" cy="313286"/>
          </a:xfrm>
          <a:prstGeom prst="leftRight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左右矢印 11">
            <a:extLst>
              <a:ext uri="{FF2B5EF4-FFF2-40B4-BE49-F238E27FC236}">
                <a16:creationId xmlns:a16="http://schemas.microsoft.com/office/drawing/2014/main" id="{E7373690-B8BA-53AF-0F28-39AC65A0768C}"/>
              </a:ext>
            </a:extLst>
          </p:cNvPr>
          <p:cNvSpPr/>
          <p:nvPr/>
        </p:nvSpPr>
        <p:spPr>
          <a:xfrm>
            <a:off x="3022327" y="4647019"/>
            <a:ext cx="2884726" cy="313286"/>
          </a:xfrm>
          <a:prstGeom prst="leftRight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6" name="図 15">
            <a:extLst>
              <a:ext uri="{FF2B5EF4-FFF2-40B4-BE49-F238E27FC236}">
                <a16:creationId xmlns:a16="http://schemas.microsoft.com/office/drawing/2014/main" id="{91C1B41B-3980-2312-B4D1-2CC1DEB892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3281" y="3489873"/>
            <a:ext cx="573044" cy="749050"/>
          </a:xfrm>
          <a:prstGeom prst="rect">
            <a:avLst/>
          </a:prstGeom>
        </p:spPr>
      </p:pic>
      <p:pic>
        <p:nvPicPr>
          <p:cNvPr id="17" name="図 16">
            <a:extLst>
              <a:ext uri="{FF2B5EF4-FFF2-40B4-BE49-F238E27FC236}">
                <a16:creationId xmlns:a16="http://schemas.microsoft.com/office/drawing/2014/main" id="{6B2EBA9A-FFD7-641F-18D2-BA9B43B84D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328" y="4408142"/>
            <a:ext cx="573044" cy="749050"/>
          </a:xfrm>
          <a:prstGeom prst="rect">
            <a:avLst/>
          </a:prstGeom>
        </p:spPr>
      </p:pic>
      <p:pic>
        <p:nvPicPr>
          <p:cNvPr id="18" name="図 17">
            <a:extLst>
              <a:ext uri="{FF2B5EF4-FFF2-40B4-BE49-F238E27FC236}">
                <a16:creationId xmlns:a16="http://schemas.microsoft.com/office/drawing/2014/main" id="{04B257D2-6265-A723-BC9D-91D6C276A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328" y="5348934"/>
            <a:ext cx="573044" cy="749050"/>
          </a:xfrm>
          <a:prstGeom prst="rect">
            <a:avLst/>
          </a:prstGeom>
        </p:spPr>
      </p:pic>
      <p:pic>
        <p:nvPicPr>
          <p:cNvPr id="20" name="図 19" descr="アイコン&#10;&#10;自動的に生成された説明">
            <a:extLst>
              <a:ext uri="{FF2B5EF4-FFF2-40B4-BE49-F238E27FC236}">
                <a16:creationId xmlns:a16="http://schemas.microsoft.com/office/drawing/2014/main" id="{C8474B2B-38EE-E053-0DB7-DA6B5D52B6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8576" y="3331790"/>
            <a:ext cx="1415974" cy="884982"/>
          </a:xfrm>
          <a:prstGeom prst="rect">
            <a:avLst/>
          </a:prstGeom>
        </p:spPr>
      </p:pic>
      <p:pic>
        <p:nvPicPr>
          <p:cNvPr id="22" name="図 21" descr="アイコン&#10;&#10;自動的に生成された説明">
            <a:extLst>
              <a:ext uri="{FF2B5EF4-FFF2-40B4-BE49-F238E27FC236}">
                <a16:creationId xmlns:a16="http://schemas.microsoft.com/office/drawing/2014/main" id="{B8AEE654-DBDC-B9D0-E63C-935F1D64B8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6956" y="4435256"/>
            <a:ext cx="1381716" cy="865952"/>
          </a:xfrm>
          <a:prstGeom prst="rect">
            <a:avLst/>
          </a:prstGeom>
        </p:spPr>
      </p:pic>
      <p:pic>
        <p:nvPicPr>
          <p:cNvPr id="24" name="図 23" descr="アイコン&#10;&#10;自動的に生成された説明">
            <a:extLst>
              <a:ext uri="{FF2B5EF4-FFF2-40B4-BE49-F238E27FC236}">
                <a16:creationId xmlns:a16="http://schemas.microsoft.com/office/drawing/2014/main" id="{55EF30D0-6F56-6985-FEC5-E794EA22CE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5921" y="5455099"/>
            <a:ext cx="1324431" cy="829444"/>
          </a:xfrm>
          <a:prstGeom prst="rect">
            <a:avLst/>
          </a:prstGeom>
        </p:spPr>
      </p:pic>
      <p:pic>
        <p:nvPicPr>
          <p:cNvPr id="11" name="図 10">
            <a:extLst>
              <a:ext uri="{FF2B5EF4-FFF2-40B4-BE49-F238E27FC236}">
                <a16:creationId xmlns:a16="http://schemas.microsoft.com/office/drawing/2014/main" id="{DFEFC4A5-9FAD-DBE3-D462-B78457A3DD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759" y="3266673"/>
            <a:ext cx="1753185" cy="2607988"/>
          </a:xfrm>
          <a:prstGeom prst="rect">
            <a:avLst/>
          </a:prstGeom>
        </p:spPr>
      </p:pic>
    </p:spTree>
    <p:extLst>
      <p:ext uri="{BB962C8B-B14F-4D97-AF65-F5344CB8AC3E}">
        <p14:creationId xmlns:p14="http://schemas.microsoft.com/office/powerpoint/2010/main" val="22922894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D7EC3F4E-5EF1-CB56-A888-EEA56BD328FA}"/>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1FFF167-C306-141E-D560-E7F6CBD7D675}"/>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926F55B-AA63-2502-FE18-59931336770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28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FBC0426A-4F95-0540-5602-D18FE547FBC9}"/>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30610BA-4C54-15EB-3881-F0455937808D}"/>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23068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5373216"/>
            <a:ext cx="7106912" cy="954107"/>
          </a:xfrm>
          <a:prstGeom prst="rect">
            <a:avLst/>
          </a:prstGeom>
          <a:noFill/>
        </p:spPr>
        <p:txBody>
          <a:bodyPr wrap="square" rtlCol="0">
            <a:spAutoFit/>
          </a:bodyPr>
          <a:lstStyle/>
          <a:p>
            <a:pPr algn="ctr"/>
            <a:r>
              <a:rPr lang="ja-JP" altLang="en-US" sz="2800" b="1">
                <a:solidFill>
                  <a:schemeClr val="accent1"/>
                </a:solidFill>
                <a:latin typeface="游ゴシック" panose="020B0400000000000000" pitchFamily="50" charset="-128"/>
                <a:ea typeface="游ゴシック" panose="020B0400000000000000" pitchFamily="50" charset="-128"/>
              </a:rPr>
              <a:t>専門性を活かした効率化</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が進めば、</a:t>
            </a:r>
          </a:p>
          <a:p>
            <a:pPr algn="ctr"/>
            <a:r>
              <a:rPr lang="ja-JP" altLang="en-US" sz="2800" b="1">
                <a:solidFill>
                  <a:schemeClr val="accent1"/>
                </a:solidFill>
                <a:latin typeface="游ゴシック" panose="020B0400000000000000" pitchFamily="50" charset="-128"/>
                <a:ea typeface="游ゴシック" panose="020B0400000000000000" pitchFamily="50" charset="-128"/>
              </a:rPr>
              <a:t>より質の高い医療提供</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にもつながります。</a:t>
            </a:r>
            <a:endPar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1976928" y="603845"/>
            <a:ext cx="6767848" cy="954107"/>
          </a:xfrm>
          <a:prstGeom prst="rect">
            <a:avLst/>
          </a:prstGeom>
          <a:noFill/>
        </p:spPr>
        <p:txBody>
          <a:bodyPr wrap="square">
            <a:spAutoFit/>
          </a:bodyPr>
          <a:lstStyle/>
          <a:p>
            <a:r>
              <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すべての医療専門職が、それぞれの</a:t>
            </a:r>
            <a:r>
              <a:rPr kumimoji="1" lang="ja-JP" altLang="en-US" sz="2800" b="1">
                <a:solidFill>
                  <a:schemeClr val="accent1"/>
                </a:solidFill>
                <a:latin typeface="游ゴシック" panose="020B0400000000000000" pitchFamily="50" charset="-128"/>
                <a:ea typeface="游ゴシック" panose="020B0400000000000000" pitchFamily="50" charset="-128"/>
              </a:rPr>
              <a:t>専門性を活かし</a:t>
            </a:r>
            <a:r>
              <a:rPr kumimoji="1" lang="ja-JP" altLang="en-US" sz="2000" b="1">
                <a:latin typeface="游ゴシック" panose="020B0400000000000000" pitchFamily="50" charset="-128"/>
                <a:ea typeface="游ゴシック" panose="020B0400000000000000" pitchFamily="50" charset="-128"/>
              </a:rPr>
              <a:t>、</a:t>
            </a:r>
            <a:endParaRPr kumimoji="1" lang="en-US" altLang="ja-JP" sz="2000" b="1">
              <a:latin typeface="游ゴシック" panose="020B0400000000000000" pitchFamily="50" charset="-128"/>
              <a:ea typeface="游ゴシック" panose="020B0400000000000000" pitchFamily="50" charset="-128"/>
            </a:endParaRPr>
          </a:p>
          <a:p>
            <a:r>
              <a:rPr kumimoji="1" lang="ja-JP" altLang="en-US" sz="2800" b="1">
                <a:solidFill>
                  <a:schemeClr val="accent1"/>
                </a:solidFill>
                <a:latin typeface="游ゴシック" panose="020B0400000000000000" pitchFamily="50" charset="-128"/>
                <a:ea typeface="游ゴシック" panose="020B0400000000000000" pitchFamily="50" charset="-128"/>
              </a:rPr>
              <a:t>パフォーマンスを最大化</a:t>
            </a:r>
            <a:r>
              <a:rPr kumimoji="1"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することが大切です。</a:t>
            </a:r>
          </a:p>
        </p:txBody>
      </p:sp>
      <p:grpSp>
        <p:nvGrpSpPr>
          <p:cNvPr id="5" name="グループ化 4">
            <a:extLst>
              <a:ext uri="{FF2B5EF4-FFF2-40B4-BE49-F238E27FC236}">
                <a16:creationId xmlns:a16="http://schemas.microsoft.com/office/drawing/2014/main" id="{3DEC84C2-A050-BB44-C8C9-063EA3423C56}"/>
              </a:ext>
            </a:extLst>
          </p:cNvPr>
          <p:cNvGrpSpPr/>
          <p:nvPr/>
        </p:nvGrpSpPr>
        <p:grpSpPr>
          <a:xfrm>
            <a:off x="360000" y="717304"/>
            <a:ext cx="1606792" cy="727188"/>
            <a:chOff x="2767358" y="1146585"/>
            <a:chExt cx="1606792" cy="727188"/>
          </a:xfrm>
        </p:grpSpPr>
        <p:sp>
          <p:nvSpPr>
            <p:cNvPr id="6" name="正方形/長方形 5">
              <a:extLst>
                <a:ext uri="{FF2B5EF4-FFF2-40B4-BE49-F238E27FC236}">
                  <a16:creationId xmlns:a16="http://schemas.microsoft.com/office/drawing/2014/main" id="{CD303C55-7454-7622-04AB-665FE3A64E14}"/>
                </a:ext>
              </a:extLst>
            </p:cNvPr>
            <p:cNvSpPr/>
            <p:nvPr/>
          </p:nvSpPr>
          <p:spPr>
            <a:xfrm>
              <a:off x="2777494" y="1146585"/>
              <a:ext cx="1582410" cy="72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58D1052-8970-2564-6649-C69C81ADF8D9}"/>
                </a:ext>
              </a:extLst>
            </p:cNvPr>
            <p:cNvSpPr txBox="1"/>
            <p:nvPr/>
          </p:nvSpPr>
          <p:spPr>
            <a:xfrm>
              <a:off x="2767358" y="1217792"/>
              <a:ext cx="1606792" cy="584775"/>
            </a:xfrm>
            <a:prstGeom prst="rect">
              <a:avLst/>
            </a:prstGeom>
            <a:noFill/>
          </p:spPr>
          <p:txBody>
            <a:bodyPr wrap="square" rtlCol="0">
              <a:spAutoFit/>
            </a:bodyPr>
            <a:lstStyle/>
            <a:p>
              <a:pPr algn="ctr"/>
              <a:r>
                <a:rPr kumimoji="1" lang="ja-JP" altLang="en-US" sz="1600" b="1">
                  <a:solidFill>
                    <a:schemeClr val="bg1"/>
                  </a:solidFill>
                  <a:latin typeface="游ゴシック" panose="020B0400000000000000" pitchFamily="50" charset="-128"/>
                  <a:ea typeface="游ゴシック" panose="020B0400000000000000" pitchFamily="50" charset="-128"/>
                </a:rPr>
                <a:t>タスク・シフト</a:t>
              </a:r>
              <a:endParaRPr kumimoji="1" lang="en-US" altLang="ja-JP" sz="1600" b="1">
                <a:solidFill>
                  <a:schemeClr val="bg1"/>
                </a:solidFill>
                <a:latin typeface="游ゴシック" panose="020B0400000000000000" pitchFamily="50" charset="-128"/>
                <a:ea typeface="游ゴシック" panose="020B0400000000000000" pitchFamily="50" charset="-128"/>
              </a:endParaRPr>
            </a:p>
            <a:p>
              <a:pPr algn="ctr"/>
              <a:r>
                <a:rPr lang="en-US" altLang="ja-JP" sz="1600" b="1">
                  <a:solidFill>
                    <a:schemeClr val="bg1"/>
                  </a:solidFill>
                  <a:latin typeface="游ゴシック" panose="020B0400000000000000" pitchFamily="50" charset="-128"/>
                  <a:ea typeface="游ゴシック" panose="020B0400000000000000" pitchFamily="50" charset="-128"/>
                </a:rPr>
                <a:t>/ </a:t>
              </a:r>
              <a:r>
                <a:rPr lang="ja-JP" altLang="en-US" sz="1600" b="1">
                  <a:solidFill>
                    <a:schemeClr val="bg1"/>
                  </a:solidFill>
                  <a:latin typeface="游ゴシック" panose="020B0400000000000000" pitchFamily="50" charset="-128"/>
                  <a:ea typeface="游ゴシック" panose="020B0400000000000000" pitchFamily="50" charset="-128"/>
                </a:rPr>
                <a:t>シェア</a:t>
              </a:r>
              <a:endParaRPr kumimoji="1" lang="ja-JP" altLang="en-US" sz="1600" b="1">
                <a:solidFill>
                  <a:schemeClr val="bg1"/>
                </a:solidFill>
                <a:latin typeface="游ゴシック" panose="020B0400000000000000" pitchFamily="50" charset="-128"/>
                <a:ea typeface="游ゴシック" panose="020B0400000000000000" pitchFamily="50" charset="-128"/>
              </a:endParaRPr>
            </a:p>
          </p:txBody>
        </p:sp>
      </p:grpSp>
      <p:sp>
        <p:nvSpPr>
          <p:cNvPr id="33" name="矢印: 左右 32">
            <a:extLst>
              <a:ext uri="{FF2B5EF4-FFF2-40B4-BE49-F238E27FC236}">
                <a16:creationId xmlns:a16="http://schemas.microsoft.com/office/drawing/2014/main" id="{F257B6A3-1DDC-B932-9713-2368C588DAB0}"/>
              </a:ext>
            </a:extLst>
          </p:cNvPr>
          <p:cNvSpPr/>
          <p:nvPr/>
        </p:nvSpPr>
        <p:spPr>
          <a:xfrm>
            <a:off x="2885167" y="3217223"/>
            <a:ext cx="1165736" cy="589156"/>
          </a:xfrm>
          <a:prstGeom prst="leftRightArrow">
            <a:avLst>
              <a:gd name="adj1" fmla="val 448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1E0E5376-961D-5671-B266-E0348966317D}"/>
              </a:ext>
            </a:extLst>
          </p:cNvPr>
          <p:cNvSpPr txBox="1"/>
          <p:nvPr/>
        </p:nvSpPr>
        <p:spPr>
          <a:xfrm>
            <a:off x="2401338" y="4099122"/>
            <a:ext cx="2133394" cy="584775"/>
          </a:xfrm>
          <a:prstGeom prst="rect">
            <a:avLst/>
          </a:prstGeom>
          <a:noFill/>
        </p:spPr>
        <p:txBody>
          <a:bodyPr wrap="square" rtlCol="0">
            <a:spAutoFit/>
          </a:bodyPr>
          <a:lstStyle/>
          <a:p>
            <a:pPr algn="ct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話し合い</a:t>
            </a:r>
            <a:r>
              <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rPr>
              <a:t> / </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勉強会</a:t>
            </a:r>
            <a:endPar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を経て連携強化</a:t>
            </a:r>
            <a:endParaRPr lang="en-US" altLang="ja-JP" sz="16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シェア</a:t>
            </a:r>
          </a:p>
        </p:txBody>
      </p:sp>
      <p:pic>
        <p:nvPicPr>
          <p:cNvPr id="25" name="図 24" descr="光, シャツ が含まれている画像&#10;&#10;自動的に生成された説明">
            <a:extLst>
              <a:ext uri="{FF2B5EF4-FFF2-40B4-BE49-F238E27FC236}">
                <a16:creationId xmlns:a16="http://schemas.microsoft.com/office/drawing/2014/main" id="{52C39D17-E014-7D8E-D5D9-D6F228E23A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734" y="2234101"/>
            <a:ext cx="1315332" cy="1742958"/>
          </a:xfrm>
          <a:prstGeom prst="rect">
            <a:avLst/>
          </a:prstGeom>
        </p:spPr>
      </p:pic>
      <p:pic>
        <p:nvPicPr>
          <p:cNvPr id="26" name="図 25" descr="記号 が含まれている画像&#10;&#10;自動的に生成された説明">
            <a:extLst>
              <a:ext uri="{FF2B5EF4-FFF2-40B4-BE49-F238E27FC236}">
                <a16:creationId xmlns:a16="http://schemas.microsoft.com/office/drawing/2014/main" id="{12547238-DDF3-AE4A-7204-9BD159CA87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267" y="2210672"/>
            <a:ext cx="1020148" cy="1766387"/>
          </a:xfrm>
          <a:prstGeom prst="rect">
            <a:avLst/>
          </a:prstGeom>
        </p:spPr>
      </p:pic>
      <p:pic>
        <p:nvPicPr>
          <p:cNvPr id="27" name="図 26" descr="記号, 食品 が含まれている画像&#10;&#10;自動的に生成された説明">
            <a:extLst>
              <a:ext uri="{FF2B5EF4-FFF2-40B4-BE49-F238E27FC236}">
                <a16:creationId xmlns:a16="http://schemas.microsoft.com/office/drawing/2014/main" id="{C2D03CBA-A52D-DD80-3337-44BA1108BE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070" y="3212976"/>
            <a:ext cx="1223271" cy="1749319"/>
          </a:xfrm>
          <a:prstGeom prst="rect">
            <a:avLst/>
          </a:prstGeom>
        </p:spPr>
      </p:pic>
      <p:pic>
        <p:nvPicPr>
          <p:cNvPr id="28" name="図 27" descr="アイコン&#10;&#10;自動的に生成された説明">
            <a:extLst>
              <a:ext uri="{FF2B5EF4-FFF2-40B4-BE49-F238E27FC236}">
                <a16:creationId xmlns:a16="http://schemas.microsoft.com/office/drawing/2014/main" id="{B1EF775D-CF13-1DD3-F535-A92F25C184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0537" y="1723892"/>
            <a:ext cx="1169550" cy="1787910"/>
          </a:xfrm>
          <a:prstGeom prst="rect">
            <a:avLst/>
          </a:prstGeom>
        </p:spPr>
      </p:pic>
      <p:pic>
        <p:nvPicPr>
          <p:cNvPr id="29" name="図 28" descr="記号, 光 が含まれている画像&#10;&#10;自動的に生成された説明">
            <a:extLst>
              <a:ext uri="{FF2B5EF4-FFF2-40B4-BE49-F238E27FC236}">
                <a16:creationId xmlns:a16="http://schemas.microsoft.com/office/drawing/2014/main" id="{476B1B98-A226-9EAB-D1F7-B43898F541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3470" y="3264206"/>
            <a:ext cx="982673" cy="1698089"/>
          </a:xfrm>
          <a:prstGeom prst="rect">
            <a:avLst/>
          </a:prstGeom>
        </p:spPr>
      </p:pic>
      <p:pic>
        <p:nvPicPr>
          <p:cNvPr id="36" name="図 35" descr="男性の顔の絵&#10;&#10;低い精度で自動的に生成された説明">
            <a:extLst>
              <a:ext uri="{FF2B5EF4-FFF2-40B4-BE49-F238E27FC236}">
                <a16:creationId xmlns:a16="http://schemas.microsoft.com/office/drawing/2014/main" id="{A50B87A7-C965-FBFF-A44A-326E3E7ED4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038" y="2399465"/>
            <a:ext cx="1532256" cy="1943907"/>
          </a:xfrm>
          <a:prstGeom prst="rect">
            <a:avLst/>
          </a:prstGeom>
        </p:spPr>
      </p:pic>
    </p:spTree>
    <p:extLst>
      <p:ext uri="{BB962C8B-B14F-4D97-AF65-F5344CB8AC3E}">
        <p14:creationId xmlns:p14="http://schemas.microsoft.com/office/powerpoint/2010/main" val="24516531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611560" y="548680"/>
            <a:ext cx="7992888" cy="830997"/>
          </a:xfrm>
          <a:prstGeom prst="rect">
            <a:avLst/>
          </a:prstGeom>
          <a:noFill/>
        </p:spPr>
        <p:txBody>
          <a:bodyPr wrap="square">
            <a:spAutoFit/>
          </a:bodyPr>
          <a:lstStyle/>
          <a:p>
            <a:pPr algn="ctr"/>
            <a:r>
              <a:rPr lang="ja-JP" altLang="en-US" sz="2400" b="1">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医師の作成した手順書により、</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a:solidFill>
                  <a:schemeClr val="accent1"/>
                </a:solidFill>
                <a:latin typeface="游ゴシック" panose="020B0400000000000000" pitchFamily="50" charset="-128"/>
                <a:ea typeface="游ゴシック" panose="020B0400000000000000" pitchFamily="50" charset="-128"/>
              </a:rPr>
              <a:t>特定行為</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9BA86E42-1BD4-2478-0E2F-D11F66255159}"/>
              </a:ext>
            </a:extLst>
          </p:cNvPr>
          <p:cNvGrpSpPr/>
          <p:nvPr/>
        </p:nvGrpSpPr>
        <p:grpSpPr>
          <a:xfrm>
            <a:off x="598860" y="1772816"/>
            <a:ext cx="2355593" cy="1226424"/>
            <a:chOff x="598860" y="2000412"/>
            <a:chExt cx="2355593" cy="1226424"/>
          </a:xfrm>
        </p:grpSpPr>
        <p:sp>
          <p:nvSpPr>
            <p:cNvPr id="13" name="円形吹き出し 9">
              <a:extLst>
                <a:ext uri="{FF2B5EF4-FFF2-40B4-BE49-F238E27FC236}">
                  <a16:creationId xmlns:a16="http://schemas.microsoft.com/office/drawing/2014/main" id="{367EFA9E-D421-F083-7C94-66CDF15F94E7}"/>
                </a:ext>
              </a:extLst>
            </p:cNvPr>
            <p:cNvSpPr/>
            <p:nvPr/>
          </p:nvSpPr>
          <p:spPr>
            <a:xfrm>
              <a:off x="611560" y="2000412"/>
              <a:ext cx="2342893" cy="1226424"/>
            </a:xfrm>
            <a:prstGeom prst="wedgeEllipseCallout">
              <a:avLst>
                <a:gd name="adj1" fmla="val 48074"/>
                <a:gd name="adj2" fmla="val 4562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FAFD3CA-81C2-5F64-BB27-2CCD5D1A9347}"/>
                </a:ext>
              </a:extLst>
            </p:cNvPr>
            <p:cNvSpPr txBox="1"/>
            <p:nvPr/>
          </p:nvSpPr>
          <p:spPr>
            <a:xfrm>
              <a:off x="598860" y="2242964"/>
              <a:ext cx="2342893" cy="707886"/>
            </a:xfrm>
            <a:prstGeom prst="rect">
              <a:avLst/>
            </a:prstGeom>
            <a:noFill/>
            <a:ln>
              <a:noFill/>
            </a:ln>
          </p:spPr>
          <p:txBody>
            <a:bodyPr wrap="square" rtlCol="0">
              <a:spAutoFit/>
            </a:bodyPr>
            <a:lstStyle/>
            <a:p>
              <a:pPr algn="ctr"/>
              <a:r>
                <a:rPr kumimoji="1" lang="en-US" altLang="ja-JP" sz="2400" b="1">
                  <a:solidFill>
                    <a:schemeClr val="accent1"/>
                  </a:solidFill>
                  <a:latin typeface="游ゴシック" panose="020B0400000000000000" pitchFamily="50" charset="-128"/>
                  <a:ea typeface="游ゴシック" panose="020B0400000000000000" pitchFamily="50" charset="-128"/>
                </a:rPr>
                <a:t>38</a:t>
              </a:r>
              <a:r>
                <a:rPr lang="ja-JP" altLang="en-US" sz="1600" b="1">
                  <a:solidFill>
                    <a:schemeClr val="accent1"/>
                  </a:solidFill>
                  <a:latin typeface="游ゴシック" panose="020B0400000000000000" pitchFamily="50" charset="-128"/>
                  <a:ea typeface="游ゴシック" panose="020B0400000000000000" pitchFamily="50" charset="-128"/>
                </a:rPr>
                <a:t>の特定行為が</a:t>
              </a:r>
              <a:endParaRPr lang="en-US" altLang="ja-JP" sz="16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認められています</a:t>
              </a:r>
            </a:p>
          </p:txBody>
        </p:sp>
      </p:grpSp>
      <p:grpSp>
        <p:nvGrpSpPr>
          <p:cNvPr id="2" name="グループ化 1">
            <a:extLst>
              <a:ext uri="{FF2B5EF4-FFF2-40B4-BE49-F238E27FC236}">
                <a16:creationId xmlns:a16="http://schemas.microsoft.com/office/drawing/2014/main" id="{7C0248B8-A488-9FBB-40CB-82672DDE92F5}"/>
              </a:ext>
            </a:extLst>
          </p:cNvPr>
          <p:cNvGrpSpPr/>
          <p:nvPr/>
        </p:nvGrpSpPr>
        <p:grpSpPr>
          <a:xfrm>
            <a:off x="6012160" y="1772816"/>
            <a:ext cx="2353401" cy="1295842"/>
            <a:chOff x="6012160" y="2000412"/>
            <a:chExt cx="2353401" cy="1295842"/>
          </a:xfrm>
        </p:grpSpPr>
        <p:sp>
          <p:nvSpPr>
            <p:cNvPr id="19" name="円形吹き出し 13">
              <a:extLst>
                <a:ext uri="{FF2B5EF4-FFF2-40B4-BE49-F238E27FC236}">
                  <a16:creationId xmlns:a16="http://schemas.microsoft.com/office/drawing/2014/main" id="{9B8AC198-6FF0-1701-B288-764D70C01BC0}"/>
                </a:ext>
              </a:extLst>
            </p:cNvPr>
            <p:cNvSpPr/>
            <p:nvPr/>
          </p:nvSpPr>
          <p:spPr>
            <a:xfrm>
              <a:off x="6012160" y="2000412"/>
              <a:ext cx="2322693" cy="1295842"/>
            </a:xfrm>
            <a:prstGeom prst="wedgeEllipseCallout">
              <a:avLst>
                <a:gd name="adj1" fmla="val -53061"/>
                <a:gd name="adj2" fmla="val 4029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5315D240-3152-6F07-5781-E6B0D731E7BC}"/>
                </a:ext>
              </a:extLst>
            </p:cNvPr>
            <p:cNvSpPr txBox="1"/>
            <p:nvPr/>
          </p:nvSpPr>
          <p:spPr>
            <a:xfrm>
              <a:off x="6042868" y="2373631"/>
              <a:ext cx="2322693" cy="584775"/>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特定行為研修修了者</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1600" b="1" dirty="0">
                  <a:solidFill>
                    <a:schemeClr val="accent1"/>
                  </a:solidFill>
                  <a:latin typeface="游ゴシック" panose="020B0400000000000000" pitchFamily="50" charset="-128"/>
                  <a:ea typeface="游ゴシック" panose="020B0400000000000000" pitchFamily="50" charset="-128"/>
                </a:rPr>
                <a:t>は年々増加しています</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sp>
        <p:nvSpPr>
          <p:cNvPr id="12" name="テキスト ボックス 11">
            <a:extLst>
              <a:ext uri="{FF2B5EF4-FFF2-40B4-BE49-F238E27FC236}">
                <a16:creationId xmlns:a16="http://schemas.microsoft.com/office/drawing/2014/main" id="{290BE7D8-AAEB-5C1A-E7B6-F43CA26F911B}"/>
              </a:ext>
            </a:extLst>
          </p:cNvPr>
          <p:cNvSpPr txBox="1"/>
          <p:nvPr/>
        </p:nvSpPr>
        <p:spPr>
          <a:xfrm>
            <a:off x="395536" y="6021288"/>
            <a:ext cx="8588451" cy="523220"/>
          </a:xfrm>
          <a:prstGeom prst="rect">
            <a:avLst/>
          </a:prstGeom>
          <a:noFill/>
        </p:spPr>
        <p:txBody>
          <a:bodyPr wrap="square" rtlCol="0">
            <a:spAutoFit/>
          </a:bodyPr>
          <a:lstStyle/>
          <a:p>
            <a:r>
              <a:rPr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a:solidFill>
                  <a:schemeClr val="accent1"/>
                </a:solidFill>
                <a:latin typeface="游ゴシック" panose="020B0400000000000000" pitchFamily="50" charset="-128"/>
                <a:ea typeface="游ゴシック" panose="020B0400000000000000" pitchFamily="50" charset="-128"/>
              </a:rPr>
              <a:t>特定行為</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とは、診療の補助のうち、行為・判断の難易度が共に相対的に高い、</a:t>
            </a:r>
            <a:endParaRPr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　法令で定める</a:t>
            </a:r>
            <a:r>
              <a:rPr lang="en-US" altLang="ja-JP" sz="1400" b="1">
                <a:solidFill>
                  <a:schemeClr val="tx1">
                    <a:lumMod val="75000"/>
                    <a:lumOff val="25000"/>
                  </a:schemeClr>
                </a:solidFill>
                <a:latin typeface="游ゴシック" panose="020B0400000000000000" pitchFamily="50" charset="-128"/>
                <a:ea typeface="游ゴシック" panose="020B0400000000000000" pitchFamily="50" charset="-128"/>
              </a:rPr>
              <a:t>38</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行為を指します。</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シェア</a:t>
            </a:r>
          </a:p>
        </p:txBody>
      </p:sp>
      <p:pic>
        <p:nvPicPr>
          <p:cNvPr id="5" name="図 4" descr="アイコン&#10;&#10;自動的に生成された説明">
            <a:extLst>
              <a:ext uri="{FF2B5EF4-FFF2-40B4-BE49-F238E27FC236}">
                <a16:creationId xmlns:a16="http://schemas.microsoft.com/office/drawing/2014/main" id="{BACA2481-4934-8796-66E4-F3B5175EA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887" y="3026250"/>
            <a:ext cx="1804420" cy="2758446"/>
          </a:xfrm>
          <a:prstGeom prst="rect">
            <a:avLst/>
          </a:prstGeom>
        </p:spPr>
      </p:pic>
      <p:pic>
        <p:nvPicPr>
          <p:cNvPr id="6" name="図 5" descr="記号, 光 が含まれている画像&#10;&#10;自動的に生成された説明">
            <a:extLst>
              <a:ext uri="{FF2B5EF4-FFF2-40B4-BE49-F238E27FC236}">
                <a16:creationId xmlns:a16="http://schemas.microsoft.com/office/drawing/2014/main" id="{7FBB52A1-D4E5-75CC-88CC-6E29BC01C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084" y="3164829"/>
            <a:ext cx="1516100" cy="2619867"/>
          </a:xfrm>
          <a:prstGeom prst="rect">
            <a:avLst/>
          </a:prstGeom>
        </p:spPr>
      </p:pic>
    </p:spTree>
    <p:extLst>
      <p:ext uri="{BB962C8B-B14F-4D97-AF65-F5344CB8AC3E}">
        <p14:creationId xmlns:p14="http://schemas.microsoft.com/office/powerpoint/2010/main" val="16862750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CD6670-4659-5C03-B8BC-B3F358102615}"/>
              </a:ext>
            </a:extLst>
          </p:cNvPr>
          <p:cNvSpPr txBox="1"/>
          <p:nvPr/>
        </p:nvSpPr>
        <p:spPr>
          <a:xfrm>
            <a:off x="1288738" y="1880645"/>
            <a:ext cx="4762104" cy="461665"/>
          </a:xfrm>
          <a:prstGeom prst="rect">
            <a:avLst/>
          </a:prstGeom>
          <a:noFill/>
          <a:ln>
            <a:noFill/>
          </a:ln>
        </p:spPr>
        <p:txBody>
          <a:bodyPr wrap="square" rtlCol="0">
            <a:spAutoFit/>
          </a:bodyPr>
          <a:lstStyle/>
          <a:p>
            <a:r>
              <a:rPr kumimoji="1"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EC1D3D2F-3FA6-0BFE-1CA3-3DAF917FD2C6}"/>
              </a:ext>
            </a:extLst>
          </p:cNvPr>
          <p:cNvGrpSpPr/>
          <p:nvPr/>
        </p:nvGrpSpPr>
        <p:grpSpPr>
          <a:xfrm>
            <a:off x="254872" y="4509120"/>
            <a:ext cx="2369246" cy="1226424"/>
            <a:chOff x="1966976" y="2929449"/>
            <a:chExt cx="2590488" cy="1138773"/>
          </a:xfrm>
        </p:grpSpPr>
        <p:sp>
          <p:nvSpPr>
            <p:cNvPr id="5" name="円形吹き出し 22">
              <a:extLst>
                <a:ext uri="{FF2B5EF4-FFF2-40B4-BE49-F238E27FC236}">
                  <a16:creationId xmlns:a16="http://schemas.microsoft.com/office/drawing/2014/main" id="{4261DC43-CE1E-1E7B-CAAB-2BB5BBF32684}"/>
                </a:ext>
              </a:extLst>
            </p:cNvPr>
            <p:cNvSpPr/>
            <p:nvPr/>
          </p:nvSpPr>
          <p:spPr>
            <a:xfrm>
              <a:off x="1966976" y="2929449"/>
              <a:ext cx="2561674" cy="1138773"/>
            </a:xfrm>
            <a:prstGeom prst="wedgeEllipseCallout">
              <a:avLst>
                <a:gd name="adj1" fmla="val 53972"/>
                <a:gd name="adj2" fmla="val -2934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7336201D-27D6-CC4B-542F-1FCF53D46591}"/>
                </a:ext>
              </a:extLst>
            </p:cNvPr>
            <p:cNvSpPr txBox="1"/>
            <p:nvPr/>
          </p:nvSpPr>
          <p:spPr>
            <a:xfrm>
              <a:off x="1995790" y="3292184"/>
              <a:ext cx="2561674" cy="542982"/>
            </a:xfrm>
            <a:prstGeom prst="rect">
              <a:avLst/>
            </a:prstGeom>
            <a:noFill/>
            <a:ln>
              <a:noFill/>
            </a:ln>
          </p:spPr>
          <p:txBody>
            <a:bodyPr wrap="square" rtlCol="0">
              <a:spAutoFit/>
            </a:bodyPr>
            <a:lstStyle/>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経口用気管チューブの位置の調整</a:t>
              </a:r>
              <a:endParaRPr kumimoji="1" lang="ja-JP" altLang="en-US" sz="1100" b="1">
                <a:solidFill>
                  <a:schemeClr val="accent1"/>
                </a:solidFill>
                <a:latin typeface="游ゴシック" panose="020B0400000000000000" pitchFamily="50" charset="-128"/>
                <a:ea typeface="游ゴシック" panose="020B0400000000000000" pitchFamily="50" charset="-128"/>
              </a:endParaRPr>
            </a:p>
          </p:txBody>
        </p:sp>
      </p:grpSp>
      <p:grpSp>
        <p:nvGrpSpPr>
          <p:cNvPr id="7" name="グループ化 6">
            <a:extLst>
              <a:ext uri="{FF2B5EF4-FFF2-40B4-BE49-F238E27FC236}">
                <a16:creationId xmlns:a16="http://schemas.microsoft.com/office/drawing/2014/main" id="{81EEE40D-5A35-ABA1-5D45-5A25F18BAC39}"/>
              </a:ext>
            </a:extLst>
          </p:cNvPr>
          <p:cNvGrpSpPr/>
          <p:nvPr/>
        </p:nvGrpSpPr>
        <p:grpSpPr>
          <a:xfrm>
            <a:off x="5843480" y="2021625"/>
            <a:ext cx="2361172" cy="1238135"/>
            <a:chOff x="2011407" y="2924334"/>
            <a:chExt cx="2321443" cy="1154696"/>
          </a:xfrm>
        </p:grpSpPr>
        <p:sp>
          <p:nvSpPr>
            <p:cNvPr id="9" name="円形吹き出し 25">
              <a:extLst>
                <a:ext uri="{FF2B5EF4-FFF2-40B4-BE49-F238E27FC236}">
                  <a16:creationId xmlns:a16="http://schemas.microsoft.com/office/drawing/2014/main" id="{0C74448A-D150-C4C8-6120-3D97935E8C06}"/>
                </a:ext>
              </a:extLst>
            </p:cNvPr>
            <p:cNvSpPr/>
            <p:nvPr/>
          </p:nvSpPr>
          <p:spPr>
            <a:xfrm>
              <a:off x="2011407" y="2924334"/>
              <a:ext cx="2321443"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777222F-4F83-D259-C621-996E6EA312FA}"/>
                </a:ext>
              </a:extLst>
            </p:cNvPr>
            <p:cNvSpPr txBox="1"/>
            <p:nvPr/>
          </p:nvSpPr>
          <p:spPr>
            <a:xfrm>
              <a:off x="2011407" y="3281254"/>
              <a:ext cx="2321443" cy="545367"/>
            </a:xfrm>
            <a:prstGeom prst="rect">
              <a:avLst/>
            </a:prstGeom>
            <a:noFill/>
            <a:ln>
              <a:noFill/>
            </a:ln>
          </p:spPr>
          <p:txBody>
            <a:bodyPr wrap="square" rtlCol="0">
              <a:spAutoFit/>
            </a:bodyPr>
            <a:lstStyle/>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中心静脈カテーテル</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err="1">
                  <a:solidFill>
                    <a:schemeClr val="accent1"/>
                  </a:solidFill>
                  <a:latin typeface="游ゴシック" panose="020B0400000000000000" pitchFamily="50" charset="-128"/>
                  <a:ea typeface="游ゴシック" panose="020B0400000000000000" pitchFamily="50" charset="-128"/>
                </a:rPr>
                <a:t>の抜去</a:t>
              </a:r>
              <a:endParaRPr kumimoji="1" lang="ja-JP" altLang="en-US" sz="1600" b="1">
                <a:solidFill>
                  <a:schemeClr val="accent1"/>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66B07344-0CCB-359C-F7DA-9919702AF7DD}"/>
              </a:ext>
            </a:extLst>
          </p:cNvPr>
          <p:cNvGrpSpPr/>
          <p:nvPr/>
        </p:nvGrpSpPr>
        <p:grpSpPr>
          <a:xfrm>
            <a:off x="6301483" y="3688878"/>
            <a:ext cx="2650079" cy="1482527"/>
            <a:chOff x="2011407" y="2940887"/>
            <a:chExt cx="2922746" cy="1503387"/>
          </a:xfrm>
        </p:grpSpPr>
        <p:sp>
          <p:nvSpPr>
            <p:cNvPr id="16" name="円形吹き出し 28">
              <a:extLst>
                <a:ext uri="{FF2B5EF4-FFF2-40B4-BE49-F238E27FC236}">
                  <a16:creationId xmlns:a16="http://schemas.microsoft.com/office/drawing/2014/main" id="{D2DC97DA-DD3E-73DC-B782-3674943B1C8A}"/>
                </a:ext>
              </a:extLst>
            </p:cNvPr>
            <p:cNvSpPr/>
            <p:nvPr/>
          </p:nvSpPr>
          <p:spPr>
            <a:xfrm>
              <a:off x="2011407" y="2940887"/>
              <a:ext cx="2922746" cy="1503387"/>
            </a:xfrm>
            <a:prstGeom prst="wedgeEllipseCallout">
              <a:avLst>
                <a:gd name="adj1" fmla="val -57807"/>
                <a:gd name="adj2" fmla="val 2193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4F827FA-3859-585C-EC94-07975436CC41}"/>
                </a:ext>
              </a:extLst>
            </p:cNvPr>
            <p:cNvSpPr txBox="1"/>
            <p:nvPr/>
          </p:nvSpPr>
          <p:spPr>
            <a:xfrm>
              <a:off x="2124860" y="3326131"/>
              <a:ext cx="2695837" cy="842690"/>
            </a:xfrm>
            <a:prstGeom prst="rect">
              <a:avLst/>
            </a:prstGeom>
            <a:noFill/>
            <a:ln>
              <a:noFill/>
            </a:ln>
          </p:spPr>
          <p:txBody>
            <a:bodyPr wrap="square" rtlCol="0">
              <a:spAutoFit/>
            </a:bodyPr>
            <a:lstStyle/>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硬膜外カテーテルによる鎮痛薬の投与及び</a:t>
              </a:r>
              <a:endParaRPr kumimoji="1" lang="en-US" altLang="ja-JP" sz="1600" b="1">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投与量の調整</a:t>
              </a:r>
            </a:p>
          </p:txBody>
        </p:sp>
      </p:grpSp>
      <p:grpSp>
        <p:nvGrpSpPr>
          <p:cNvPr id="19" name="グループ化 18">
            <a:extLst>
              <a:ext uri="{FF2B5EF4-FFF2-40B4-BE49-F238E27FC236}">
                <a16:creationId xmlns:a16="http://schemas.microsoft.com/office/drawing/2014/main" id="{EC1D3D2F-3FA6-0BFE-1CA3-3DAF917FD2C6}"/>
              </a:ext>
            </a:extLst>
          </p:cNvPr>
          <p:cNvGrpSpPr/>
          <p:nvPr/>
        </p:nvGrpSpPr>
        <p:grpSpPr>
          <a:xfrm>
            <a:off x="315976" y="2462454"/>
            <a:ext cx="2731985" cy="1226424"/>
            <a:chOff x="1722523" y="2975015"/>
            <a:chExt cx="2987100" cy="1138773"/>
          </a:xfrm>
        </p:grpSpPr>
        <p:sp>
          <p:nvSpPr>
            <p:cNvPr id="21" name="円形吹き出し 22">
              <a:extLst>
                <a:ext uri="{FF2B5EF4-FFF2-40B4-BE49-F238E27FC236}">
                  <a16:creationId xmlns:a16="http://schemas.microsoft.com/office/drawing/2014/main" id="{4261DC43-CE1E-1E7B-CAAB-2BB5BBF32684}"/>
                </a:ext>
              </a:extLst>
            </p:cNvPr>
            <p:cNvSpPr/>
            <p:nvPr/>
          </p:nvSpPr>
          <p:spPr>
            <a:xfrm>
              <a:off x="1722523" y="2975015"/>
              <a:ext cx="2987100" cy="1138773"/>
            </a:xfrm>
            <a:prstGeom prst="wedgeEllipseCallout">
              <a:avLst>
                <a:gd name="adj1" fmla="val 49864"/>
                <a:gd name="adj2" fmla="val 334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336201D-27D6-CC4B-542F-1FCF53D46591}"/>
                </a:ext>
              </a:extLst>
            </p:cNvPr>
            <p:cNvSpPr txBox="1"/>
            <p:nvPr/>
          </p:nvSpPr>
          <p:spPr>
            <a:xfrm>
              <a:off x="1809512" y="3308933"/>
              <a:ext cx="2875594" cy="542982"/>
            </a:xfrm>
            <a:prstGeom prst="rect">
              <a:avLst/>
            </a:prstGeom>
            <a:noFill/>
            <a:ln>
              <a:noFill/>
            </a:ln>
          </p:spPr>
          <p:txBody>
            <a:bodyPr wrap="square" rtlCol="0">
              <a:spAutoFit/>
            </a:bodyPr>
            <a:lstStyle/>
            <a:p>
              <a:pPr algn="ctr"/>
              <a:r>
                <a:rPr kumimoji="1" lang="ja-JP" altLang="en-US" sz="1600" b="1">
                  <a:solidFill>
                    <a:schemeClr val="accent1"/>
                  </a:solidFill>
                  <a:latin typeface="游ゴシック" panose="020B0400000000000000" pitchFamily="50" charset="-128"/>
                  <a:ea typeface="游ゴシック" panose="020B0400000000000000" pitchFamily="50" charset="-128"/>
                </a:rPr>
                <a:t>直接動脈穿刺法による採血（動脈血液ガス分析）</a:t>
              </a:r>
              <a:endParaRPr kumimoji="1" lang="ja-JP" altLang="en-US" sz="1100" b="1">
                <a:solidFill>
                  <a:schemeClr val="accent1"/>
                </a:solidFill>
                <a:latin typeface="游ゴシック" panose="020B0400000000000000" pitchFamily="50" charset="-128"/>
                <a:ea typeface="游ゴシック" panose="020B0400000000000000" pitchFamily="50" charset="-128"/>
              </a:endParaRPr>
            </a:p>
          </p:txBody>
        </p:sp>
      </p:grpSp>
      <p:sp>
        <p:nvSpPr>
          <p:cNvPr id="2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26" name="テキスト ボックス 25">
            <a:extLst>
              <a:ext uri="{FF2B5EF4-FFF2-40B4-BE49-F238E27FC236}">
                <a16:creationId xmlns:a16="http://schemas.microsoft.com/office/drawing/2014/main" id="{2D71A107-BE0F-4529-84BF-1548442103A5}"/>
              </a:ext>
            </a:extLst>
          </p:cNvPr>
          <p:cNvSpPr txBox="1"/>
          <p:nvPr/>
        </p:nvSpPr>
        <p:spPr>
          <a:xfrm>
            <a:off x="611560" y="548680"/>
            <a:ext cx="7992888" cy="830997"/>
          </a:xfrm>
          <a:prstGeom prst="rect">
            <a:avLst/>
          </a:prstGeom>
          <a:noFill/>
        </p:spPr>
        <p:txBody>
          <a:bodyPr wrap="square">
            <a:spAutoFit/>
          </a:bodyPr>
          <a:lstStyle/>
          <a:p>
            <a:pPr algn="ctr"/>
            <a:r>
              <a:rPr lang="ja-JP" altLang="en-US" sz="2400" b="1">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医師の作成した手順書により、</a:t>
            </a:r>
            <a:endParaRPr lang="en-US" altLang="ja-JP" sz="2000" b="1">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a:solidFill>
                  <a:schemeClr val="accent1"/>
                </a:solidFill>
                <a:latin typeface="游ゴシック" panose="020B0400000000000000" pitchFamily="50" charset="-128"/>
                <a:ea typeface="游ゴシック" panose="020B0400000000000000" pitchFamily="50" charset="-128"/>
              </a:rPr>
              <a:t>特定行為</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87AEBF41-8A27-138E-8A65-D5F917DA6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887" y="3262842"/>
            <a:ext cx="1804420" cy="2758446"/>
          </a:xfrm>
          <a:prstGeom prst="rect">
            <a:avLst/>
          </a:prstGeom>
        </p:spPr>
      </p:pic>
      <p:pic>
        <p:nvPicPr>
          <p:cNvPr id="8" name="図 7" descr="記号, 光 が含まれている画像&#10;&#10;自動的に生成された説明">
            <a:extLst>
              <a:ext uri="{FF2B5EF4-FFF2-40B4-BE49-F238E27FC236}">
                <a16:creationId xmlns:a16="http://schemas.microsoft.com/office/drawing/2014/main" id="{D5453ECB-47B5-0E9E-8530-35FCF6A086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084" y="3401421"/>
            <a:ext cx="1516100" cy="2619867"/>
          </a:xfrm>
          <a:prstGeom prst="rect">
            <a:avLst/>
          </a:prstGeom>
        </p:spPr>
      </p:pic>
    </p:spTree>
    <p:extLst>
      <p:ext uri="{BB962C8B-B14F-4D97-AF65-F5344CB8AC3E}">
        <p14:creationId xmlns:p14="http://schemas.microsoft.com/office/powerpoint/2010/main" val="19794916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3.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4.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FC93745ECB0F74299A3CDEB76E2E88E" ma:contentTypeVersion="16" ma:contentTypeDescription="新しいドキュメントを作成します。" ma:contentTypeScope="" ma:versionID="3b55f263ce6b6ee38cfd3a2a94602a81">
  <xsd:schema xmlns:xsd="http://www.w3.org/2001/XMLSchema" xmlns:xs="http://www.w3.org/2001/XMLSchema" xmlns:p="http://schemas.microsoft.com/office/2006/metadata/properties" xmlns:ns2="e123d7d3-ce9a-41db-a4cf-7cc1fdffe1e5" xmlns:ns3="c7e31eef-3a65-47fd-82db-22c18aff6fc7" targetNamespace="http://schemas.microsoft.com/office/2006/metadata/properties" ma:root="true" ma:fieldsID="ecb79a8344892768d5a888cd03430d77" ns2:_="" ns3:_="">
    <xsd:import namespace="e123d7d3-ce9a-41db-a4cf-7cc1fdffe1e5"/>
    <xsd:import namespace="c7e31eef-3a65-47fd-82db-22c18aff6f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3d7d3-ce9a-41db-a4cf-7cc1fdffe1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4f1aa27a-2ab9-43e2-8ffd-67b4c00f2a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e31eef-3a65-47fd-82db-22c18aff6fc7"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76012bd0-b643-4b31-9ce8-68e6b2ec4a51}" ma:internalName="TaxCatchAll" ma:showField="CatchAllData" ma:web="c7e31eef-3a65-47fd-82db-22c18aff6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7e31eef-3a65-47fd-82db-22c18aff6fc7" xsi:nil="true"/>
    <lcf76f155ced4ddcb4097134ff3c332f xmlns="e123d7d3-ce9a-41db-a4cf-7cc1fdffe1e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F30206-DF8D-4BD7-87CF-7E8D195AC86D}"/>
</file>

<file path=customXml/itemProps2.xml><?xml version="1.0" encoding="utf-8"?>
<ds:datastoreItem xmlns:ds="http://schemas.openxmlformats.org/officeDocument/2006/customXml" ds:itemID="{57EE16B2-25C7-4BED-ACD3-849027B2C2EE}"/>
</file>

<file path=customXml/itemProps3.xml><?xml version="1.0" encoding="utf-8"?>
<ds:datastoreItem xmlns:ds="http://schemas.openxmlformats.org/officeDocument/2006/customXml" ds:itemID="{BFEE4E2C-9D04-4F7E-9BF5-D9A52382ED50}"/>
</file>

<file path=docProps/app.xml><?xml version="1.0" encoding="utf-8"?>
<Properties xmlns="http://schemas.openxmlformats.org/officeDocument/2006/extended-properties" xmlns:vt="http://schemas.openxmlformats.org/officeDocument/2006/docPropsVTypes">
  <Template>blank</Template>
  <TotalTime>17264</TotalTime>
  <Words>25537</Words>
  <Application>Microsoft Office PowerPoint</Application>
  <PresentationFormat>画面に合わせる (4:3)</PresentationFormat>
  <Paragraphs>2565</Paragraphs>
  <Slides>142</Slides>
  <Notes>137</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142</vt:i4>
      </vt:variant>
    </vt:vector>
  </HeadingPairs>
  <TitlesOfParts>
    <vt:vector size="159" baseType="lpstr">
      <vt:lpstr>HGPｺﾞｼｯｸM</vt:lpstr>
      <vt:lpstr>Meiryo UI</vt:lpstr>
      <vt:lpstr>ＭＳ Ｐゴシック</vt:lpstr>
      <vt:lpstr>メイリオ</vt:lpstr>
      <vt:lpstr>メイリオ</vt:lpstr>
      <vt:lpstr>游ゴシック</vt:lpstr>
      <vt:lpstr>游ゴシック</vt:lpstr>
      <vt:lpstr>Yu Gothic Medium</vt:lpstr>
      <vt:lpstr>Arial</vt:lpstr>
      <vt:lpstr>Bernard MT Condensed</vt:lpstr>
      <vt:lpstr>Calibri</vt:lpstr>
      <vt:lpstr>Segoe UI</vt:lpstr>
      <vt:lpstr>Wingdings</vt:lpstr>
      <vt:lpstr>Office ​​テーマ</vt:lpstr>
      <vt:lpstr>1_Office テーマ</vt:lpstr>
      <vt:lpstr>8_Office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長時間労働によるデメリットの具体的な内容が知りたいです。 データはありますか？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自分の労働条件はどうすれば確認できますか？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C-2水準の技能研修計画に記載する技能 （C-2水準対象技能となり得る技能の考え方）</vt:lpstr>
      <vt:lpstr>PowerPoint プレゼンテーション</vt:lpstr>
      <vt:lpstr>C-2水準に関する審査の流れ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手順書による指示のイメージ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医師としての基本的価値観 （プロフェッショナリズム）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中野 僚介(nakano-ryousuke.cr7)</dc:creator>
  <cp:lastModifiedBy>藤川 葵(fujikawa-aoi.wi1)</cp:lastModifiedBy>
  <cp:revision>368</cp:revision>
  <cp:lastPrinted>2023-03-08T01:12:32Z</cp:lastPrinted>
  <dcterms:created xsi:type="dcterms:W3CDTF">2022-09-13T05:05:05Z</dcterms:created>
  <dcterms:modified xsi:type="dcterms:W3CDTF">2023-07-02T22:15:37Z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0x01010060B0A7C4737D31468E46D93FE230C906</vt:lpwstr>
  </property>
</Properties>
</file>